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90"/>
  </p:notesMasterIdLst>
  <p:handoutMasterIdLst>
    <p:handoutMasterId r:id="rId91"/>
  </p:handoutMasterIdLst>
  <p:sldIdLst>
    <p:sldId id="1950" r:id="rId2"/>
    <p:sldId id="1951" r:id="rId3"/>
    <p:sldId id="1952" r:id="rId4"/>
    <p:sldId id="1953" r:id="rId5"/>
    <p:sldId id="1954" r:id="rId6"/>
    <p:sldId id="1957" r:id="rId7"/>
    <p:sldId id="1958" r:id="rId8"/>
    <p:sldId id="1959" r:id="rId9"/>
    <p:sldId id="1960" r:id="rId10"/>
    <p:sldId id="1961" r:id="rId11"/>
    <p:sldId id="1962" r:id="rId12"/>
    <p:sldId id="1963" r:id="rId13"/>
    <p:sldId id="1964" r:id="rId14"/>
    <p:sldId id="1965" r:id="rId15"/>
    <p:sldId id="1966" r:id="rId16"/>
    <p:sldId id="1967" r:id="rId17"/>
    <p:sldId id="1974" r:id="rId18"/>
    <p:sldId id="1975" r:id="rId19"/>
    <p:sldId id="1976" r:id="rId20"/>
    <p:sldId id="1977" r:id="rId21"/>
    <p:sldId id="1978" r:id="rId22"/>
    <p:sldId id="1979" r:id="rId23"/>
    <p:sldId id="1980" r:id="rId24"/>
    <p:sldId id="1981" r:id="rId25"/>
    <p:sldId id="1982" r:id="rId26"/>
    <p:sldId id="1983" r:id="rId27"/>
    <p:sldId id="1984" r:id="rId28"/>
    <p:sldId id="1985" r:id="rId29"/>
    <p:sldId id="1994" r:id="rId30"/>
    <p:sldId id="1995" r:id="rId31"/>
    <p:sldId id="1996" r:id="rId32"/>
    <p:sldId id="1997" r:id="rId33"/>
    <p:sldId id="1998" r:id="rId34"/>
    <p:sldId id="1999" r:id="rId35"/>
    <p:sldId id="2000" r:id="rId36"/>
    <p:sldId id="2001" r:id="rId37"/>
    <p:sldId id="2002" r:id="rId38"/>
    <p:sldId id="2003" r:id="rId39"/>
    <p:sldId id="2004" r:id="rId40"/>
    <p:sldId id="2005" r:id="rId41"/>
    <p:sldId id="2006" r:id="rId42"/>
    <p:sldId id="2007" r:id="rId43"/>
    <p:sldId id="2008" r:id="rId44"/>
    <p:sldId id="2009" r:id="rId45"/>
    <p:sldId id="2010" r:id="rId46"/>
    <p:sldId id="2011" r:id="rId47"/>
    <p:sldId id="2012" r:id="rId48"/>
    <p:sldId id="2013" r:id="rId49"/>
    <p:sldId id="2014" r:id="rId50"/>
    <p:sldId id="2015" r:id="rId51"/>
    <p:sldId id="2016" r:id="rId52"/>
    <p:sldId id="2017" r:id="rId53"/>
    <p:sldId id="2018" r:id="rId54"/>
    <p:sldId id="2019" r:id="rId55"/>
    <p:sldId id="2020" r:id="rId56"/>
    <p:sldId id="2021" r:id="rId57"/>
    <p:sldId id="2022" r:id="rId58"/>
    <p:sldId id="2023" r:id="rId59"/>
    <p:sldId id="2024" r:id="rId60"/>
    <p:sldId id="2025" r:id="rId61"/>
    <p:sldId id="2026" r:id="rId62"/>
    <p:sldId id="2027" r:id="rId63"/>
    <p:sldId id="2028" r:id="rId64"/>
    <p:sldId id="1986" r:id="rId65"/>
    <p:sldId id="1987" r:id="rId66"/>
    <p:sldId id="1988" r:id="rId67"/>
    <p:sldId id="1989" r:id="rId68"/>
    <p:sldId id="1990" r:id="rId69"/>
    <p:sldId id="1991" r:id="rId70"/>
    <p:sldId id="1992" r:id="rId71"/>
    <p:sldId id="1993" r:id="rId72"/>
    <p:sldId id="1698" r:id="rId73"/>
    <p:sldId id="1699" r:id="rId74"/>
    <p:sldId id="1700" r:id="rId75"/>
    <p:sldId id="1701" r:id="rId76"/>
    <p:sldId id="1702" r:id="rId77"/>
    <p:sldId id="1703" r:id="rId78"/>
    <p:sldId id="1704" r:id="rId79"/>
    <p:sldId id="1705" r:id="rId80"/>
    <p:sldId id="1706" r:id="rId81"/>
    <p:sldId id="1707" r:id="rId82"/>
    <p:sldId id="1708" r:id="rId83"/>
    <p:sldId id="1709" r:id="rId84"/>
    <p:sldId id="1710" r:id="rId85"/>
    <p:sldId id="1711" r:id="rId86"/>
    <p:sldId id="1712" r:id="rId87"/>
    <p:sldId id="1713" r:id="rId88"/>
    <p:sldId id="1759" r:id="rId89"/>
  </p:sldIdLst>
  <p:sldSz cx="9144000" cy="6858000" type="screen4x3"/>
  <p:notesSz cx="6669088" cy="9926638"/>
  <p:defaultTextStyle>
    <a:defPPr>
      <a:defRPr lang="zh-CN"/>
    </a:defPPr>
    <a:lvl1pPr algn="l" rtl="0" fontAlgn="base">
      <a:spcBef>
        <a:spcPct val="0"/>
      </a:spcBef>
      <a:spcAft>
        <a:spcPct val="0"/>
      </a:spcAft>
      <a:defRPr b="1"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b="1"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b="1"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b="1"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b="1" kern="1200">
        <a:solidFill>
          <a:schemeClr val="tx1"/>
        </a:solidFill>
        <a:latin typeface="Arial" pitchFamily="34" charset="0"/>
        <a:ea typeface="宋体" pitchFamily="2" charset="-122"/>
        <a:cs typeface="+mn-cs"/>
      </a:defRPr>
    </a:lvl5pPr>
    <a:lvl6pPr marL="2286000" algn="l" defTabSz="914400" rtl="0" eaLnBrk="1" latinLnBrk="0" hangingPunct="1">
      <a:defRPr b="1" kern="1200">
        <a:solidFill>
          <a:schemeClr val="tx1"/>
        </a:solidFill>
        <a:latin typeface="Arial" pitchFamily="34" charset="0"/>
        <a:ea typeface="宋体" pitchFamily="2" charset="-122"/>
        <a:cs typeface="+mn-cs"/>
      </a:defRPr>
    </a:lvl6pPr>
    <a:lvl7pPr marL="2743200" algn="l" defTabSz="914400" rtl="0" eaLnBrk="1" latinLnBrk="0" hangingPunct="1">
      <a:defRPr b="1" kern="1200">
        <a:solidFill>
          <a:schemeClr val="tx1"/>
        </a:solidFill>
        <a:latin typeface="Arial" pitchFamily="34" charset="0"/>
        <a:ea typeface="宋体" pitchFamily="2" charset="-122"/>
        <a:cs typeface="+mn-cs"/>
      </a:defRPr>
    </a:lvl7pPr>
    <a:lvl8pPr marL="3200400" algn="l" defTabSz="914400" rtl="0" eaLnBrk="1" latinLnBrk="0" hangingPunct="1">
      <a:defRPr b="1" kern="1200">
        <a:solidFill>
          <a:schemeClr val="tx1"/>
        </a:solidFill>
        <a:latin typeface="Arial" pitchFamily="34" charset="0"/>
        <a:ea typeface="宋体" pitchFamily="2" charset="-122"/>
        <a:cs typeface="+mn-cs"/>
      </a:defRPr>
    </a:lvl8pPr>
    <a:lvl9pPr marL="3657600" algn="l" defTabSz="914400" rtl="0" eaLnBrk="1" latinLnBrk="0" hangingPunct="1">
      <a:defRPr b="1"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008000"/>
    <a:srgbClr val="660066"/>
    <a:srgbClr val="666633"/>
    <a:srgbClr val="CC3300"/>
    <a:srgbClr val="9966FF"/>
    <a:srgbClr val="FF33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outlineView">
  <p:normalViewPr showOutlineIcons="0">
    <p:restoredLeft sz="34559" autoAdjust="0"/>
    <p:restoredTop sz="86372" autoAdjust="0"/>
  </p:normalViewPr>
  <p:slideViewPr>
    <p:cSldViewPr>
      <p:cViewPr>
        <p:scale>
          <a:sx n="75" d="100"/>
          <a:sy n="75" d="100"/>
        </p:scale>
        <p:origin x="-462" y="-7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 r:id="rId41" collapse="1"/>
      <p:sld r:id="rId42" collapse="1"/>
      <p:sld r:id="rId43" collapse="1"/>
      <p:sld r:id="rId44" collapse="1"/>
      <p:sld r:id="rId45" collapse="1"/>
      <p:sld r:id="rId46" collapse="1"/>
      <p:sld r:id="rId47" collapse="1"/>
      <p:sld r:id="rId48" collapse="1"/>
      <p:sld r:id="rId49" collapse="1"/>
      <p:sld r:id="rId50" collapse="1"/>
      <p:sld r:id="rId51" collapse="1"/>
      <p:sld r:id="rId52" collapse="1"/>
      <p:sld r:id="rId53" collapse="1"/>
      <p:sld r:id="rId54" collapse="1"/>
      <p:sld r:id="rId55" collapse="1"/>
      <p:sld r:id="rId56" collapse="1"/>
      <p:sld r:id="rId57" collapse="1"/>
      <p:sld r:id="rId58" collapse="1"/>
      <p:sld r:id="rId59" collapse="1"/>
      <p:sld r:id="rId60" collapse="1"/>
      <p:sld r:id="rId61" collapse="1"/>
      <p:sld r:id="rId62" collapse="1"/>
      <p:sld r:id="rId63" collapse="1"/>
      <p:sld r:id="rId64" collapse="1"/>
      <p:sld r:id="rId65" collapse="1"/>
    </p:sldLst>
  </p:outlineViewPr>
  <p:notesTextViewPr>
    <p:cViewPr>
      <p:scale>
        <a:sx n="100" d="100"/>
        <a:sy n="100" d="100"/>
      </p:scale>
      <p:origin x="0" y="0"/>
    </p:cViewPr>
  </p:notesTextViewPr>
  <p:sorterViewPr>
    <p:cViewPr>
      <p:scale>
        <a:sx n="66" d="100"/>
        <a:sy n="66" d="100"/>
      </p:scale>
      <p:origin x="0" y="4537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notesMaster" Target="notesMasters/notesMaster1.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_rels/viewProps.xml.rels><?xml version="1.0" encoding="UTF-8" standalone="yes"?>
<Relationships xmlns="http://schemas.openxmlformats.org/package/2006/relationships"><Relationship Id="rId13" Type="http://schemas.openxmlformats.org/officeDocument/2006/relationships/slide" Target="slides/slide15.xml"/><Relationship Id="rId18" Type="http://schemas.openxmlformats.org/officeDocument/2006/relationships/slide" Target="slides/slide22.xml"/><Relationship Id="rId26" Type="http://schemas.openxmlformats.org/officeDocument/2006/relationships/slide" Target="slides/slide32.xml"/><Relationship Id="rId39" Type="http://schemas.openxmlformats.org/officeDocument/2006/relationships/slide" Target="slides/slide55.xml"/><Relationship Id="rId21" Type="http://schemas.openxmlformats.org/officeDocument/2006/relationships/slide" Target="slides/slide25.xml"/><Relationship Id="rId34" Type="http://schemas.openxmlformats.org/officeDocument/2006/relationships/slide" Target="slides/slide47.xml"/><Relationship Id="rId42" Type="http://schemas.openxmlformats.org/officeDocument/2006/relationships/slide" Target="slides/slide61.xml"/><Relationship Id="rId47" Type="http://schemas.openxmlformats.org/officeDocument/2006/relationships/slide" Target="slides/slide68.xml"/><Relationship Id="rId50" Type="http://schemas.openxmlformats.org/officeDocument/2006/relationships/slide" Target="slides/slide71.xml"/><Relationship Id="rId55" Type="http://schemas.openxmlformats.org/officeDocument/2006/relationships/slide" Target="slides/slide76.xml"/><Relationship Id="rId63" Type="http://schemas.openxmlformats.org/officeDocument/2006/relationships/slide" Target="slides/slide84.xml"/><Relationship Id="rId7" Type="http://schemas.openxmlformats.org/officeDocument/2006/relationships/slide" Target="slides/slide8.xml"/><Relationship Id="rId2" Type="http://schemas.openxmlformats.org/officeDocument/2006/relationships/slide" Target="slides/slide3.xml"/><Relationship Id="rId16" Type="http://schemas.openxmlformats.org/officeDocument/2006/relationships/slide" Target="slides/slide18.xml"/><Relationship Id="rId20" Type="http://schemas.openxmlformats.org/officeDocument/2006/relationships/slide" Target="slides/slide24.xml"/><Relationship Id="rId29" Type="http://schemas.openxmlformats.org/officeDocument/2006/relationships/slide" Target="slides/slide35.xml"/><Relationship Id="rId41" Type="http://schemas.openxmlformats.org/officeDocument/2006/relationships/slide" Target="slides/slide60.xml"/><Relationship Id="rId54" Type="http://schemas.openxmlformats.org/officeDocument/2006/relationships/slide" Target="slides/slide75.xml"/><Relationship Id="rId62" Type="http://schemas.openxmlformats.org/officeDocument/2006/relationships/slide" Target="slides/slide83.xml"/><Relationship Id="rId1" Type="http://schemas.openxmlformats.org/officeDocument/2006/relationships/slide" Target="slides/slide2.xml"/><Relationship Id="rId6" Type="http://schemas.openxmlformats.org/officeDocument/2006/relationships/slide" Target="slides/slide7.xml"/><Relationship Id="rId11" Type="http://schemas.openxmlformats.org/officeDocument/2006/relationships/slide" Target="slides/slide13.xml"/><Relationship Id="rId24" Type="http://schemas.openxmlformats.org/officeDocument/2006/relationships/slide" Target="slides/slide30.xml"/><Relationship Id="rId32" Type="http://schemas.openxmlformats.org/officeDocument/2006/relationships/slide" Target="slides/slide42.xml"/><Relationship Id="rId37" Type="http://schemas.openxmlformats.org/officeDocument/2006/relationships/slide" Target="slides/slide51.xml"/><Relationship Id="rId40" Type="http://schemas.openxmlformats.org/officeDocument/2006/relationships/slide" Target="slides/slide58.xml"/><Relationship Id="rId45" Type="http://schemas.openxmlformats.org/officeDocument/2006/relationships/slide" Target="slides/slide66.xml"/><Relationship Id="rId53" Type="http://schemas.openxmlformats.org/officeDocument/2006/relationships/slide" Target="slides/slide74.xml"/><Relationship Id="rId58" Type="http://schemas.openxmlformats.org/officeDocument/2006/relationships/slide" Target="slides/slide79.xml"/><Relationship Id="rId5" Type="http://schemas.openxmlformats.org/officeDocument/2006/relationships/slide" Target="slides/slide6.xml"/><Relationship Id="rId15" Type="http://schemas.openxmlformats.org/officeDocument/2006/relationships/slide" Target="slides/slide17.xml"/><Relationship Id="rId23" Type="http://schemas.openxmlformats.org/officeDocument/2006/relationships/slide" Target="slides/slide27.xml"/><Relationship Id="rId28" Type="http://schemas.openxmlformats.org/officeDocument/2006/relationships/slide" Target="slides/slide34.xml"/><Relationship Id="rId36" Type="http://schemas.openxmlformats.org/officeDocument/2006/relationships/slide" Target="slides/slide49.xml"/><Relationship Id="rId49" Type="http://schemas.openxmlformats.org/officeDocument/2006/relationships/slide" Target="slides/slide70.xml"/><Relationship Id="rId57" Type="http://schemas.openxmlformats.org/officeDocument/2006/relationships/slide" Target="slides/slide78.xml"/><Relationship Id="rId61" Type="http://schemas.openxmlformats.org/officeDocument/2006/relationships/slide" Target="slides/slide82.xml"/><Relationship Id="rId10" Type="http://schemas.openxmlformats.org/officeDocument/2006/relationships/slide" Target="slides/slide12.xml"/><Relationship Id="rId19" Type="http://schemas.openxmlformats.org/officeDocument/2006/relationships/slide" Target="slides/slide23.xml"/><Relationship Id="rId31" Type="http://schemas.openxmlformats.org/officeDocument/2006/relationships/slide" Target="slides/slide37.xml"/><Relationship Id="rId44" Type="http://schemas.openxmlformats.org/officeDocument/2006/relationships/slide" Target="slides/slide63.xml"/><Relationship Id="rId52" Type="http://schemas.openxmlformats.org/officeDocument/2006/relationships/slide" Target="slides/slide73.xml"/><Relationship Id="rId60" Type="http://schemas.openxmlformats.org/officeDocument/2006/relationships/slide" Target="slides/slide81.xml"/><Relationship Id="rId65" Type="http://schemas.openxmlformats.org/officeDocument/2006/relationships/slide" Target="slides/slide88.xml"/><Relationship Id="rId4" Type="http://schemas.openxmlformats.org/officeDocument/2006/relationships/slide" Target="slides/slide5.xml"/><Relationship Id="rId9" Type="http://schemas.openxmlformats.org/officeDocument/2006/relationships/slide" Target="slides/slide10.xml"/><Relationship Id="rId14" Type="http://schemas.openxmlformats.org/officeDocument/2006/relationships/slide" Target="slides/slide16.xml"/><Relationship Id="rId22" Type="http://schemas.openxmlformats.org/officeDocument/2006/relationships/slide" Target="slides/slide26.xml"/><Relationship Id="rId27" Type="http://schemas.openxmlformats.org/officeDocument/2006/relationships/slide" Target="slides/slide33.xml"/><Relationship Id="rId30" Type="http://schemas.openxmlformats.org/officeDocument/2006/relationships/slide" Target="slides/slide36.xml"/><Relationship Id="rId35" Type="http://schemas.openxmlformats.org/officeDocument/2006/relationships/slide" Target="slides/slide48.xml"/><Relationship Id="rId43" Type="http://schemas.openxmlformats.org/officeDocument/2006/relationships/slide" Target="slides/slide62.xml"/><Relationship Id="rId48" Type="http://schemas.openxmlformats.org/officeDocument/2006/relationships/slide" Target="slides/slide69.xml"/><Relationship Id="rId56" Type="http://schemas.openxmlformats.org/officeDocument/2006/relationships/slide" Target="slides/slide77.xml"/><Relationship Id="rId64" Type="http://schemas.openxmlformats.org/officeDocument/2006/relationships/slide" Target="slides/slide86.xml"/><Relationship Id="rId8" Type="http://schemas.openxmlformats.org/officeDocument/2006/relationships/slide" Target="slides/slide9.xml"/><Relationship Id="rId51" Type="http://schemas.openxmlformats.org/officeDocument/2006/relationships/slide" Target="slides/slide72.xml"/><Relationship Id="rId3" Type="http://schemas.openxmlformats.org/officeDocument/2006/relationships/slide" Target="slides/slide4.xml"/><Relationship Id="rId12" Type="http://schemas.openxmlformats.org/officeDocument/2006/relationships/slide" Target="slides/slide14.xml"/><Relationship Id="rId17" Type="http://schemas.openxmlformats.org/officeDocument/2006/relationships/slide" Target="slides/slide19.xml"/><Relationship Id="rId25" Type="http://schemas.openxmlformats.org/officeDocument/2006/relationships/slide" Target="slides/slide31.xml"/><Relationship Id="rId33" Type="http://schemas.openxmlformats.org/officeDocument/2006/relationships/slide" Target="slides/slide43.xml"/><Relationship Id="rId38" Type="http://schemas.openxmlformats.org/officeDocument/2006/relationships/slide" Target="slides/slide54.xml"/><Relationship Id="rId46" Type="http://schemas.openxmlformats.org/officeDocument/2006/relationships/slide" Target="slides/slide67.xml"/><Relationship Id="rId59" Type="http://schemas.openxmlformats.org/officeDocument/2006/relationships/slide" Target="slides/slide8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7794" name="Rectangle 2"/>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lvl1pPr>
          </a:lstStyle>
          <a:p>
            <a:endParaRPr lang="en-US" altLang="zh-CN"/>
          </a:p>
        </p:txBody>
      </p:sp>
      <p:sp>
        <p:nvSpPr>
          <p:cNvPr id="417795" name="Rectangle 3"/>
          <p:cNvSpPr>
            <a:spLocks noGrp="1" noChangeArrowheads="1"/>
          </p:cNvSpPr>
          <p:nvPr>
            <p:ph type="dt" sz="quarter" idx="1"/>
          </p:nvPr>
        </p:nvSpPr>
        <p:spPr bwMode="auto">
          <a:xfrm>
            <a:off x="377825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lvl1pPr>
          </a:lstStyle>
          <a:p>
            <a:endParaRPr lang="en-US" altLang="zh-CN"/>
          </a:p>
        </p:txBody>
      </p:sp>
      <p:sp>
        <p:nvSpPr>
          <p:cNvPr id="417796" name="Rectangle 4"/>
          <p:cNvSpPr>
            <a:spLocks noGrp="1" noChangeArrowheads="1"/>
          </p:cNvSpPr>
          <p:nvPr>
            <p:ph type="ftr" sz="quarter" idx="2"/>
          </p:nvPr>
        </p:nvSpPr>
        <p:spPr bwMode="auto">
          <a:xfrm>
            <a:off x="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lvl1pPr>
          </a:lstStyle>
          <a:p>
            <a:endParaRPr lang="en-US" altLang="zh-CN"/>
          </a:p>
        </p:txBody>
      </p:sp>
      <p:sp>
        <p:nvSpPr>
          <p:cNvPr id="417797" name="Rectangle 5"/>
          <p:cNvSpPr>
            <a:spLocks noGrp="1" noChangeArrowheads="1"/>
          </p:cNvSpPr>
          <p:nvPr>
            <p:ph type="sldNum" sz="quarter" idx="3"/>
          </p:nvPr>
        </p:nvSpPr>
        <p:spPr bwMode="auto">
          <a:xfrm>
            <a:off x="377825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lvl1pPr>
          </a:lstStyle>
          <a:p>
            <a:fld id="{BEC25779-B541-4E7B-9AE0-F1326094BFFE}" type="slidenum">
              <a:rPr lang="en-US" altLang="zh-CN"/>
              <a:pPr/>
              <a:t>‹#›</a:t>
            </a:fld>
            <a:endParaRPr lang="en-US" altLang="zh-CN"/>
          </a:p>
        </p:txBody>
      </p:sp>
    </p:spTree>
    <p:extLst>
      <p:ext uri="{BB962C8B-B14F-4D97-AF65-F5344CB8AC3E}">
        <p14:creationId xmlns:p14="http://schemas.microsoft.com/office/powerpoint/2010/main" val="40189281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lvl1pPr>
          </a:lstStyle>
          <a:p>
            <a:endParaRPr lang="en-US" altLang="zh-CN"/>
          </a:p>
        </p:txBody>
      </p:sp>
      <p:sp>
        <p:nvSpPr>
          <p:cNvPr id="67587" name="Rectangle 3"/>
          <p:cNvSpPr>
            <a:spLocks noGrp="1" noChangeArrowheads="1"/>
          </p:cNvSpPr>
          <p:nvPr>
            <p:ph type="dt" idx="1"/>
          </p:nvPr>
        </p:nvSpPr>
        <p:spPr bwMode="auto">
          <a:xfrm>
            <a:off x="377825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lvl1pPr>
          </a:lstStyle>
          <a:p>
            <a:endParaRPr lang="en-US" altLang="zh-CN"/>
          </a:p>
        </p:txBody>
      </p:sp>
      <p:sp>
        <p:nvSpPr>
          <p:cNvPr id="67588" name="Rectangle 4"/>
          <p:cNvSpPr>
            <a:spLocks noGrp="1" noRot="1" noChangeAspect="1" noChangeArrowheads="1" noTextEdit="1"/>
          </p:cNvSpPr>
          <p:nvPr>
            <p:ph type="sldImg" idx="2"/>
          </p:nvPr>
        </p:nvSpPr>
        <p:spPr bwMode="auto">
          <a:xfrm>
            <a:off x="852488" y="744538"/>
            <a:ext cx="4964112" cy="37226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7589" name="Rectangle 5"/>
          <p:cNvSpPr>
            <a:spLocks noGrp="1" noChangeArrowheads="1"/>
          </p:cNvSpPr>
          <p:nvPr>
            <p:ph type="body" sz="quarter" idx="3"/>
          </p:nvPr>
        </p:nvSpPr>
        <p:spPr bwMode="auto">
          <a:xfrm>
            <a:off x="666750" y="4714875"/>
            <a:ext cx="5335588"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7590" name="Rectangle 6"/>
          <p:cNvSpPr>
            <a:spLocks noGrp="1" noChangeArrowheads="1"/>
          </p:cNvSpPr>
          <p:nvPr>
            <p:ph type="ftr" sz="quarter" idx="4"/>
          </p:nvPr>
        </p:nvSpPr>
        <p:spPr bwMode="auto">
          <a:xfrm>
            <a:off x="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lvl1pPr>
          </a:lstStyle>
          <a:p>
            <a:endParaRPr lang="en-US" altLang="zh-CN"/>
          </a:p>
        </p:txBody>
      </p:sp>
      <p:sp>
        <p:nvSpPr>
          <p:cNvPr id="67591" name="Rectangle 7"/>
          <p:cNvSpPr>
            <a:spLocks noGrp="1" noChangeArrowheads="1"/>
          </p:cNvSpPr>
          <p:nvPr>
            <p:ph type="sldNum" sz="quarter" idx="5"/>
          </p:nvPr>
        </p:nvSpPr>
        <p:spPr bwMode="auto">
          <a:xfrm>
            <a:off x="377825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lvl1pPr>
          </a:lstStyle>
          <a:p>
            <a:fld id="{81748EE6-4EBF-40C9-B4E5-75DE2596F097}" type="slidenum">
              <a:rPr lang="en-US" altLang="zh-CN"/>
              <a:pPr/>
              <a:t>‹#›</a:t>
            </a:fld>
            <a:endParaRPr lang="en-US" altLang="zh-CN"/>
          </a:p>
        </p:txBody>
      </p:sp>
    </p:spTree>
    <p:extLst>
      <p:ext uri="{BB962C8B-B14F-4D97-AF65-F5344CB8AC3E}">
        <p14:creationId xmlns:p14="http://schemas.microsoft.com/office/powerpoint/2010/main" val="105117219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宋体" pitchFamily="2" charset="-122"/>
        <a:cs typeface="+mn-cs"/>
      </a:defRPr>
    </a:lvl1pPr>
    <a:lvl2pPr marL="457200" algn="l" rtl="0" fontAlgn="base">
      <a:spcBef>
        <a:spcPct val="30000"/>
      </a:spcBef>
      <a:spcAft>
        <a:spcPct val="0"/>
      </a:spcAft>
      <a:defRPr sz="1200" kern="1200">
        <a:solidFill>
          <a:schemeClr val="tx1"/>
        </a:solidFill>
        <a:latin typeface="Arial" pitchFamily="34" charset="0"/>
        <a:ea typeface="宋体" pitchFamily="2" charset="-122"/>
        <a:cs typeface="+mn-cs"/>
      </a:defRPr>
    </a:lvl2pPr>
    <a:lvl3pPr marL="914400" algn="l" rtl="0" fontAlgn="base">
      <a:spcBef>
        <a:spcPct val="30000"/>
      </a:spcBef>
      <a:spcAft>
        <a:spcPct val="0"/>
      </a:spcAft>
      <a:defRPr sz="1200" kern="1200">
        <a:solidFill>
          <a:schemeClr val="tx1"/>
        </a:solidFill>
        <a:latin typeface="Arial" pitchFamily="34" charset="0"/>
        <a:ea typeface="宋体" pitchFamily="2" charset="-122"/>
        <a:cs typeface="+mn-cs"/>
      </a:defRPr>
    </a:lvl3pPr>
    <a:lvl4pPr marL="1371600" algn="l" rtl="0" fontAlgn="base">
      <a:spcBef>
        <a:spcPct val="30000"/>
      </a:spcBef>
      <a:spcAft>
        <a:spcPct val="0"/>
      </a:spcAft>
      <a:defRPr sz="1200" kern="1200">
        <a:solidFill>
          <a:schemeClr val="tx1"/>
        </a:solidFill>
        <a:latin typeface="Arial" pitchFamily="34" charset="0"/>
        <a:ea typeface="宋体" pitchFamily="2" charset="-122"/>
        <a:cs typeface="+mn-cs"/>
      </a:defRPr>
    </a:lvl4pPr>
    <a:lvl5pPr marL="1828800" algn="l" rtl="0" fontAlgn="base">
      <a:spcBef>
        <a:spcPct val="30000"/>
      </a:spcBef>
      <a:spcAft>
        <a:spcPct val="0"/>
      </a:spcAft>
      <a:defRPr sz="1200" kern="1200">
        <a:solidFill>
          <a:schemeClr val="tx1"/>
        </a:solidFill>
        <a:latin typeface="Arial"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C5011C-F6D2-40BE-AAAF-4399F1161F0D}" type="slidenum">
              <a:rPr lang="en-US" altLang="zh-CN"/>
              <a:pPr/>
              <a:t>7</a:t>
            </a:fld>
            <a:endParaRPr lang="en-US" altLang="zh-CN"/>
          </a:p>
        </p:txBody>
      </p:sp>
      <p:sp>
        <p:nvSpPr>
          <p:cNvPr id="1903618" name="Rectangle 2"/>
          <p:cNvSpPr>
            <a:spLocks noGrp="1" noRot="1" noChangeAspect="1" noChangeArrowheads="1" noTextEdit="1"/>
          </p:cNvSpPr>
          <p:nvPr>
            <p:ph type="sldImg"/>
          </p:nvPr>
        </p:nvSpPr>
        <p:spPr>
          <a:ln/>
        </p:spPr>
      </p:sp>
      <p:sp>
        <p:nvSpPr>
          <p:cNvPr id="190361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60C8B98C-0424-46A2-BAD6-0A6921B05A0C}" type="slidenum">
              <a:rPr lang="en-US" altLang="zh-CN"/>
              <a:pPr/>
              <a:t>‹#›</a:t>
            </a:fld>
            <a:endParaRPr lang="en-US" altLang="zh-CN"/>
          </a:p>
        </p:txBody>
      </p:sp>
    </p:spTree>
    <p:extLst>
      <p:ext uri="{BB962C8B-B14F-4D97-AF65-F5344CB8AC3E}">
        <p14:creationId xmlns:p14="http://schemas.microsoft.com/office/powerpoint/2010/main" val="3646318322"/>
      </p:ext>
    </p:extLst>
  </p:cSld>
  <p:clrMapOvr>
    <a:masterClrMapping/>
  </p:clrMapOvr>
  <p:transition spd="med">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D242D91-8347-4CF8-9EE7-B1A276CB8462}" type="slidenum">
              <a:rPr lang="en-US" altLang="zh-CN"/>
              <a:pPr/>
              <a:t>‹#›</a:t>
            </a:fld>
            <a:endParaRPr lang="en-US" altLang="zh-CN"/>
          </a:p>
        </p:txBody>
      </p:sp>
    </p:spTree>
    <p:extLst>
      <p:ext uri="{BB962C8B-B14F-4D97-AF65-F5344CB8AC3E}">
        <p14:creationId xmlns:p14="http://schemas.microsoft.com/office/powerpoint/2010/main" val="782747858"/>
      </p:ext>
    </p:extLst>
  </p:cSld>
  <p:clrMapOvr>
    <a:masterClrMapping/>
  </p:clrMapOvr>
  <p:transition spd="med">
    <p:strips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A0A36EC9-AE91-4581-AA96-BBE1993E6E30}" type="slidenum">
              <a:rPr lang="en-US" altLang="zh-CN"/>
              <a:pPr/>
              <a:t>‹#›</a:t>
            </a:fld>
            <a:endParaRPr lang="en-US" altLang="zh-CN"/>
          </a:p>
        </p:txBody>
      </p:sp>
    </p:spTree>
    <p:extLst>
      <p:ext uri="{BB962C8B-B14F-4D97-AF65-F5344CB8AC3E}">
        <p14:creationId xmlns:p14="http://schemas.microsoft.com/office/powerpoint/2010/main" val="1927511498"/>
      </p:ext>
    </p:extLst>
  </p:cSld>
  <p:clrMapOvr>
    <a:masterClrMapping/>
  </p:clrMapOvr>
  <p:transition spd="med">
    <p:strips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4800" y="1981200"/>
            <a:ext cx="4194175"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1375" y="1981200"/>
            <a:ext cx="4194175"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ACE6EF89-9285-444E-B309-4889A80D5C0D}" type="slidenum">
              <a:rPr lang="en-US" altLang="zh-CN"/>
              <a:pPr/>
              <a:t>‹#›</a:t>
            </a:fld>
            <a:endParaRPr lang="en-US" altLang="zh-CN"/>
          </a:p>
        </p:txBody>
      </p:sp>
    </p:spTree>
    <p:extLst>
      <p:ext uri="{BB962C8B-B14F-4D97-AF65-F5344CB8AC3E}">
        <p14:creationId xmlns:p14="http://schemas.microsoft.com/office/powerpoint/2010/main" val="3990070129"/>
      </p:ext>
    </p:extLst>
  </p:cSld>
  <p:clrMapOvr>
    <a:masterClrMapping/>
  </p:clrMapOvr>
  <p:transition spd="med">
    <p:strips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55BC9AE6-E2A1-4CB2-A16E-E78A3FF1A640}" type="slidenum">
              <a:rPr lang="en-US" altLang="zh-CN"/>
              <a:pPr/>
              <a:t>‹#›</a:t>
            </a:fld>
            <a:endParaRPr lang="en-US" altLang="zh-CN"/>
          </a:p>
        </p:txBody>
      </p:sp>
    </p:spTree>
    <p:extLst>
      <p:ext uri="{BB962C8B-B14F-4D97-AF65-F5344CB8AC3E}">
        <p14:creationId xmlns:p14="http://schemas.microsoft.com/office/powerpoint/2010/main" val="3716166959"/>
      </p:ext>
    </p:extLst>
  </p:cSld>
  <p:clrMapOvr>
    <a:masterClrMapping/>
  </p:clrMapOvr>
  <p:transition spd="med">
    <p:strips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635AE3CC-9147-435E-B18A-613B8BC195E8}" type="slidenum">
              <a:rPr lang="en-US" altLang="zh-CN"/>
              <a:pPr/>
              <a:t>‹#›</a:t>
            </a:fld>
            <a:endParaRPr lang="en-US" altLang="zh-CN"/>
          </a:p>
        </p:txBody>
      </p:sp>
    </p:spTree>
    <p:extLst>
      <p:ext uri="{BB962C8B-B14F-4D97-AF65-F5344CB8AC3E}">
        <p14:creationId xmlns:p14="http://schemas.microsoft.com/office/powerpoint/2010/main" val="435565484"/>
      </p:ext>
    </p:extLst>
  </p:cSld>
  <p:clrMapOvr>
    <a:masterClrMapping/>
  </p:clrMapOvr>
  <p:transition spd="med">
    <p:strips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BABF3053-F0FE-4EBF-8DDA-B41DFDE541A1}" type="slidenum">
              <a:rPr lang="en-US" altLang="zh-CN"/>
              <a:pPr/>
              <a:t>‹#›</a:t>
            </a:fld>
            <a:endParaRPr lang="en-US" altLang="zh-CN"/>
          </a:p>
        </p:txBody>
      </p:sp>
    </p:spTree>
    <p:extLst>
      <p:ext uri="{BB962C8B-B14F-4D97-AF65-F5344CB8AC3E}">
        <p14:creationId xmlns:p14="http://schemas.microsoft.com/office/powerpoint/2010/main" val="2798180661"/>
      </p:ext>
    </p:extLst>
  </p:cSld>
  <p:clrMapOvr>
    <a:masterClrMapping/>
  </p:clrMapOvr>
  <p:transition spd="med">
    <p:strips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AD5541C6-03B6-44D5-9D8F-6CE46ED434BA}" type="slidenum">
              <a:rPr lang="en-US" altLang="zh-CN"/>
              <a:pPr/>
              <a:t>‹#›</a:t>
            </a:fld>
            <a:endParaRPr lang="en-US" altLang="zh-CN"/>
          </a:p>
        </p:txBody>
      </p:sp>
    </p:spTree>
    <p:extLst>
      <p:ext uri="{BB962C8B-B14F-4D97-AF65-F5344CB8AC3E}">
        <p14:creationId xmlns:p14="http://schemas.microsoft.com/office/powerpoint/2010/main" val="1171621184"/>
      </p:ext>
    </p:extLst>
  </p:cSld>
  <p:clrMapOvr>
    <a:masterClrMapping/>
  </p:clrMapOvr>
  <p:transition spd="med">
    <p:strips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509779BF-D31F-4873-9238-C8BE54E3520B}" type="slidenum">
              <a:rPr lang="en-US" altLang="zh-CN"/>
              <a:pPr/>
              <a:t>‹#›</a:t>
            </a:fld>
            <a:endParaRPr lang="en-US" altLang="zh-CN"/>
          </a:p>
        </p:txBody>
      </p:sp>
    </p:spTree>
    <p:extLst>
      <p:ext uri="{BB962C8B-B14F-4D97-AF65-F5344CB8AC3E}">
        <p14:creationId xmlns:p14="http://schemas.microsoft.com/office/powerpoint/2010/main" val="1586684830"/>
      </p:ext>
    </p:extLst>
  </p:cSld>
  <p:clrMapOvr>
    <a:masterClrMapping/>
  </p:clrMapOvr>
  <p:transition spd="med">
    <p:strips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C1458D5B-252D-4836-B479-CB4524BC5603}" type="slidenum">
              <a:rPr lang="en-US" altLang="zh-CN"/>
              <a:pPr/>
              <a:t>‹#›</a:t>
            </a:fld>
            <a:endParaRPr lang="en-US" altLang="zh-CN"/>
          </a:p>
        </p:txBody>
      </p:sp>
    </p:spTree>
    <p:extLst>
      <p:ext uri="{BB962C8B-B14F-4D97-AF65-F5344CB8AC3E}">
        <p14:creationId xmlns:p14="http://schemas.microsoft.com/office/powerpoint/2010/main" val="4035500503"/>
      </p:ext>
    </p:extLst>
  </p:cSld>
  <p:clrMapOvr>
    <a:masterClrMapping/>
  </p:clrMapOvr>
  <p:transition spd="med">
    <p:strips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10363" y="685800"/>
            <a:ext cx="2135187" cy="5181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01625" y="685800"/>
            <a:ext cx="6256338" cy="51816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154778FD-D053-4374-8957-330BCDAD880E}" type="slidenum">
              <a:rPr lang="en-US" altLang="zh-CN"/>
              <a:pPr/>
              <a:t>‹#›</a:t>
            </a:fld>
            <a:endParaRPr lang="en-US" altLang="zh-CN"/>
          </a:p>
        </p:txBody>
      </p:sp>
    </p:spTree>
    <p:extLst>
      <p:ext uri="{BB962C8B-B14F-4D97-AF65-F5344CB8AC3E}">
        <p14:creationId xmlns:p14="http://schemas.microsoft.com/office/powerpoint/2010/main" val="1052963750"/>
      </p:ext>
    </p:extLst>
  </p:cSld>
  <p:clrMapOvr>
    <a:masterClrMapping/>
  </p:clrMapOvr>
  <p:transition spd="med">
    <p:strips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301625" y="685800"/>
            <a:ext cx="854075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304800" y="1981200"/>
            <a:ext cx="4194175"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51375" y="19812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651375" y="40005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日期占位符 5"/>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7" name="页脚占位符 6"/>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8" name="灯片编号占位符 7"/>
          <p:cNvSpPr>
            <a:spLocks noGrp="1"/>
          </p:cNvSpPr>
          <p:nvPr>
            <p:ph type="sldNum" sz="quarter" idx="12"/>
          </p:nvPr>
        </p:nvSpPr>
        <p:spPr>
          <a:xfrm>
            <a:off x="6553200" y="6019800"/>
            <a:ext cx="2289175" cy="476250"/>
          </a:xfrm>
        </p:spPr>
        <p:txBody>
          <a:bodyPr/>
          <a:lstStyle>
            <a:lvl1pPr>
              <a:defRPr/>
            </a:lvl1pPr>
          </a:lstStyle>
          <a:p>
            <a:fld id="{CF621976-341C-4F74-BD38-14F9E08A05EE}" type="slidenum">
              <a:rPr lang="en-US" altLang="zh-CN"/>
              <a:pPr/>
              <a:t>‹#›</a:t>
            </a:fld>
            <a:endParaRPr lang="en-US" altLang="zh-CN"/>
          </a:p>
        </p:txBody>
      </p:sp>
    </p:spTree>
    <p:extLst>
      <p:ext uri="{BB962C8B-B14F-4D97-AF65-F5344CB8AC3E}">
        <p14:creationId xmlns:p14="http://schemas.microsoft.com/office/powerpoint/2010/main" val="2000597465"/>
      </p:ext>
    </p:extLst>
  </p:cSld>
  <p:clrMapOvr>
    <a:masterClrMapping/>
  </p:clrMapOvr>
  <p:transition spd="med">
    <p:strips dir="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301625" y="685800"/>
            <a:ext cx="854075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304800" y="1981200"/>
            <a:ext cx="4194175"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1375" y="1981200"/>
            <a:ext cx="4194175"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019800"/>
            <a:ext cx="2289175" cy="476250"/>
          </a:xfrm>
        </p:spPr>
        <p:txBody>
          <a:bodyPr/>
          <a:lstStyle>
            <a:lvl1pPr>
              <a:defRPr/>
            </a:lvl1pPr>
          </a:lstStyle>
          <a:p>
            <a:fld id="{E2A145A9-06E6-42A9-BDCD-DC40C47440AB}" type="slidenum">
              <a:rPr lang="en-US" altLang="zh-CN"/>
              <a:pPr/>
              <a:t>‹#›</a:t>
            </a:fld>
            <a:endParaRPr lang="en-US" altLang="zh-CN"/>
          </a:p>
        </p:txBody>
      </p:sp>
    </p:spTree>
    <p:extLst>
      <p:ext uri="{BB962C8B-B14F-4D97-AF65-F5344CB8AC3E}">
        <p14:creationId xmlns:p14="http://schemas.microsoft.com/office/powerpoint/2010/main" val="3976397478"/>
      </p:ext>
    </p:extLst>
  </p:cSld>
  <p:clrMapOvr>
    <a:masterClrMapping/>
  </p:clrMapOvr>
  <p:transition spd="med">
    <p:strips dir="r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301625" y="685800"/>
            <a:ext cx="8543925" cy="51816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4" name="页脚占位符 3"/>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5" name="灯片编号占位符 4"/>
          <p:cNvSpPr>
            <a:spLocks noGrp="1"/>
          </p:cNvSpPr>
          <p:nvPr>
            <p:ph type="sldNum" sz="quarter" idx="12"/>
          </p:nvPr>
        </p:nvSpPr>
        <p:spPr>
          <a:xfrm>
            <a:off x="6553200" y="6019800"/>
            <a:ext cx="2289175" cy="476250"/>
          </a:xfrm>
        </p:spPr>
        <p:txBody>
          <a:bodyPr/>
          <a:lstStyle>
            <a:lvl1pPr>
              <a:defRPr/>
            </a:lvl1pPr>
          </a:lstStyle>
          <a:p>
            <a:fld id="{4A7C2A3E-CCBB-45D5-8307-34D0BAB73B7A}" type="slidenum">
              <a:rPr lang="en-US" altLang="zh-CN"/>
              <a:pPr/>
              <a:t>‹#›</a:t>
            </a:fld>
            <a:endParaRPr lang="en-US" altLang="zh-CN"/>
          </a:p>
        </p:txBody>
      </p:sp>
    </p:spTree>
    <p:extLst>
      <p:ext uri="{BB962C8B-B14F-4D97-AF65-F5344CB8AC3E}">
        <p14:creationId xmlns:p14="http://schemas.microsoft.com/office/powerpoint/2010/main" val="3421951238"/>
      </p:ext>
    </p:extLst>
  </p:cSld>
  <p:clrMapOvr>
    <a:masterClrMapping/>
  </p:clrMapOvr>
  <p:transition spd="med">
    <p:strips dir="r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301625" y="685800"/>
            <a:ext cx="8540750"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304800" y="1981200"/>
            <a:ext cx="8540750" cy="3886200"/>
          </a:xfrm>
        </p:spPr>
        <p:txBody>
          <a:bodyPr/>
          <a:lstStyle/>
          <a:p>
            <a:endParaRPr lang="zh-CN" altLang="en-US"/>
          </a:p>
        </p:txBody>
      </p:sp>
      <p:sp>
        <p:nvSpPr>
          <p:cNvPr id="4" name="日期占位符 3"/>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5" name="页脚占位符 4"/>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6" name="灯片编号占位符 5"/>
          <p:cNvSpPr>
            <a:spLocks noGrp="1"/>
          </p:cNvSpPr>
          <p:nvPr>
            <p:ph type="sldNum" sz="quarter" idx="12"/>
          </p:nvPr>
        </p:nvSpPr>
        <p:spPr>
          <a:xfrm>
            <a:off x="6553200" y="6019800"/>
            <a:ext cx="2289175" cy="476250"/>
          </a:xfrm>
        </p:spPr>
        <p:txBody>
          <a:bodyPr/>
          <a:lstStyle>
            <a:lvl1pPr>
              <a:defRPr/>
            </a:lvl1pPr>
          </a:lstStyle>
          <a:p>
            <a:fld id="{09D8BABB-BE1B-42A0-8879-D8DB0DF59415}" type="slidenum">
              <a:rPr lang="en-US" altLang="zh-CN"/>
              <a:pPr/>
              <a:t>‹#›</a:t>
            </a:fld>
            <a:endParaRPr lang="en-US" altLang="zh-CN"/>
          </a:p>
        </p:txBody>
      </p:sp>
    </p:spTree>
    <p:extLst>
      <p:ext uri="{BB962C8B-B14F-4D97-AF65-F5344CB8AC3E}">
        <p14:creationId xmlns:p14="http://schemas.microsoft.com/office/powerpoint/2010/main" val="1790166756"/>
      </p:ext>
    </p:extLst>
  </p:cSld>
  <p:clrMapOvr>
    <a:masterClrMapping/>
  </p:clrMapOvr>
  <p:transition spd="med">
    <p:strips dir="r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AndTwoObj" preserve="1">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301625" y="685800"/>
            <a:ext cx="8540750" cy="1143000"/>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4800" y="1981200"/>
            <a:ext cx="4194175"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51375" y="19812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651375" y="40005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日期占位符 5"/>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7" name="页脚占位符 6"/>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8" name="灯片编号占位符 7"/>
          <p:cNvSpPr>
            <a:spLocks noGrp="1"/>
          </p:cNvSpPr>
          <p:nvPr>
            <p:ph type="sldNum" sz="quarter" idx="12"/>
          </p:nvPr>
        </p:nvSpPr>
        <p:spPr>
          <a:xfrm>
            <a:off x="6553200" y="6019800"/>
            <a:ext cx="2289175" cy="476250"/>
          </a:xfrm>
        </p:spPr>
        <p:txBody>
          <a:bodyPr/>
          <a:lstStyle>
            <a:lvl1pPr>
              <a:defRPr/>
            </a:lvl1pPr>
          </a:lstStyle>
          <a:p>
            <a:fld id="{2EF3BD40-FD86-4CC6-8564-BE5580C7A49D}" type="slidenum">
              <a:rPr lang="en-US" altLang="zh-CN"/>
              <a:pPr/>
              <a:t>‹#›</a:t>
            </a:fld>
            <a:endParaRPr lang="en-US" altLang="zh-CN"/>
          </a:p>
        </p:txBody>
      </p:sp>
    </p:spTree>
    <p:extLst>
      <p:ext uri="{BB962C8B-B14F-4D97-AF65-F5344CB8AC3E}">
        <p14:creationId xmlns:p14="http://schemas.microsoft.com/office/powerpoint/2010/main" val="2258048950"/>
      </p:ext>
    </p:extLst>
  </p:cSld>
  <p:clrMapOvr>
    <a:masterClrMapping/>
  </p:clrMapOvr>
  <p:transition spd="med">
    <p:strips dir="r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fourObj" preserve="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a:xfrm>
            <a:off x="301625" y="685800"/>
            <a:ext cx="8540750" cy="1143000"/>
          </a:xfrm>
        </p:spPr>
        <p:txBody>
          <a:bodyPr/>
          <a:lstStyle/>
          <a:p>
            <a:r>
              <a:rPr lang="zh-CN" altLang="en-US" smtClean="0"/>
              <a:t>单击此处编辑母版标题样式</a:t>
            </a:r>
            <a:endParaRPr lang="zh-CN" altLang="en-US"/>
          </a:p>
        </p:txBody>
      </p:sp>
      <p:sp>
        <p:nvSpPr>
          <p:cNvPr id="3" name="内容占位符 2"/>
          <p:cNvSpPr>
            <a:spLocks noGrp="1"/>
          </p:cNvSpPr>
          <p:nvPr>
            <p:ph sz="quarter" idx="1"/>
          </p:nvPr>
        </p:nvSpPr>
        <p:spPr>
          <a:xfrm>
            <a:off x="304800" y="19812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51375" y="19812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304800" y="40005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内容占位符 5"/>
          <p:cNvSpPr>
            <a:spLocks noGrp="1"/>
          </p:cNvSpPr>
          <p:nvPr>
            <p:ph sz="quarter" idx="4"/>
          </p:nvPr>
        </p:nvSpPr>
        <p:spPr>
          <a:xfrm>
            <a:off x="4651375" y="40005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8" name="页脚占位符 7"/>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9" name="灯片编号占位符 8"/>
          <p:cNvSpPr>
            <a:spLocks noGrp="1"/>
          </p:cNvSpPr>
          <p:nvPr>
            <p:ph type="sldNum" sz="quarter" idx="12"/>
          </p:nvPr>
        </p:nvSpPr>
        <p:spPr>
          <a:xfrm>
            <a:off x="6553200" y="6019800"/>
            <a:ext cx="2289175" cy="476250"/>
          </a:xfrm>
        </p:spPr>
        <p:txBody>
          <a:bodyPr/>
          <a:lstStyle>
            <a:lvl1pPr>
              <a:defRPr/>
            </a:lvl1pPr>
          </a:lstStyle>
          <a:p>
            <a:fld id="{7973DE1E-59FE-4921-A8D1-EFBA440FF0FE}" type="slidenum">
              <a:rPr lang="en-US" altLang="zh-CN"/>
              <a:pPr/>
              <a:t>‹#›</a:t>
            </a:fld>
            <a:endParaRPr lang="en-US" altLang="zh-CN"/>
          </a:p>
        </p:txBody>
      </p:sp>
    </p:spTree>
    <p:extLst>
      <p:ext uri="{BB962C8B-B14F-4D97-AF65-F5344CB8AC3E}">
        <p14:creationId xmlns:p14="http://schemas.microsoft.com/office/powerpoint/2010/main" val="696065417"/>
      </p:ext>
    </p:extLst>
  </p:cSld>
  <p:clrMapOvr>
    <a:masterClrMapping/>
  </p:clrMapOvr>
  <p:transition spd="med">
    <p:strips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sp>
        <p:nvSpPr>
          <p:cNvPr id="49154" name="Rectangle 2"/>
          <p:cNvSpPr>
            <a:spLocks noGrp="1" noRot="1" noChangeArrowheads="1"/>
          </p:cNvSpPr>
          <p:nvPr>
            <p:ph type="title"/>
          </p:nvPr>
        </p:nvSpPr>
        <p:spPr bwMode="auto">
          <a:xfrm>
            <a:off x="301625" y="685800"/>
            <a:ext cx="85407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9155" name="Rectangle 3"/>
          <p:cNvSpPr>
            <a:spLocks noGrp="1" noRot="1" noChangeArrowheads="1"/>
          </p:cNvSpPr>
          <p:nvPr>
            <p:ph type="body" idx="1"/>
          </p:nvPr>
        </p:nvSpPr>
        <p:spPr bwMode="auto">
          <a:xfrm>
            <a:off x="304800" y="1981200"/>
            <a:ext cx="854075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9156" name="Rectangle 4"/>
          <p:cNvSpPr>
            <a:spLocks noGrp="1" noChangeArrowheads="1"/>
          </p:cNvSpPr>
          <p:nvPr>
            <p:ph type="dt" sz="half" idx="2"/>
          </p:nvPr>
        </p:nvSpPr>
        <p:spPr bwMode="auto">
          <a:xfrm>
            <a:off x="301625" y="6019800"/>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lvl1pPr>
          </a:lstStyle>
          <a:p>
            <a:endParaRPr lang="en-US" altLang="zh-CN"/>
          </a:p>
        </p:txBody>
      </p:sp>
      <p:sp>
        <p:nvSpPr>
          <p:cNvPr id="49157" name="Rectangle 5"/>
          <p:cNvSpPr>
            <a:spLocks noGrp="1" noChangeArrowheads="1"/>
          </p:cNvSpPr>
          <p:nvPr>
            <p:ph type="ftr" sz="quarter" idx="3"/>
          </p:nvPr>
        </p:nvSpPr>
        <p:spPr bwMode="auto">
          <a:xfrm>
            <a:off x="3124200" y="6019800"/>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lvl1pPr>
          </a:lstStyle>
          <a:p>
            <a:endParaRPr lang="en-US" altLang="zh-CN"/>
          </a:p>
        </p:txBody>
      </p:sp>
      <p:sp>
        <p:nvSpPr>
          <p:cNvPr id="49158" name="Rectangle 6"/>
          <p:cNvSpPr>
            <a:spLocks noGrp="1" noChangeArrowheads="1"/>
          </p:cNvSpPr>
          <p:nvPr>
            <p:ph type="sldNum" sz="quarter" idx="4"/>
          </p:nvPr>
        </p:nvSpPr>
        <p:spPr bwMode="auto">
          <a:xfrm>
            <a:off x="6553200" y="6019800"/>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lvl1pPr>
          </a:lstStyle>
          <a:p>
            <a:fld id="{40F798F5-DB45-42F5-A526-1B47249DE0B8}" type="slidenum">
              <a:rPr lang="en-US" altLang="zh-CN"/>
              <a:pPr/>
              <a:t>‹#›</a:t>
            </a:fld>
            <a:endParaRPr lang="en-US" altLang="zh-CN"/>
          </a:p>
        </p:txBody>
      </p:sp>
      <p:sp>
        <p:nvSpPr>
          <p:cNvPr id="49162" name="WordArt 10"/>
          <p:cNvSpPr>
            <a:spLocks noChangeArrowheads="1" noChangeShapeType="1" noTextEdit="1"/>
          </p:cNvSpPr>
          <p:nvPr userDrawn="1"/>
        </p:nvSpPr>
        <p:spPr bwMode="auto">
          <a:xfrm>
            <a:off x="611188" y="188913"/>
            <a:ext cx="1223962" cy="2159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1600" kern="10">
                <a:ln w="9525">
                  <a:solidFill>
                    <a:srgbClr val="000000"/>
                  </a:solidFill>
                  <a:round/>
                  <a:headEnd/>
                  <a:tailEnd/>
                </a:ln>
                <a:solidFill>
                  <a:srgbClr val="FFFFFF"/>
                </a:solidFill>
                <a:latin typeface="华文仿宋"/>
                <a:ea typeface="华文仿宋"/>
              </a:rPr>
              <a:t>数据库基础及应用</a:t>
            </a:r>
          </a:p>
        </p:txBody>
      </p:sp>
      <p:sp>
        <p:nvSpPr>
          <p:cNvPr id="49165" name="AutoShape 13">
            <a:hlinkClick r:id="" action="ppaction://hlinkshowjump?jump=previousslide" highlightClick="1"/>
          </p:cNvPr>
          <p:cNvSpPr>
            <a:spLocks noChangeArrowheads="1"/>
          </p:cNvSpPr>
          <p:nvPr userDrawn="1"/>
        </p:nvSpPr>
        <p:spPr bwMode="auto">
          <a:xfrm>
            <a:off x="7885113" y="6669088"/>
            <a:ext cx="287337" cy="188912"/>
          </a:xfrm>
          <a:prstGeom prst="actionButtonBackPrevious">
            <a:avLst/>
          </a:prstGeom>
          <a:solidFill>
            <a:srgbClr val="FFFF00"/>
          </a:solidFill>
          <a:ln w="9525">
            <a:solidFill>
              <a:srgbClr val="00FFFF"/>
            </a:solidFill>
            <a:miter lim="800000"/>
            <a:headEnd/>
            <a:tailEnd/>
          </a:ln>
          <a:effectLst>
            <a:prstShdw prst="shdw13" dist="53882" dir="13500000">
              <a:srgbClr val="808080">
                <a:alpha val="50000"/>
              </a:srgbClr>
            </a:prstShdw>
          </a:effectLst>
        </p:spPr>
        <p:txBody>
          <a:bodyPr anchor="ctr">
            <a:spAutoFit/>
          </a:bodyPr>
          <a:lstStyle/>
          <a:p>
            <a:endParaRPr lang="zh-CN" altLang="en-US"/>
          </a:p>
        </p:txBody>
      </p:sp>
      <p:sp>
        <p:nvSpPr>
          <p:cNvPr id="49166" name="AutoShape 14">
            <a:hlinkClick r:id="" action="ppaction://hlinkshowjump?jump=nextslide" highlightClick="1"/>
          </p:cNvPr>
          <p:cNvSpPr>
            <a:spLocks noChangeArrowheads="1"/>
          </p:cNvSpPr>
          <p:nvPr userDrawn="1"/>
        </p:nvSpPr>
        <p:spPr bwMode="auto">
          <a:xfrm>
            <a:off x="8243888" y="6669088"/>
            <a:ext cx="288925" cy="188912"/>
          </a:xfrm>
          <a:prstGeom prst="actionButtonForwardNext">
            <a:avLst/>
          </a:prstGeom>
          <a:solidFill>
            <a:srgbClr val="FFFF00"/>
          </a:solidFill>
          <a:ln w="9525">
            <a:solidFill>
              <a:srgbClr val="00FFFF"/>
            </a:solidFill>
            <a:miter lim="800000"/>
            <a:headEnd/>
            <a:tailEnd/>
          </a:ln>
          <a:effectLst>
            <a:prstShdw prst="shdw13" dist="53882" dir="13500000">
              <a:srgbClr val="808080">
                <a:alpha val="50000"/>
              </a:srgbClr>
            </a:prstShdw>
          </a:effectLst>
        </p:spPr>
        <p:txBody>
          <a:bodyPr anchor="ctr">
            <a:spAutoFit/>
          </a:bodyPr>
          <a:lstStyle/>
          <a:p>
            <a:endParaRPr lang="zh-CN" altLang="en-US"/>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Lst>
  <p:transition spd="med">
    <p:strips dir="rd"/>
  </p:transition>
  <p:txStyles>
    <p:titleStyle>
      <a:lvl1pPr algn="ctr" rtl="0" fontAlgn="base">
        <a:spcBef>
          <a:spcPct val="0"/>
        </a:spcBef>
        <a:spcAft>
          <a:spcPct val="0"/>
        </a:spcAft>
        <a:defRPr sz="3200" b="1">
          <a:solidFill>
            <a:schemeClr val="tx2"/>
          </a:solidFill>
          <a:latin typeface="+mj-lt"/>
          <a:ea typeface="+mj-ea"/>
          <a:cs typeface="+mj-cs"/>
        </a:defRPr>
      </a:lvl1pPr>
      <a:lvl2pPr algn="ctr" rtl="0" fontAlgn="base">
        <a:spcBef>
          <a:spcPct val="0"/>
        </a:spcBef>
        <a:spcAft>
          <a:spcPct val="0"/>
        </a:spcAft>
        <a:defRPr sz="3200" b="1">
          <a:solidFill>
            <a:schemeClr val="tx2"/>
          </a:solidFill>
          <a:latin typeface="Arial" pitchFamily="34" charset="0"/>
          <a:ea typeface="宋体" pitchFamily="2" charset="-122"/>
        </a:defRPr>
      </a:lvl2pPr>
      <a:lvl3pPr algn="ctr" rtl="0" fontAlgn="base">
        <a:spcBef>
          <a:spcPct val="0"/>
        </a:spcBef>
        <a:spcAft>
          <a:spcPct val="0"/>
        </a:spcAft>
        <a:defRPr sz="3200" b="1">
          <a:solidFill>
            <a:schemeClr val="tx2"/>
          </a:solidFill>
          <a:latin typeface="Arial" pitchFamily="34" charset="0"/>
          <a:ea typeface="宋体" pitchFamily="2" charset="-122"/>
        </a:defRPr>
      </a:lvl3pPr>
      <a:lvl4pPr algn="ctr" rtl="0" fontAlgn="base">
        <a:spcBef>
          <a:spcPct val="0"/>
        </a:spcBef>
        <a:spcAft>
          <a:spcPct val="0"/>
        </a:spcAft>
        <a:defRPr sz="3200" b="1">
          <a:solidFill>
            <a:schemeClr val="tx2"/>
          </a:solidFill>
          <a:latin typeface="Arial" pitchFamily="34" charset="0"/>
          <a:ea typeface="宋体" pitchFamily="2" charset="-122"/>
        </a:defRPr>
      </a:lvl4pPr>
      <a:lvl5pPr algn="ctr" rtl="0" fontAlgn="base">
        <a:spcBef>
          <a:spcPct val="0"/>
        </a:spcBef>
        <a:spcAft>
          <a:spcPct val="0"/>
        </a:spcAft>
        <a:defRPr sz="3200" b="1">
          <a:solidFill>
            <a:schemeClr val="tx2"/>
          </a:solidFill>
          <a:latin typeface="Arial" pitchFamily="34" charset="0"/>
          <a:ea typeface="宋体" pitchFamily="2" charset="-122"/>
        </a:defRPr>
      </a:lvl5pPr>
      <a:lvl6pPr marL="457200" algn="ctr" rtl="0" fontAlgn="base">
        <a:spcBef>
          <a:spcPct val="0"/>
        </a:spcBef>
        <a:spcAft>
          <a:spcPct val="0"/>
        </a:spcAft>
        <a:defRPr sz="3200" b="1">
          <a:solidFill>
            <a:schemeClr val="tx2"/>
          </a:solidFill>
          <a:latin typeface="Arial" pitchFamily="34" charset="0"/>
          <a:ea typeface="宋体" pitchFamily="2" charset="-122"/>
        </a:defRPr>
      </a:lvl6pPr>
      <a:lvl7pPr marL="914400" algn="ctr" rtl="0" fontAlgn="base">
        <a:spcBef>
          <a:spcPct val="0"/>
        </a:spcBef>
        <a:spcAft>
          <a:spcPct val="0"/>
        </a:spcAft>
        <a:defRPr sz="3200" b="1">
          <a:solidFill>
            <a:schemeClr val="tx2"/>
          </a:solidFill>
          <a:latin typeface="Arial" pitchFamily="34" charset="0"/>
          <a:ea typeface="宋体" pitchFamily="2" charset="-122"/>
        </a:defRPr>
      </a:lvl7pPr>
      <a:lvl8pPr marL="1371600" algn="ctr" rtl="0" fontAlgn="base">
        <a:spcBef>
          <a:spcPct val="0"/>
        </a:spcBef>
        <a:spcAft>
          <a:spcPct val="0"/>
        </a:spcAft>
        <a:defRPr sz="3200" b="1">
          <a:solidFill>
            <a:schemeClr val="tx2"/>
          </a:solidFill>
          <a:latin typeface="Arial" pitchFamily="34" charset="0"/>
          <a:ea typeface="宋体" pitchFamily="2" charset="-122"/>
        </a:defRPr>
      </a:lvl8pPr>
      <a:lvl9pPr marL="1828800" algn="ctr" rtl="0" fontAlgn="base">
        <a:spcBef>
          <a:spcPct val="0"/>
        </a:spcBef>
        <a:spcAft>
          <a:spcPct val="0"/>
        </a:spcAft>
        <a:defRPr sz="3200" b="1">
          <a:solidFill>
            <a:schemeClr val="tx2"/>
          </a:solidFill>
          <a:latin typeface="Arial" pitchFamily="34" charset="0"/>
          <a:ea typeface="宋体" pitchFamily="2" charset="-122"/>
        </a:defRPr>
      </a:lvl9pPr>
    </p:titleStyle>
    <p:bodyStyle>
      <a:lvl1pPr marL="342900" indent="-342900" algn="l" rtl="0" fontAlgn="base">
        <a:spcBef>
          <a:spcPct val="20000"/>
        </a:spcBef>
        <a:spcAft>
          <a:spcPct val="0"/>
        </a:spcAft>
        <a:buClr>
          <a:schemeClr val="hlink"/>
        </a:buClr>
        <a:buSzPct val="70000"/>
        <a:buFont typeface="Wingdings" pitchFamily="2" charset="2"/>
        <a:buChar char="v"/>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5000"/>
        <a:buFont typeface="Wingdings" pitchFamily="2" charset="2"/>
        <a:buChar char=""/>
        <a:defRPr sz="3200">
          <a:solidFill>
            <a:schemeClr val="tx1"/>
          </a:solidFill>
          <a:latin typeface="+mn-lt"/>
          <a:ea typeface="+mn-ea"/>
        </a:defRPr>
      </a:lvl2pPr>
      <a:lvl3pPr marL="1143000" indent="-228600" algn="l" rtl="0" fontAlgn="base">
        <a:spcBef>
          <a:spcPct val="20000"/>
        </a:spcBef>
        <a:spcAft>
          <a:spcPct val="0"/>
        </a:spcAft>
        <a:buClr>
          <a:schemeClr val="hlink"/>
        </a:buClr>
        <a:buSzPct val="80000"/>
        <a:buFont typeface="Wingdings" pitchFamily="2" charset="2"/>
        <a:buChar char="v"/>
        <a:defRPr sz="2800">
          <a:solidFill>
            <a:schemeClr val="tx1"/>
          </a:solidFill>
          <a:latin typeface="+mn-lt"/>
          <a:ea typeface="+mn-ea"/>
        </a:defRPr>
      </a:lvl3pPr>
      <a:lvl4pPr marL="1600200" indent="-228600" algn="l" rtl="0" fontAlgn="base">
        <a:spcBef>
          <a:spcPct val="20000"/>
        </a:spcBef>
        <a:spcAft>
          <a:spcPct val="0"/>
        </a:spcAft>
        <a:buClr>
          <a:schemeClr val="accent2"/>
        </a:buClr>
        <a:buSzPct val="90000"/>
        <a:buFont typeface="Wingdings" pitchFamily="2" charset="2"/>
        <a:buChar char=""/>
        <a:defRPr sz="2400">
          <a:solidFill>
            <a:schemeClr val="tx1"/>
          </a:solidFill>
          <a:latin typeface="+mn-lt"/>
          <a:ea typeface="+mn-ea"/>
        </a:defRPr>
      </a:lvl4pPr>
      <a:lvl5pPr marL="20574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5pPr>
      <a:lvl6pPr marL="25146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6pPr>
      <a:lvl7pPr marL="29718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7pPr>
      <a:lvl8pPr marL="34290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8pPr>
      <a:lvl9pPr marL="38862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02" name="WordArt 2"/>
          <p:cNvSpPr>
            <a:spLocks noChangeArrowheads="1" noChangeShapeType="1" noTextEdit="1"/>
          </p:cNvSpPr>
          <p:nvPr/>
        </p:nvSpPr>
        <p:spPr bwMode="auto">
          <a:xfrm>
            <a:off x="1547813" y="1125538"/>
            <a:ext cx="6103937" cy="6286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PerspectiveTop"/>
              <a:lightRig rig="legacyFlat3" dir="b"/>
            </a:scene3d>
            <a:sp3d extrusionH="887400" prstMaterial="legacyMatte">
              <a:extrusionClr>
                <a:srgbClr val="FF3399"/>
              </a:extrusionClr>
            </a:sp3d>
          </a:bodyPr>
          <a:lstStyle/>
          <a:p>
            <a:pPr algn="ctr"/>
            <a:r>
              <a:rPr lang="zh-CN" altLang="en-US" sz="4800" kern="10">
                <a:ln w="9525">
                  <a:miter lim="800000"/>
                  <a:headEnd/>
                  <a:tailEnd/>
                </a:ln>
                <a:gradFill rotWithShape="0">
                  <a:gsLst>
                    <a:gs pos="0">
                      <a:srgbClr val="FF3399"/>
                    </a:gs>
                    <a:gs pos="100000">
                      <a:srgbClr val="FFFF00"/>
                    </a:gs>
                  </a:gsLst>
                  <a:path path="rect">
                    <a:fillToRect l="50000" t="50000" r="50000" b="50000"/>
                  </a:path>
                </a:gradFill>
                <a:latin typeface="华文彩云"/>
                <a:ea typeface="华文彩云"/>
              </a:rPr>
              <a:t>数据库基础与应用</a:t>
            </a:r>
          </a:p>
        </p:txBody>
      </p:sp>
      <p:pic>
        <p:nvPicPr>
          <p:cNvPr id="1894403" name="Picture 3" descr="BS00554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4300" y="3068638"/>
            <a:ext cx="1800225" cy="1439862"/>
          </a:xfrm>
          <a:prstGeom prst="rect">
            <a:avLst/>
          </a:prstGeom>
          <a:noFill/>
          <a:extLst>
            <a:ext uri="{909E8E84-426E-40DD-AFC4-6F175D3DCCD1}">
              <a14:hiddenFill xmlns:a14="http://schemas.microsoft.com/office/drawing/2010/main">
                <a:solidFill>
                  <a:srgbClr val="FFFFFF"/>
                </a:solidFill>
              </a14:hiddenFill>
            </a:ext>
          </a:extLst>
        </p:spPr>
      </p:pic>
      <p:sp>
        <p:nvSpPr>
          <p:cNvPr id="1894404" name="WordArt 4"/>
          <p:cNvSpPr>
            <a:spLocks noChangeArrowheads="1" noChangeShapeType="1" noTextEdit="1"/>
          </p:cNvSpPr>
          <p:nvPr/>
        </p:nvSpPr>
        <p:spPr bwMode="auto">
          <a:xfrm>
            <a:off x="2733378" y="5170488"/>
            <a:ext cx="36576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kern="10" dirty="0">
                <a:ln w="9525">
                  <a:solidFill>
                    <a:schemeClr val="folHlink"/>
                  </a:solidFill>
                  <a:miter lim="800000"/>
                  <a:headEnd/>
                  <a:tailEnd/>
                </a:ln>
                <a:solidFill>
                  <a:srgbClr val="FF3300"/>
                </a:solidFill>
                <a:latin typeface="华文新魏"/>
                <a:ea typeface="华文新魏"/>
              </a:rPr>
              <a:t>辅导教师：刘文英</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894402"/>
                                        </p:tgtEl>
                                        <p:attrNameLst>
                                          <p:attrName>style.visibility</p:attrName>
                                        </p:attrNameLst>
                                      </p:cBhvr>
                                      <p:to>
                                        <p:strVal val="visible"/>
                                      </p:to>
                                    </p:set>
                                    <p:anim calcmode="lin" valueType="num">
                                      <p:cBhvr>
                                        <p:cTn id="7" dur="500" fill="hold"/>
                                        <p:tgtEl>
                                          <p:spTgt spid="1894402"/>
                                        </p:tgtEl>
                                        <p:attrNameLst>
                                          <p:attrName>ppt_w</p:attrName>
                                        </p:attrNameLst>
                                      </p:cBhvr>
                                      <p:tavLst>
                                        <p:tav tm="0">
                                          <p:val>
                                            <p:fltVal val="0"/>
                                          </p:val>
                                        </p:tav>
                                        <p:tav tm="100000">
                                          <p:val>
                                            <p:strVal val="#ppt_w"/>
                                          </p:val>
                                        </p:tav>
                                      </p:tavLst>
                                    </p:anim>
                                    <p:anim calcmode="lin" valueType="num">
                                      <p:cBhvr>
                                        <p:cTn id="8" dur="500" fill="hold"/>
                                        <p:tgtEl>
                                          <p:spTgt spid="1894402"/>
                                        </p:tgtEl>
                                        <p:attrNameLst>
                                          <p:attrName>ppt_h</p:attrName>
                                        </p:attrNameLst>
                                      </p:cBhvr>
                                      <p:tavLst>
                                        <p:tav tm="0">
                                          <p:val>
                                            <p:fltVal val="0"/>
                                          </p:val>
                                        </p:tav>
                                        <p:tav tm="100000">
                                          <p:val>
                                            <p:strVal val="#ppt_h"/>
                                          </p:val>
                                        </p:tav>
                                      </p:tavLst>
                                    </p:anim>
                                    <p:anim calcmode="lin" valueType="num">
                                      <p:cBhvr>
                                        <p:cTn id="9" dur="500" fill="hold"/>
                                        <p:tgtEl>
                                          <p:spTgt spid="1894402"/>
                                        </p:tgtEl>
                                        <p:attrNameLst>
                                          <p:attrName>ppt_x</p:attrName>
                                        </p:attrNameLst>
                                      </p:cBhvr>
                                      <p:tavLst>
                                        <p:tav tm="0">
                                          <p:val>
                                            <p:fltVal val="0.5"/>
                                          </p:val>
                                        </p:tav>
                                        <p:tav tm="100000">
                                          <p:val>
                                            <p:strVal val="#ppt_x"/>
                                          </p:val>
                                        </p:tav>
                                      </p:tavLst>
                                    </p:anim>
                                    <p:anim calcmode="lin" valueType="num">
                                      <p:cBhvr>
                                        <p:cTn id="10" dur="500" fill="hold"/>
                                        <p:tgtEl>
                                          <p:spTgt spid="1894402"/>
                                        </p:tgtEl>
                                        <p:attrNameLst>
                                          <p:attrName>ppt_y</p:attrName>
                                        </p:attrNameLst>
                                      </p:cBhvr>
                                      <p:tavLst>
                                        <p:tav tm="0">
                                          <p:val>
                                            <p:fltVal val="0.5"/>
                                          </p:val>
                                        </p:tav>
                                        <p:tav tm="100000">
                                          <p:val>
                                            <p:strVal val="#ppt_y"/>
                                          </p:val>
                                        </p:tav>
                                      </p:tavLst>
                                    </p:anim>
                                  </p:childTnLst>
                                </p:cTn>
                              </p:par>
                            </p:childTnLst>
                          </p:cTn>
                        </p:par>
                        <p:par>
                          <p:cTn id="11" fill="hold" nodeType="afterGroup">
                            <p:stCondLst>
                              <p:cond delay="500"/>
                            </p:stCondLst>
                            <p:childTnLst>
                              <p:par>
                                <p:cTn id="12" presetID="2" presetClass="entr" presetSubtype="2" fill="hold" nodeType="afterEffect">
                                  <p:stCondLst>
                                    <p:cond delay="0"/>
                                  </p:stCondLst>
                                  <p:childTnLst>
                                    <p:set>
                                      <p:cBhvr>
                                        <p:cTn id="13" dur="1" fill="hold">
                                          <p:stCondLst>
                                            <p:cond delay="0"/>
                                          </p:stCondLst>
                                        </p:cTn>
                                        <p:tgtEl>
                                          <p:spTgt spid="1894403"/>
                                        </p:tgtEl>
                                        <p:attrNameLst>
                                          <p:attrName>style.visibility</p:attrName>
                                        </p:attrNameLst>
                                      </p:cBhvr>
                                      <p:to>
                                        <p:strVal val="visible"/>
                                      </p:to>
                                    </p:set>
                                    <p:anim calcmode="lin" valueType="num">
                                      <p:cBhvr additive="base">
                                        <p:cTn id="14" dur="500" fill="hold"/>
                                        <p:tgtEl>
                                          <p:spTgt spid="1894403"/>
                                        </p:tgtEl>
                                        <p:attrNameLst>
                                          <p:attrName>ppt_x</p:attrName>
                                        </p:attrNameLst>
                                      </p:cBhvr>
                                      <p:tavLst>
                                        <p:tav tm="0">
                                          <p:val>
                                            <p:strVal val="1+#ppt_w/2"/>
                                          </p:val>
                                        </p:tav>
                                        <p:tav tm="100000">
                                          <p:val>
                                            <p:strVal val="#ppt_x"/>
                                          </p:val>
                                        </p:tav>
                                      </p:tavLst>
                                    </p:anim>
                                    <p:anim calcmode="lin" valueType="num">
                                      <p:cBhvr additive="base">
                                        <p:cTn id="15" dur="500" fill="hold"/>
                                        <p:tgtEl>
                                          <p:spTgt spid="1894403"/>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1000"/>
                            </p:stCondLst>
                            <p:childTnLst>
                              <p:par>
                                <p:cTn id="17" presetID="17" presetClass="entr" presetSubtype="4" fill="hold" grpId="0" nodeType="afterEffect">
                                  <p:stCondLst>
                                    <p:cond delay="2000"/>
                                  </p:stCondLst>
                                  <p:childTnLst>
                                    <p:set>
                                      <p:cBhvr>
                                        <p:cTn id="18" dur="1" fill="hold">
                                          <p:stCondLst>
                                            <p:cond delay="0"/>
                                          </p:stCondLst>
                                        </p:cTn>
                                        <p:tgtEl>
                                          <p:spTgt spid="1894404"/>
                                        </p:tgtEl>
                                        <p:attrNameLst>
                                          <p:attrName>style.visibility</p:attrName>
                                        </p:attrNameLst>
                                      </p:cBhvr>
                                      <p:to>
                                        <p:strVal val="visible"/>
                                      </p:to>
                                    </p:set>
                                    <p:anim calcmode="lin" valueType="num">
                                      <p:cBhvr>
                                        <p:cTn id="19" dur="500" fill="hold"/>
                                        <p:tgtEl>
                                          <p:spTgt spid="1894404"/>
                                        </p:tgtEl>
                                        <p:attrNameLst>
                                          <p:attrName>ppt_x</p:attrName>
                                        </p:attrNameLst>
                                      </p:cBhvr>
                                      <p:tavLst>
                                        <p:tav tm="0">
                                          <p:val>
                                            <p:strVal val="#ppt_x"/>
                                          </p:val>
                                        </p:tav>
                                        <p:tav tm="100000">
                                          <p:val>
                                            <p:strVal val="#ppt_x"/>
                                          </p:val>
                                        </p:tav>
                                      </p:tavLst>
                                    </p:anim>
                                    <p:anim calcmode="lin" valueType="num">
                                      <p:cBhvr>
                                        <p:cTn id="20" dur="500" fill="hold"/>
                                        <p:tgtEl>
                                          <p:spTgt spid="1894404"/>
                                        </p:tgtEl>
                                        <p:attrNameLst>
                                          <p:attrName>ppt_y</p:attrName>
                                        </p:attrNameLst>
                                      </p:cBhvr>
                                      <p:tavLst>
                                        <p:tav tm="0">
                                          <p:val>
                                            <p:strVal val="#ppt_y+#ppt_h/2"/>
                                          </p:val>
                                        </p:tav>
                                        <p:tav tm="100000">
                                          <p:val>
                                            <p:strVal val="#ppt_y"/>
                                          </p:val>
                                        </p:tav>
                                      </p:tavLst>
                                    </p:anim>
                                    <p:anim calcmode="lin" valueType="num">
                                      <p:cBhvr>
                                        <p:cTn id="21" dur="500" fill="hold"/>
                                        <p:tgtEl>
                                          <p:spTgt spid="1894404"/>
                                        </p:tgtEl>
                                        <p:attrNameLst>
                                          <p:attrName>ppt_w</p:attrName>
                                        </p:attrNameLst>
                                      </p:cBhvr>
                                      <p:tavLst>
                                        <p:tav tm="0">
                                          <p:val>
                                            <p:strVal val="#ppt_w"/>
                                          </p:val>
                                        </p:tav>
                                        <p:tav tm="100000">
                                          <p:val>
                                            <p:strVal val="#ppt_w"/>
                                          </p:val>
                                        </p:tav>
                                      </p:tavLst>
                                    </p:anim>
                                    <p:anim calcmode="lin" valueType="num">
                                      <p:cBhvr>
                                        <p:cTn id="22" dur="500" fill="hold"/>
                                        <p:tgtEl>
                                          <p:spTgt spid="189440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02" grpId="0" animBg="1"/>
      <p:bldP spid="189440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5426" name="Rectangle 2"/>
          <p:cNvSpPr>
            <a:spLocks noGrp="1" noRot="1" noChangeArrowheads="1"/>
          </p:cNvSpPr>
          <p:nvPr>
            <p:ph type="title"/>
          </p:nvPr>
        </p:nvSpPr>
        <p:spPr>
          <a:xfrm>
            <a:off x="250825" y="549275"/>
            <a:ext cx="8540750" cy="576263"/>
          </a:xfrm>
        </p:spPr>
        <p:txBody>
          <a:bodyPr/>
          <a:lstStyle/>
          <a:p>
            <a:r>
              <a:rPr lang="zh-CN" altLang="en-US" sz="2800">
                <a:solidFill>
                  <a:srgbClr val="CC3300"/>
                </a:solidFill>
              </a:rPr>
              <a:t>课程性质、学习目标</a:t>
            </a:r>
          </a:p>
        </p:txBody>
      </p:sp>
      <p:sp>
        <p:nvSpPr>
          <p:cNvPr id="1895427" name="Rectangle 3"/>
          <p:cNvSpPr>
            <a:spLocks noGrp="1" noRot="1" noChangeArrowheads="1"/>
          </p:cNvSpPr>
          <p:nvPr>
            <p:ph type="body" idx="1"/>
          </p:nvPr>
        </p:nvSpPr>
        <p:spPr>
          <a:xfrm>
            <a:off x="468313" y="1341438"/>
            <a:ext cx="8207375" cy="4751387"/>
          </a:xfrm>
          <a:noFill/>
        </p:spPr>
        <p:txBody>
          <a:bodyPr lIns="0" rIns="0"/>
          <a:lstStyle/>
          <a:p>
            <a:pPr marL="0" indent="384175">
              <a:lnSpc>
                <a:spcPct val="125000"/>
              </a:lnSpc>
              <a:buFont typeface="Wingdings" pitchFamily="2" charset="2"/>
              <a:buNone/>
            </a:pPr>
            <a:r>
              <a:rPr lang="en-US" altLang="zh-CN" sz="2000" b="1"/>
              <a:t>   </a:t>
            </a:r>
            <a:r>
              <a:rPr lang="zh-CN" altLang="en-US" sz="2000" b="1"/>
              <a:t>本课程是软件与信息服务等专科专业有关数据库的一门统设必修课。主要任务是介绍</a:t>
            </a:r>
            <a:r>
              <a:rPr lang="zh-CN" altLang="en-US" sz="2000" b="1">
                <a:solidFill>
                  <a:srgbClr val="CC3300"/>
                </a:solidFill>
              </a:rPr>
              <a:t>数据库组织、管理和使用的一般知识，包括数据模型、数据库结构、数据库系统、数据库设计、关系运算、关系规范化、关系查询（</a:t>
            </a:r>
            <a:r>
              <a:rPr lang="en-US" altLang="zh-CN" sz="2000" b="1">
                <a:solidFill>
                  <a:srgbClr val="CC3300"/>
                </a:solidFill>
              </a:rPr>
              <a:t>SQL</a:t>
            </a:r>
            <a:r>
              <a:rPr lang="zh-CN" altLang="en-US" sz="2000" b="1">
                <a:solidFill>
                  <a:srgbClr val="CC3300"/>
                </a:solidFill>
              </a:rPr>
              <a:t>语言）</a:t>
            </a:r>
            <a:r>
              <a:rPr lang="zh-CN" altLang="en-US" sz="2000" b="1"/>
              <a:t>等方面的知识；介绍至少一种实际的数据库管理系统的构成与使用。目的使学生</a:t>
            </a:r>
            <a:r>
              <a:rPr lang="zh-CN" altLang="en-US" sz="2000" b="1">
                <a:solidFill>
                  <a:srgbClr val="CC3300"/>
                </a:solidFill>
              </a:rPr>
              <a:t>通过学习和上机操作实践掌握数据库系统的基本知识，</a:t>
            </a:r>
            <a:r>
              <a:rPr lang="en-US" altLang="zh-CN" sz="2000" b="1">
                <a:solidFill>
                  <a:srgbClr val="CC3300"/>
                </a:solidFill>
              </a:rPr>
              <a:t>ACCESS</a:t>
            </a:r>
            <a:r>
              <a:rPr lang="zh-CN" altLang="en-US" sz="2000" b="1">
                <a:solidFill>
                  <a:srgbClr val="CC3300"/>
                </a:solidFill>
              </a:rPr>
              <a:t>和</a:t>
            </a:r>
            <a:r>
              <a:rPr lang="en-US" altLang="zh-CN" sz="2000" b="1">
                <a:solidFill>
                  <a:srgbClr val="CC3300"/>
                </a:solidFill>
              </a:rPr>
              <a:t>SQL  Server</a:t>
            </a:r>
            <a:r>
              <a:rPr lang="zh-CN" altLang="en-US" sz="2000" b="1">
                <a:solidFill>
                  <a:srgbClr val="CC3300"/>
                </a:solidFill>
              </a:rPr>
              <a:t>数据库管理系统的使用，数据库应用系统的设计和实现的方法与能力，以及具有进行简单数据库应用系统设计与开发的能力</a:t>
            </a:r>
            <a:r>
              <a:rPr lang="zh-CN" altLang="en-US" sz="2000" b="1"/>
              <a:t>。</a:t>
            </a: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6450" name="Rectangle 2"/>
          <p:cNvSpPr>
            <a:spLocks noGrp="1" noRot="1" noChangeArrowheads="1"/>
          </p:cNvSpPr>
          <p:nvPr>
            <p:ph type="title"/>
          </p:nvPr>
        </p:nvSpPr>
        <p:spPr>
          <a:xfrm>
            <a:off x="611188" y="115888"/>
            <a:ext cx="8027987" cy="511175"/>
          </a:xfrm>
        </p:spPr>
        <p:txBody>
          <a:bodyPr/>
          <a:lstStyle/>
          <a:p>
            <a:r>
              <a:rPr lang="zh-CN" altLang="en-US" sz="2800" dirty="0">
                <a:solidFill>
                  <a:srgbClr val="CC3300"/>
                </a:solidFill>
              </a:rPr>
              <a:t>课程概述</a:t>
            </a:r>
          </a:p>
        </p:txBody>
      </p:sp>
      <p:sp>
        <p:nvSpPr>
          <p:cNvPr id="1896451" name="Rectangle 3"/>
          <p:cNvSpPr>
            <a:spLocks noGrp="1" noRot="1" noChangeArrowheads="1"/>
          </p:cNvSpPr>
          <p:nvPr>
            <p:ph type="body" idx="1"/>
          </p:nvPr>
        </p:nvSpPr>
        <p:spPr>
          <a:xfrm>
            <a:off x="179388" y="765175"/>
            <a:ext cx="8785225" cy="5616575"/>
          </a:xfrm>
        </p:spPr>
        <p:txBody>
          <a:bodyPr/>
          <a:lstStyle/>
          <a:p>
            <a:pPr marL="0" indent="385763" algn="just">
              <a:lnSpc>
                <a:spcPct val="120000"/>
              </a:lnSpc>
              <a:buFont typeface="Wingdings" pitchFamily="2" charset="2"/>
              <a:buNone/>
            </a:pPr>
            <a:r>
              <a:rPr lang="en-US" altLang="zh-CN" sz="2000">
                <a:solidFill>
                  <a:srgbClr val="001010"/>
                </a:solidFill>
                <a:latin typeface="Verdana" pitchFamily="34" charset="0"/>
              </a:rPr>
              <a:t>《</a:t>
            </a:r>
            <a:r>
              <a:rPr lang="zh-CN" altLang="en-US" sz="2000">
                <a:solidFill>
                  <a:srgbClr val="001010"/>
                </a:solidFill>
                <a:latin typeface="Verdana" pitchFamily="34" charset="0"/>
              </a:rPr>
              <a:t>数据库基础与应用</a:t>
            </a:r>
            <a:r>
              <a:rPr lang="en-US" altLang="zh-CN" sz="2000">
                <a:solidFill>
                  <a:srgbClr val="001010"/>
                </a:solidFill>
                <a:latin typeface="Verdana" pitchFamily="34" charset="0"/>
              </a:rPr>
              <a:t>》</a:t>
            </a:r>
            <a:r>
              <a:rPr lang="zh-CN" altLang="en-US" sz="2000">
                <a:solidFill>
                  <a:srgbClr val="001010"/>
                </a:solidFill>
                <a:latin typeface="Verdana" pitchFamily="34" charset="0"/>
              </a:rPr>
              <a:t>课程由</a:t>
            </a:r>
            <a:r>
              <a:rPr lang="zh-CN" altLang="en-US" sz="2000">
                <a:latin typeface="Verdana" pitchFamily="34" charset="0"/>
              </a:rPr>
              <a:t>数据库基础知识</a:t>
            </a:r>
            <a:r>
              <a:rPr lang="zh-CN" altLang="en-US" sz="2000">
                <a:solidFill>
                  <a:srgbClr val="001010"/>
                </a:solidFill>
                <a:latin typeface="Verdana" pitchFamily="34" charset="0"/>
              </a:rPr>
              <a:t>、</a:t>
            </a:r>
            <a:r>
              <a:rPr lang="en-US" altLang="zh-CN" sz="2000">
                <a:latin typeface="Verdana" pitchFamily="34" charset="0"/>
              </a:rPr>
              <a:t>ACCESS</a:t>
            </a:r>
            <a:r>
              <a:rPr lang="zh-CN" altLang="en-US" sz="2000">
                <a:solidFill>
                  <a:srgbClr val="001010"/>
                </a:solidFill>
                <a:latin typeface="Verdana" pitchFamily="34" charset="0"/>
              </a:rPr>
              <a:t>数据库管理系统和</a:t>
            </a:r>
            <a:r>
              <a:rPr lang="en-US" altLang="zh-CN" sz="2000">
                <a:latin typeface="Verdana" pitchFamily="34" charset="0"/>
              </a:rPr>
              <a:t>SQL Server</a:t>
            </a:r>
            <a:r>
              <a:rPr lang="zh-CN" altLang="en-US" sz="2000">
                <a:solidFill>
                  <a:srgbClr val="001010"/>
                </a:solidFill>
                <a:latin typeface="Verdana" pitchFamily="34" charset="0"/>
              </a:rPr>
              <a:t>数据库管理系统这三个部分组成。</a:t>
            </a:r>
          </a:p>
          <a:p>
            <a:pPr marL="0" indent="385763" algn="just">
              <a:lnSpc>
                <a:spcPct val="120000"/>
              </a:lnSpc>
              <a:buFont typeface="Wingdings" pitchFamily="2" charset="2"/>
              <a:buNone/>
            </a:pPr>
            <a:r>
              <a:rPr lang="zh-CN" altLang="en-US" sz="2000">
                <a:latin typeface="Verdana" pitchFamily="34" charset="0"/>
              </a:rPr>
              <a:t>数据库基础知识</a:t>
            </a:r>
            <a:r>
              <a:rPr lang="zh-CN" altLang="en-US" sz="2000">
                <a:solidFill>
                  <a:srgbClr val="001010"/>
                </a:solidFill>
                <a:latin typeface="Verdana" pitchFamily="34" charset="0"/>
              </a:rPr>
              <a:t>主要包括数据库系统的基本概念，概念和逻辑数据模型，</a:t>
            </a:r>
            <a:r>
              <a:rPr lang="en-US" altLang="zh-CN" sz="2000">
                <a:solidFill>
                  <a:srgbClr val="001010"/>
                </a:solidFill>
                <a:latin typeface="Verdana" pitchFamily="34" charset="0"/>
              </a:rPr>
              <a:t>ER</a:t>
            </a:r>
            <a:r>
              <a:rPr lang="zh-CN" altLang="en-US" sz="2000">
                <a:solidFill>
                  <a:srgbClr val="001010"/>
                </a:solidFill>
                <a:latin typeface="Verdana" pitchFamily="34" charset="0"/>
              </a:rPr>
              <a:t>图的应用，关系模式的定义和关系运算，关系的规范化和应用，</a:t>
            </a:r>
            <a:r>
              <a:rPr lang="en-US" altLang="zh-CN" sz="2000">
                <a:solidFill>
                  <a:srgbClr val="001010"/>
                </a:solidFill>
                <a:latin typeface="Verdana" pitchFamily="34" charset="0"/>
              </a:rPr>
              <a:t>SQL</a:t>
            </a:r>
            <a:r>
              <a:rPr lang="zh-CN" altLang="en-US" sz="2000">
                <a:solidFill>
                  <a:srgbClr val="001010"/>
                </a:solidFill>
                <a:latin typeface="Verdana" pitchFamily="34" charset="0"/>
              </a:rPr>
              <a:t>语言的定义和应用，数据库应用系统设计等内容。</a:t>
            </a:r>
          </a:p>
          <a:p>
            <a:pPr marL="0" indent="385763" algn="just">
              <a:lnSpc>
                <a:spcPct val="120000"/>
              </a:lnSpc>
              <a:buFont typeface="Wingdings" pitchFamily="2" charset="2"/>
              <a:buNone/>
            </a:pPr>
            <a:r>
              <a:rPr lang="en-US" altLang="zh-CN" sz="2000">
                <a:latin typeface="Verdana" pitchFamily="34" charset="0"/>
              </a:rPr>
              <a:t>ACCESS</a:t>
            </a:r>
            <a:r>
              <a:rPr lang="zh-CN" altLang="en-US" sz="2000">
                <a:latin typeface="Verdana" pitchFamily="34" charset="0"/>
              </a:rPr>
              <a:t>数据库管理系统</a:t>
            </a:r>
            <a:r>
              <a:rPr lang="zh-CN" altLang="en-US" sz="2000">
                <a:solidFill>
                  <a:srgbClr val="001010"/>
                </a:solidFill>
                <a:latin typeface="Verdana" pitchFamily="34" charset="0"/>
              </a:rPr>
              <a:t>主要包括系统的基本构成和操作，数据表、查询、窗体、报表、宏、模块等数据库对象的定义与使用等内容。</a:t>
            </a:r>
          </a:p>
          <a:p>
            <a:pPr marL="0" indent="385763" algn="just">
              <a:lnSpc>
                <a:spcPct val="120000"/>
              </a:lnSpc>
              <a:buFont typeface="Wingdings" pitchFamily="2" charset="2"/>
              <a:buNone/>
            </a:pPr>
            <a:r>
              <a:rPr lang="en-US" altLang="zh-CN" sz="2000">
                <a:latin typeface="Verdana" pitchFamily="34" charset="0"/>
              </a:rPr>
              <a:t>SQL Server</a:t>
            </a:r>
            <a:r>
              <a:rPr lang="zh-CN" altLang="en-US" sz="2000">
                <a:latin typeface="Verdana" pitchFamily="34" charset="0"/>
              </a:rPr>
              <a:t>数据库管理系统</a:t>
            </a:r>
            <a:r>
              <a:rPr lang="zh-CN" altLang="en-US" sz="2000">
                <a:solidFill>
                  <a:srgbClr val="001010"/>
                </a:solidFill>
                <a:latin typeface="Verdana" pitchFamily="34" charset="0"/>
              </a:rPr>
              <a:t>主要包括系统的基本构成，企业管理系和查询分析器的使用，数据表、视图、存储过程、索引等数据库对象的定义与使用，</a:t>
            </a:r>
            <a:r>
              <a:rPr lang="en-US" altLang="zh-CN" sz="2000">
                <a:solidFill>
                  <a:srgbClr val="001010"/>
                </a:solidFill>
                <a:latin typeface="Verdana" pitchFamily="34" charset="0"/>
              </a:rPr>
              <a:t>Transact SQL</a:t>
            </a:r>
            <a:r>
              <a:rPr lang="zh-CN" altLang="en-US" sz="2000">
                <a:solidFill>
                  <a:srgbClr val="001010"/>
                </a:solidFill>
                <a:latin typeface="Verdana" pitchFamily="34" charset="0"/>
              </a:rPr>
              <a:t>语言的使用等内容。</a:t>
            </a: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7474" name="Rectangle 2"/>
          <p:cNvSpPr>
            <a:spLocks noGrp="1" noRot="1" noChangeArrowheads="1"/>
          </p:cNvSpPr>
          <p:nvPr>
            <p:ph type="title"/>
          </p:nvPr>
        </p:nvSpPr>
        <p:spPr>
          <a:xfrm>
            <a:off x="250825" y="549275"/>
            <a:ext cx="8540750" cy="476250"/>
          </a:xfrm>
        </p:spPr>
        <p:txBody>
          <a:bodyPr/>
          <a:lstStyle/>
          <a:p>
            <a:r>
              <a:rPr lang="zh-CN" altLang="en-US" sz="2800">
                <a:solidFill>
                  <a:srgbClr val="CC3300"/>
                </a:solidFill>
                <a:latin typeface="??" charset="0"/>
              </a:rPr>
              <a:t>课程特点</a:t>
            </a:r>
            <a:r>
              <a:rPr lang="zh-CN" altLang="en-US" sz="2800">
                <a:solidFill>
                  <a:srgbClr val="CC3300"/>
                </a:solidFill>
              </a:rPr>
              <a:t> </a:t>
            </a:r>
          </a:p>
        </p:txBody>
      </p:sp>
      <p:sp>
        <p:nvSpPr>
          <p:cNvPr id="1897475" name="Rectangle 3"/>
          <p:cNvSpPr>
            <a:spLocks noGrp="1" noRot="1" noChangeArrowheads="1"/>
          </p:cNvSpPr>
          <p:nvPr>
            <p:ph type="body" idx="1"/>
          </p:nvPr>
        </p:nvSpPr>
        <p:spPr>
          <a:xfrm>
            <a:off x="468313" y="1341438"/>
            <a:ext cx="8280400" cy="4608512"/>
          </a:xfrm>
        </p:spPr>
        <p:txBody>
          <a:bodyPr lIns="0" rIns="0"/>
          <a:lstStyle/>
          <a:p>
            <a:pPr marL="0" indent="476250">
              <a:lnSpc>
                <a:spcPct val="130000"/>
              </a:lnSpc>
              <a:spcBef>
                <a:spcPct val="10000"/>
              </a:spcBef>
              <a:buFont typeface="Wingdings" pitchFamily="2" charset="2"/>
              <a:buNone/>
            </a:pPr>
            <a:r>
              <a:rPr lang="zh-CN" altLang="en-US" sz="2000">
                <a:solidFill>
                  <a:schemeClr val="hlink"/>
                </a:solidFill>
                <a:latin typeface="华文行楷" pitchFamily="2" charset="-122"/>
              </a:rPr>
              <a:t>该课程理论性、实践性和应用性都很强。</a:t>
            </a:r>
            <a:r>
              <a:rPr lang="zh-CN" altLang="en-US" sz="2000">
                <a:latin typeface="华文行楷" pitchFamily="2" charset="-122"/>
              </a:rPr>
              <a:t>在理论方面涉及到集合理论、关系理论、数据库设计理论等。实践性强体现为：数据库设计理论是随着计算机技术和人们的设计实践不断地丰富和发展的，将不断地产生出新的设计技术和理论。应用性强是指：现在每一个实用的计算机信息管理系统几乎都涉及到数据库应用，通常为后台应用。</a:t>
            </a:r>
          </a:p>
          <a:p>
            <a:pPr marL="0" indent="476250">
              <a:lnSpc>
                <a:spcPct val="130000"/>
              </a:lnSpc>
              <a:spcBef>
                <a:spcPct val="10000"/>
              </a:spcBef>
              <a:buFont typeface="Wingdings" pitchFamily="2" charset="2"/>
              <a:buNone/>
            </a:pPr>
            <a:r>
              <a:rPr lang="zh-CN" altLang="en-US" sz="2000">
                <a:latin typeface="华文行楷" pitchFamily="2" charset="-122"/>
              </a:rPr>
              <a:t>学习该课程既要注意学习好理论，又要注意运用理论知识进行数据库设计实践的锻炼，进行实际上机操作的锻炼，做到理论与实践相结合。 </a:t>
            </a: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8498" name="Rectangle 2"/>
          <p:cNvSpPr>
            <a:spLocks noGrp="1" noRot="1" noChangeArrowheads="1"/>
          </p:cNvSpPr>
          <p:nvPr>
            <p:ph type="title"/>
          </p:nvPr>
        </p:nvSpPr>
        <p:spPr>
          <a:xfrm>
            <a:off x="250825" y="549275"/>
            <a:ext cx="8540750" cy="727075"/>
          </a:xfrm>
        </p:spPr>
        <p:txBody>
          <a:bodyPr/>
          <a:lstStyle/>
          <a:p>
            <a:r>
              <a:rPr lang="zh-CN" altLang="en-US" dirty="0">
                <a:solidFill>
                  <a:srgbClr val="CC3300"/>
                </a:solidFill>
              </a:rPr>
              <a:t>教学资源介绍</a:t>
            </a:r>
          </a:p>
        </p:txBody>
      </p:sp>
      <p:sp>
        <p:nvSpPr>
          <p:cNvPr id="1898499" name="Rectangle 3"/>
          <p:cNvSpPr>
            <a:spLocks noGrp="1" noRot="1" noChangeArrowheads="1"/>
          </p:cNvSpPr>
          <p:nvPr>
            <p:ph type="body" idx="1"/>
          </p:nvPr>
        </p:nvSpPr>
        <p:spPr>
          <a:xfrm>
            <a:off x="1066800" y="1676400"/>
            <a:ext cx="7620000" cy="4560888"/>
          </a:xfrm>
        </p:spPr>
        <p:txBody>
          <a:bodyPr/>
          <a:lstStyle/>
          <a:p>
            <a:pPr marL="0" indent="0" defTabSz="668338">
              <a:lnSpc>
                <a:spcPct val="135000"/>
              </a:lnSpc>
              <a:buFont typeface="Wingdings" pitchFamily="2" charset="2"/>
              <a:buNone/>
              <a:tabLst>
                <a:tab pos="449263" algn="l"/>
              </a:tabLst>
            </a:pPr>
            <a:r>
              <a:rPr lang="en-US" altLang="zh-CN" sz="2400"/>
              <a:t>       </a:t>
            </a:r>
            <a:r>
              <a:rPr lang="zh-CN" altLang="en-US" sz="2400"/>
              <a:t>教材情况：文字教材采用分立型，包括一本主教材、两本实验教材。 </a:t>
            </a:r>
          </a:p>
          <a:p>
            <a:pPr marL="0" indent="0" defTabSz="668338">
              <a:lnSpc>
                <a:spcPct val="135000"/>
              </a:lnSpc>
              <a:buFont typeface="Wingdings" pitchFamily="2" charset="2"/>
              <a:buNone/>
              <a:tabLst>
                <a:tab pos="449263" algn="l"/>
              </a:tabLst>
            </a:pPr>
            <a:r>
              <a:rPr lang="zh-CN" altLang="en-US" sz="2400"/>
              <a:t>	  </a:t>
            </a:r>
            <a:r>
              <a:rPr lang="en-US" altLang="zh-CN" sz="2400">
                <a:solidFill>
                  <a:schemeClr val="tx2"/>
                </a:solidFill>
              </a:rPr>
              <a:t>1</a:t>
            </a:r>
            <a:r>
              <a:rPr lang="zh-CN" altLang="en-US" sz="2400">
                <a:solidFill>
                  <a:schemeClr val="tx2"/>
                </a:solidFill>
              </a:rPr>
              <a:t>、主教材：</a:t>
            </a:r>
            <a:r>
              <a:rPr lang="zh-CN" altLang="en-US" sz="2400"/>
              <a:t>包含所有教学知识点，对教学起主导作用，要求科学严谨、条理清楚、层次分明、文字流畅、便于阅读。</a:t>
            </a:r>
            <a:endParaRPr lang="zh-CN" altLang="en-US" sz="2400">
              <a:latin typeface="华文行楷" pitchFamily="2" charset="-122"/>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1570" name="Rectangle 2"/>
          <p:cNvSpPr>
            <a:spLocks noGrp="1" noRot="1" noChangeArrowheads="1"/>
          </p:cNvSpPr>
          <p:nvPr>
            <p:ph type="body" idx="1"/>
          </p:nvPr>
        </p:nvSpPr>
        <p:spPr>
          <a:xfrm>
            <a:off x="684213" y="1628775"/>
            <a:ext cx="7920037" cy="4176713"/>
          </a:xfrm>
        </p:spPr>
        <p:txBody>
          <a:bodyPr/>
          <a:lstStyle/>
          <a:p>
            <a:pPr marL="0" indent="352425">
              <a:lnSpc>
                <a:spcPct val="140000"/>
              </a:lnSpc>
              <a:buFont typeface="Wingdings" pitchFamily="2" charset="2"/>
              <a:buNone/>
            </a:pPr>
            <a:r>
              <a:rPr lang="en-US" altLang="zh-CN" sz="2400"/>
              <a:t>  </a:t>
            </a:r>
            <a:r>
              <a:rPr lang="zh-CN" altLang="en-US" sz="2400"/>
              <a:t>一本为</a:t>
            </a:r>
            <a:r>
              <a:rPr lang="en-US" altLang="zh-CN" sz="2400"/>
              <a:t>ACCESS</a:t>
            </a:r>
            <a:r>
              <a:rPr lang="zh-CN" altLang="en-US" sz="2400"/>
              <a:t>上机操作实验，另一本为</a:t>
            </a:r>
            <a:r>
              <a:rPr lang="en-US" altLang="zh-CN" sz="2400"/>
              <a:t>SQL Server</a:t>
            </a:r>
            <a:r>
              <a:rPr lang="zh-CN" altLang="en-US" sz="2400"/>
              <a:t>上机操作实验，学生按专业需要选择。每本实验教材包含若干个实验，每个实验由实验目的、实验背景知识、实验内容、实验要求等组成。通过实验巩固所学的书本知识，增强分析问题和解决问题的能力。</a:t>
            </a:r>
          </a:p>
        </p:txBody>
      </p:sp>
      <p:sp>
        <p:nvSpPr>
          <p:cNvPr id="1901571" name="Rectangle 3"/>
          <p:cNvSpPr>
            <a:spLocks noGrp="1" noRot="1" noChangeArrowheads="1"/>
          </p:cNvSpPr>
          <p:nvPr>
            <p:ph type="title"/>
          </p:nvPr>
        </p:nvSpPr>
        <p:spPr>
          <a:xfrm>
            <a:off x="301625" y="685800"/>
            <a:ext cx="8540750" cy="582613"/>
          </a:xfrm>
        </p:spPr>
        <p:txBody>
          <a:bodyPr/>
          <a:lstStyle/>
          <a:p>
            <a:r>
              <a:rPr lang="en-US" altLang="zh-CN" sz="2800" dirty="0"/>
              <a:t>2</a:t>
            </a:r>
            <a:r>
              <a:rPr lang="zh-CN" altLang="en-US" sz="2800" dirty="0"/>
              <a:t>、实验教材</a:t>
            </a: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02594" name="Rectangle 2"/>
          <p:cNvSpPr>
            <a:spLocks noGrp="1" noRot="1" noChangeArrowheads="1"/>
          </p:cNvSpPr>
          <p:nvPr>
            <p:ph type="title"/>
          </p:nvPr>
        </p:nvSpPr>
        <p:spPr>
          <a:xfrm>
            <a:off x="323850" y="549275"/>
            <a:ext cx="8540750" cy="719138"/>
          </a:xfrm>
        </p:spPr>
        <p:txBody>
          <a:bodyPr/>
          <a:lstStyle/>
          <a:p>
            <a:r>
              <a:rPr lang="zh-CN" altLang="en-US" dirty="0">
                <a:solidFill>
                  <a:srgbClr val="CC3300"/>
                </a:solidFill>
              </a:rPr>
              <a:t>课程体系结构</a:t>
            </a:r>
          </a:p>
        </p:txBody>
      </p:sp>
      <p:sp>
        <p:nvSpPr>
          <p:cNvPr id="1902595" name="Text Box 3"/>
          <p:cNvSpPr txBox="1">
            <a:spLocks noChangeArrowheads="1"/>
          </p:cNvSpPr>
          <p:nvPr/>
        </p:nvSpPr>
        <p:spPr bwMode="auto">
          <a:xfrm>
            <a:off x="8080375" y="1417638"/>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b="0"/>
          </a:p>
        </p:txBody>
      </p:sp>
      <p:sp>
        <p:nvSpPr>
          <p:cNvPr id="1902596" name="Rectangle 4"/>
          <p:cNvSpPr>
            <a:spLocks noGrp="1" noRot="1" noChangeArrowheads="1"/>
          </p:cNvSpPr>
          <p:nvPr>
            <p:ph type="body" idx="1"/>
          </p:nvPr>
        </p:nvSpPr>
        <p:spPr>
          <a:xfrm>
            <a:off x="900113" y="1196975"/>
            <a:ext cx="7488237" cy="5111750"/>
          </a:xfrm>
        </p:spPr>
        <p:txBody>
          <a:bodyPr/>
          <a:lstStyle/>
          <a:p>
            <a:pPr>
              <a:lnSpc>
                <a:spcPct val="110000"/>
              </a:lnSpc>
            </a:pPr>
            <a:r>
              <a:rPr lang="zh-CN" altLang="en-US" sz="2000" b="1">
                <a:latin typeface="华文行楷" pitchFamily="2" charset="-122"/>
              </a:rPr>
              <a:t>第一章  数据库系统概述</a:t>
            </a:r>
            <a:endParaRPr lang="zh-CN" altLang="en-US" sz="2400" b="1"/>
          </a:p>
          <a:p>
            <a:pPr>
              <a:lnSpc>
                <a:spcPct val="110000"/>
              </a:lnSpc>
            </a:pPr>
            <a:r>
              <a:rPr lang="zh-CN" altLang="en-US" sz="2000" b="1">
                <a:latin typeface="华文行楷" pitchFamily="2" charset="-122"/>
              </a:rPr>
              <a:t>第二章  关系运算</a:t>
            </a:r>
            <a:endParaRPr lang="zh-CN" altLang="en-US" sz="2400" b="1"/>
          </a:p>
          <a:p>
            <a:pPr>
              <a:lnSpc>
                <a:spcPct val="110000"/>
              </a:lnSpc>
            </a:pPr>
            <a:r>
              <a:rPr lang="zh-CN" altLang="en-US" sz="2000" b="1">
                <a:latin typeface="华文行楷" pitchFamily="2" charset="-122"/>
              </a:rPr>
              <a:t>第三章  关系规范化基础</a:t>
            </a:r>
            <a:endParaRPr lang="zh-CN" altLang="en-US" sz="2400" b="1"/>
          </a:p>
          <a:p>
            <a:pPr>
              <a:lnSpc>
                <a:spcPct val="110000"/>
              </a:lnSpc>
            </a:pPr>
            <a:r>
              <a:rPr lang="zh-CN" altLang="en-US" sz="2000" b="1">
                <a:latin typeface="华文行楷" pitchFamily="2" charset="-122"/>
              </a:rPr>
              <a:t>第四章  结构化查询语言</a:t>
            </a:r>
            <a:r>
              <a:rPr lang="en-US" altLang="zh-CN" sz="2000" b="1"/>
              <a:t>--SQL</a:t>
            </a:r>
          </a:p>
          <a:p>
            <a:pPr>
              <a:lnSpc>
                <a:spcPct val="110000"/>
              </a:lnSpc>
            </a:pPr>
            <a:r>
              <a:rPr lang="zh-CN" altLang="en-US" sz="2000" b="1">
                <a:latin typeface="华文行楷" pitchFamily="2" charset="-122"/>
              </a:rPr>
              <a:t>第五章  数据库应用系统设计</a:t>
            </a:r>
            <a:endParaRPr lang="zh-CN" altLang="en-US" sz="2400" b="1"/>
          </a:p>
          <a:p>
            <a:pPr>
              <a:lnSpc>
                <a:spcPct val="110000"/>
              </a:lnSpc>
            </a:pPr>
            <a:r>
              <a:rPr lang="zh-CN" altLang="en-US" sz="2000" b="1"/>
              <a:t>第六章  </a:t>
            </a:r>
            <a:r>
              <a:rPr lang="en-US" altLang="zh-CN" sz="2000" b="1"/>
              <a:t>ACCESS</a:t>
            </a:r>
            <a:r>
              <a:rPr lang="zh-CN" altLang="en-US" sz="2000" b="1"/>
              <a:t>数据库管理系统的简单应用</a:t>
            </a:r>
          </a:p>
          <a:p>
            <a:pPr>
              <a:lnSpc>
                <a:spcPct val="110000"/>
              </a:lnSpc>
            </a:pPr>
            <a:r>
              <a:rPr lang="zh-CN" altLang="en-US" sz="2000" b="1"/>
              <a:t>第七章  </a:t>
            </a:r>
            <a:r>
              <a:rPr lang="en-US" altLang="zh-CN" sz="2000" b="1"/>
              <a:t>ACCESS</a:t>
            </a:r>
            <a:r>
              <a:rPr lang="zh-CN" altLang="en-US" sz="2000" b="1"/>
              <a:t>数据库管理系统的高级应用</a:t>
            </a:r>
          </a:p>
          <a:p>
            <a:pPr>
              <a:lnSpc>
                <a:spcPct val="110000"/>
              </a:lnSpc>
            </a:pPr>
            <a:r>
              <a:rPr lang="zh-CN" altLang="en-US" sz="2000" b="1"/>
              <a:t>第八章  </a:t>
            </a:r>
            <a:r>
              <a:rPr lang="en-US" altLang="zh-CN" sz="2000" b="1"/>
              <a:t>SQL Server</a:t>
            </a:r>
            <a:r>
              <a:rPr lang="zh-CN" altLang="en-US" sz="2000" b="1"/>
              <a:t>数据库管理系统概述</a:t>
            </a:r>
          </a:p>
          <a:p>
            <a:pPr>
              <a:lnSpc>
                <a:spcPct val="110000"/>
              </a:lnSpc>
            </a:pPr>
            <a:r>
              <a:rPr lang="zh-CN" altLang="en-US" sz="2000" b="1"/>
              <a:t>第九章  </a:t>
            </a:r>
            <a:r>
              <a:rPr lang="en-US" altLang="zh-CN" sz="2000" b="1"/>
              <a:t>SQL Server</a:t>
            </a:r>
            <a:r>
              <a:rPr lang="zh-CN" altLang="en-US" sz="2000" b="1"/>
              <a:t>数据库管理的应用</a:t>
            </a:r>
          </a:p>
          <a:p>
            <a:pPr>
              <a:lnSpc>
                <a:spcPct val="110000"/>
              </a:lnSpc>
            </a:pPr>
            <a:r>
              <a:rPr lang="zh-CN" altLang="en-US" sz="2000" b="1"/>
              <a:t>第十章 其他数据库系统与相关技术简介技术简介</a:t>
            </a:r>
          </a:p>
          <a:p>
            <a:pPr>
              <a:lnSpc>
                <a:spcPct val="110000"/>
              </a:lnSpc>
              <a:buFont typeface="Wingdings" pitchFamily="2" charset="2"/>
              <a:buNone/>
            </a:pPr>
            <a:endParaRPr lang="en-US" altLang="zh-CN" sz="2400" b="1"/>
          </a:p>
        </p:txBody>
      </p:sp>
    </p:spTree>
  </p:cSld>
  <p:clrMapOvr>
    <a:masterClrMapping/>
  </p:clrMapOvr>
  <p:transition spd="med">
    <p:strips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42" name="Rectangle 2"/>
          <p:cNvSpPr>
            <a:spLocks noGrp="1" noRot="1" noChangeArrowheads="1"/>
          </p:cNvSpPr>
          <p:nvPr>
            <p:ph type="body" idx="1"/>
          </p:nvPr>
        </p:nvSpPr>
        <p:spPr>
          <a:xfrm>
            <a:off x="323850" y="1412875"/>
            <a:ext cx="8439150" cy="4679950"/>
          </a:xfrm>
        </p:spPr>
        <p:txBody>
          <a:bodyPr/>
          <a:lstStyle/>
          <a:p>
            <a:pPr marL="0" indent="0">
              <a:lnSpc>
                <a:spcPct val="110000"/>
              </a:lnSpc>
              <a:buFont typeface="Wingdings" pitchFamily="2" charset="2"/>
              <a:buNone/>
              <a:tabLst>
                <a:tab pos="568325" algn="l"/>
              </a:tabLst>
            </a:pPr>
            <a:r>
              <a:rPr lang="zh-CN" altLang="en-US" sz="2000">
                <a:solidFill>
                  <a:schemeClr val="hlink"/>
                </a:solidFill>
                <a:latin typeface="华文行楷" pitchFamily="2" charset="-122"/>
              </a:rPr>
              <a:t>第一章  数据库系统概述</a:t>
            </a:r>
          </a:p>
          <a:p>
            <a:pPr marL="0" indent="0">
              <a:lnSpc>
                <a:spcPct val="110000"/>
              </a:lnSpc>
              <a:buFont typeface="Wingdings" pitchFamily="2" charset="2"/>
              <a:buNone/>
              <a:tabLst>
                <a:tab pos="568325" algn="l"/>
              </a:tabLst>
            </a:pPr>
            <a:r>
              <a:rPr lang="zh-CN" altLang="en-US" sz="2000">
                <a:latin typeface="华文行楷" pitchFamily="2" charset="-122"/>
              </a:rPr>
              <a:t>	数据库系统的一些基本概念和</a:t>
            </a:r>
            <a:r>
              <a:rPr lang="en-US" altLang="zh-CN" sz="2000">
                <a:latin typeface="华文行楷" pitchFamily="2" charset="-122"/>
              </a:rPr>
              <a:t>ER</a:t>
            </a:r>
            <a:r>
              <a:rPr lang="zh-CN" altLang="en-US" sz="2000">
                <a:latin typeface="华文行楷" pitchFamily="2" charset="-122"/>
              </a:rPr>
              <a:t>图的概念与应用。</a:t>
            </a:r>
            <a:r>
              <a:rPr lang="zh-CN" altLang="en-US" sz="2000">
                <a:latin typeface="Arial"/>
              </a:rPr>
              <a:t> </a:t>
            </a:r>
            <a:endParaRPr lang="zh-CN" altLang="en-US" sz="2000">
              <a:latin typeface="华文行楷" pitchFamily="2" charset="-122"/>
            </a:endParaRPr>
          </a:p>
          <a:p>
            <a:pPr marL="0" indent="0">
              <a:lnSpc>
                <a:spcPct val="110000"/>
              </a:lnSpc>
              <a:buFont typeface="Wingdings" pitchFamily="2" charset="2"/>
              <a:buNone/>
              <a:tabLst>
                <a:tab pos="568325" algn="l"/>
              </a:tabLst>
            </a:pPr>
            <a:r>
              <a:rPr lang="zh-CN" altLang="en-US" sz="2000">
                <a:solidFill>
                  <a:schemeClr val="hlink"/>
                </a:solidFill>
                <a:latin typeface="华文行楷" pitchFamily="2" charset="-122"/>
              </a:rPr>
              <a:t>第二章  关系运算</a:t>
            </a:r>
          </a:p>
          <a:p>
            <a:pPr marL="0" indent="0">
              <a:lnSpc>
                <a:spcPct val="110000"/>
              </a:lnSpc>
              <a:buFont typeface="Wingdings" pitchFamily="2" charset="2"/>
              <a:buNone/>
              <a:tabLst>
                <a:tab pos="568325" algn="l"/>
              </a:tabLst>
            </a:pPr>
            <a:r>
              <a:rPr lang="zh-CN" altLang="en-US" sz="2000">
                <a:latin typeface="华文行楷" pitchFamily="2" charset="-122"/>
              </a:rPr>
              <a:t>	关系数据结构、关系完整性规则和关系运算等三个方面的内容	</a:t>
            </a:r>
            <a:r>
              <a:rPr lang="zh-CN" altLang="en-US" sz="2000">
                <a:latin typeface="Arial"/>
              </a:rPr>
              <a:t> </a:t>
            </a:r>
            <a:r>
              <a:rPr lang="zh-CN" altLang="en-US" sz="2000">
                <a:latin typeface="华文行楷" pitchFamily="2" charset="-122"/>
              </a:rPr>
              <a:t>	</a:t>
            </a:r>
            <a:r>
              <a:rPr lang="zh-CN" altLang="en-US" sz="2000">
                <a:latin typeface="Arial"/>
              </a:rPr>
              <a:t> </a:t>
            </a:r>
            <a:r>
              <a:rPr lang="zh-CN" altLang="en-US" sz="2000">
                <a:latin typeface="华文行楷" pitchFamily="2" charset="-122"/>
              </a:rPr>
              <a:t>	</a:t>
            </a:r>
            <a:r>
              <a:rPr lang="zh-CN" altLang="en-US" sz="2000">
                <a:latin typeface="Arial"/>
              </a:rPr>
              <a:t> </a:t>
            </a:r>
            <a:endParaRPr lang="zh-CN" altLang="en-US" sz="2000">
              <a:latin typeface="华文行楷" pitchFamily="2" charset="-122"/>
            </a:endParaRPr>
          </a:p>
          <a:p>
            <a:pPr marL="0" indent="0">
              <a:lnSpc>
                <a:spcPct val="110000"/>
              </a:lnSpc>
              <a:buFont typeface="Wingdings" pitchFamily="2" charset="2"/>
              <a:buNone/>
              <a:tabLst>
                <a:tab pos="568325" algn="l"/>
              </a:tabLst>
            </a:pPr>
            <a:r>
              <a:rPr lang="zh-CN" altLang="en-US" sz="2000">
                <a:solidFill>
                  <a:schemeClr val="hlink"/>
                </a:solidFill>
                <a:latin typeface="华文行楷" pitchFamily="2" charset="-122"/>
              </a:rPr>
              <a:t>第三章  关系规范化基础	</a:t>
            </a:r>
            <a:r>
              <a:rPr lang="zh-CN" altLang="en-US" sz="2000">
                <a:latin typeface="Arial"/>
              </a:rPr>
              <a:t> </a:t>
            </a:r>
            <a:endParaRPr lang="zh-CN" altLang="en-US" sz="2000">
              <a:latin typeface="华文行楷" pitchFamily="2" charset="-122"/>
            </a:endParaRPr>
          </a:p>
          <a:p>
            <a:pPr marL="0" indent="0">
              <a:lnSpc>
                <a:spcPct val="110000"/>
              </a:lnSpc>
              <a:buFont typeface="Wingdings" pitchFamily="2" charset="2"/>
              <a:buNone/>
              <a:tabLst>
                <a:tab pos="568325" algn="l"/>
              </a:tabLst>
            </a:pPr>
            <a:r>
              <a:rPr lang="zh-CN" altLang="en-US" sz="2000">
                <a:latin typeface="华文行楷" pitchFamily="2" charset="-122"/>
              </a:rPr>
              <a:t>	数据依赖和关系规范化方面的数据库设计的基础知识。</a:t>
            </a:r>
          </a:p>
          <a:p>
            <a:pPr marL="0" indent="0">
              <a:lnSpc>
                <a:spcPct val="110000"/>
              </a:lnSpc>
              <a:buFont typeface="Wingdings" pitchFamily="2" charset="2"/>
              <a:buNone/>
              <a:tabLst>
                <a:tab pos="568325" algn="l"/>
              </a:tabLst>
            </a:pPr>
            <a:r>
              <a:rPr lang="zh-CN" altLang="en-US" sz="2000">
                <a:solidFill>
                  <a:schemeClr val="hlink"/>
                </a:solidFill>
                <a:latin typeface="华文行楷" pitchFamily="2" charset="-122"/>
              </a:rPr>
              <a:t>第四章  结构化查询语言</a:t>
            </a:r>
            <a:r>
              <a:rPr lang="en-US" altLang="zh-CN" sz="2000">
                <a:latin typeface="华文行楷" pitchFamily="2" charset="-122"/>
              </a:rPr>
              <a:t>---</a:t>
            </a:r>
            <a:r>
              <a:rPr lang="en-US" altLang="zh-CN" sz="2000">
                <a:latin typeface="仿宋_GB2312" pitchFamily="49" charset="-122"/>
                <a:ea typeface="仿宋_GB2312" pitchFamily="49" charset="-122"/>
              </a:rPr>
              <a:t>SQL</a:t>
            </a:r>
          </a:p>
          <a:p>
            <a:pPr marL="0" indent="0">
              <a:lnSpc>
                <a:spcPct val="110000"/>
              </a:lnSpc>
              <a:buFont typeface="Wingdings" pitchFamily="2" charset="2"/>
              <a:buNone/>
              <a:tabLst>
                <a:tab pos="568325" algn="l"/>
              </a:tabLst>
            </a:pPr>
            <a:r>
              <a:rPr lang="en-US" altLang="zh-CN" sz="2000">
                <a:latin typeface="华文行楷" pitchFamily="2" charset="-122"/>
              </a:rPr>
              <a:t>	</a:t>
            </a:r>
            <a:r>
              <a:rPr lang="zh-CN" altLang="en-US" sz="2000">
                <a:latin typeface="华文行楷" pitchFamily="2" charset="-122"/>
              </a:rPr>
              <a:t>关系数据库系统通用的数据查询语言，即</a:t>
            </a:r>
            <a:r>
              <a:rPr lang="en-US" altLang="zh-CN" sz="2000">
                <a:latin typeface="仿宋_GB2312" pitchFamily="49" charset="-122"/>
                <a:ea typeface="仿宋_GB2312" pitchFamily="49" charset="-122"/>
              </a:rPr>
              <a:t>SQL</a:t>
            </a:r>
            <a:r>
              <a:rPr lang="zh-CN" altLang="en-US" sz="2000">
                <a:latin typeface="华文行楷" pitchFamily="2" charset="-122"/>
              </a:rPr>
              <a:t>，它提供了进行一切关系数据库操作的基础。</a:t>
            </a:r>
            <a:endParaRPr lang="zh-CN" altLang="en-US" sz="2000"/>
          </a:p>
        </p:txBody>
      </p:sp>
      <p:sp>
        <p:nvSpPr>
          <p:cNvPr id="1904643" name="Rectangle 3"/>
          <p:cNvSpPr>
            <a:spLocks noGrp="1" noRot="1" noChangeArrowheads="1"/>
          </p:cNvSpPr>
          <p:nvPr>
            <p:ph type="title"/>
          </p:nvPr>
        </p:nvSpPr>
        <p:spPr>
          <a:xfrm>
            <a:off x="323850" y="692150"/>
            <a:ext cx="8540750" cy="560388"/>
          </a:xfrm>
        </p:spPr>
        <p:txBody>
          <a:bodyPr/>
          <a:lstStyle/>
          <a:p>
            <a:r>
              <a:rPr lang="zh-CN" altLang="en-US" sz="2800" dirty="0">
                <a:solidFill>
                  <a:srgbClr val="853F46"/>
                </a:solidFill>
              </a:rPr>
              <a:t>教材结构</a:t>
            </a:r>
          </a:p>
        </p:txBody>
      </p:sp>
    </p:spTree>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5666" name="Rectangle 2"/>
          <p:cNvSpPr>
            <a:spLocks noGrp="1" noRot="1" noChangeArrowheads="1"/>
          </p:cNvSpPr>
          <p:nvPr>
            <p:ph type="body" idx="1"/>
          </p:nvPr>
        </p:nvSpPr>
        <p:spPr>
          <a:xfrm>
            <a:off x="539750" y="765175"/>
            <a:ext cx="8147050" cy="5688013"/>
          </a:xfrm>
        </p:spPr>
        <p:txBody>
          <a:bodyPr/>
          <a:lstStyle/>
          <a:p>
            <a:pPr marL="0" indent="0">
              <a:lnSpc>
                <a:spcPct val="120000"/>
              </a:lnSpc>
              <a:buFont typeface="Wingdings" pitchFamily="2" charset="2"/>
              <a:buNone/>
              <a:tabLst>
                <a:tab pos="568325" algn="l"/>
              </a:tabLst>
            </a:pPr>
            <a:r>
              <a:rPr lang="zh-CN" altLang="en-US" sz="2000">
                <a:solidFill>
                  <a:schemeClr val="hlink"/>
                </a:solidFill>
                <a:latin typeface="华文行楷" pitchFamily="2" charset="-122"/>
              </a:rPr>
              <a:t>第五章  数据库应用系统设计</a:t>
            </a:r>
          </a:p>
          <a:p>
            <a:pPr marL="0" indent="0">
              <a:lnSpc>
                <a:spcPct val="120000"/>
              </a:lnSpc>
              <a:buFont typeface="Wingdings" pitchFamily="2" charset="2"/>
              <a:buNone/>
              <a:tabLst>
                <a:tab pos="568325" algn="l"/>
              </a:tabLst>
            </a:pPr>
            <a:r>
              <a:rPr lang="zh-CN" altLang="en-US" sz="2000">
                <a:latin typeface="华文行楷" pitchFamily="2" charset="-122"/>
              </a:rPr>
              <a:t>	</a:t>
            </a:r>
            <a:r>
              <a:rPr lang="zh-CN" altLang="en-US" sz="2000"/>
              <a:t>通过两个实例简要介绍数据库应用系统开发的大致过程。</a:t>
            </a:r>
          </a:p>
          <a:p>
            <a:pPr marL="0" indent="0">
              <a:lnSpc>
                <a:spcPct val="120000"/>
              </a:lnSpc>
              <a:buFont typeface="Wingdings" pitchFamily="2" charset="2"/>
              <a:buNone/>
              <a:tabLst>
                <a:tab pos="568325" algn="l"/>
              </a:tabLst>
            </a:pPr>
            <a:r>
              <a:rPr lang="zh-CN" altLang="en-US" sz="2000">
                <a:solidFill>
                  <a:schemeClr val="hlink"/>
                </a:solidFill>
              </a:rPr>
              <a:t>第六章  </a:t>
            </a:r>
            <a:r>
              <a:rPr lang="en-US" altLang="zh-CN" sz="2000">
                <a:solidFill>
                  <a:schemeClr val="hlink"/>
                </a:solidFill>
              </a:rPr>
              <a:t>ACCESS</a:t>
            </a:r>
            <a:r>
              <a:rPr lang="zh-CN" altLang="en-US" sz="2000">
                <a:solidFill>
                  <a:schemeClr val="hlink"/>
                </a:solidFill>
              </a:rPr>
              <a:t>数据库管理系统的简单应用</a:t>
            </a:r>
          </a:p>
          <a:p>
            <a:pPr marL="0" indent="0">
              <a:lnSpc>
                <a:spcPct val="120000"/>
              </a:lnSpc>
              <a:buFont typeface="Wingdings" pitchFamily="2" charset="2"/>
              <a:buNone/>
              <a:tabLst>
                <a:tab pos="568325" algn="l"/>
              </a:tabLst>
            </a:pPr>
            <a:r>
              <a:rPr lang="zh-CN" altLang="en-US" sz="2000"/>
              <a:t>	</a:t>
            </a:r>
            <a:r>
              <a:rPr lang="en-US" altLang="zh-CN" sz="2000"/>
              <a:t>Access</a:t>
            </a:r>
            <a:r>
              <a:rPr lang="zh-CN" altLang="en-US" sz="2000"/>
              <a:t>数据库管理系统的一些概况，以及</a:t>
            </a:r>
            <a:r>
              <a:rPr lang="en-US" altLang="zh-CN" sz="2000"/>
              <a:t>Access</a:t>
            </a:r>
            <a:r>
              <a:rPr lang="zh-CN" altLang="en-US" sz="2000"/>
              <a:t>数据库系统中的四个对象：表、查询、窗体和报表的基本概念、创建方法和有关的操作。</a:t>
            </a:r>
          </a:p>
          <a:p>
            <a:pPr marL="0" indent="0">
              <a:lnSpc>
                <a:spcPct val="120000"/>
              </a:lnSpc>
              <a:buFont typeface="Wingdings" pitchFamily="2" charset="2"/>
              <a:buNone/>
              <a:tabLst>
                <a:tab pos="568325" algn="l"/>
              </a:tabLst>
            </a:pPr>
            <a:r>
              <a:rPr lang="zh-CN" altLang="en-US" sz="2000">
                <a:solidFill>
                  <a:schemeClr val="hlink"/>
                </a:solidFill>
              </a:rPr>
              <a:t>第七章  </a:t>
            </a:r>
            <a:r>
              <a:rPr lang="en-US" altLang="zh-CN" sz="2000">
                <a:solidFill>
                  <a:schemeClr val="hlink"/>
                </a:solidFill>
              </a:rPr>
              <a:t>ACCESS</a:t>
            </a:r>
            <a:r>
              <a:rPr lang="zh-CN" altLang="en-US" sz="2000">
                <a:solidFill>
                  <a:schemeClr val="hlink"/>
                </a:solidFill>
              </a:rPr>
              <a:t>数据库管理系统的高级应用</a:t>
            </a:r>
          </a:p>
          <a:p>
            <a:pPr marL="0" indent="0">
              <a:lnSpc>
                <a:spcPct val="120000"/>
              </a:lnSpc>
              <a:buFont typeface="Wingdings" pitchFamily="2" charset="2"/>
              <a:buNone/>
              <a:tabLst>
                <a:tab pos="568325" algn="l"/>
              </a:tabLst>
            </a:pPr>
            <a:r>
              <a:rPr lang="zh-CN" altLang="en-US" sz="2000"/>
              <a:t>	</a:t>
            </a:r>
            <a:r>
              <a:rPr lang="en-US" altLang="zh-CN" sz="2000"/>
              <a:t>Access</a:t>
            </a:r>
            <a:r>
              <a:rPr lang="zh-CN" altLang="en-US" sz="2000"/>
              <a:t>数据库系统中的三个操作对象：宏、模块和数据访问页的基本概念、创建方法和有关的操作，以及数据库的安全措施、数据的导入和导出、简单的</a:t>
            </a:r>
            <a:r>
              <a:rPr lang="en-US" altLang="zh-CN" sz="2000"/>
              <a:t>Access</a:t>
            </a:r>
            <a:r>
              <a:rPr lang="zh-CN" altLang="en-US" sz="2000"/>
              <a:t>数据库管理系统开发过程。</a:t>
            </a:r>
          </a:p>
        </p:txBody>
      </p:sp>
    </p:spTree>
  </p:cSld>
  <p:clrMapOvr>
    <a:masterClrMapping/>
  </p:clrMapOvr>
  <p:transition>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6690" name="Rectangle 2"/>
          <p:cNvSpPr>
            <a:spLocks noGrp="1" noRot="1" noChangeArrowheads="1"/>
          </p:cNvSpPr>
          <p:nvPr>
            <p:ph type="body" idx="1"/>
          </p:nvPr>
        </p:nvSpPr>
        <p:spPr>
          <a:xfrm>
            <a:off x="611188" y="765175"/>
            <a:ext cx="8208962" cy="5688013"/>
          </a:xfrm>
        </p:spPr>
        <p:txBody>
          <a:bodyPr lIns="0" rIns="0"/>
          <a:lstStyle/>
          <a:p>
            <a:pPr marL="0" indent="0">
              <a:lnSpc>
                <a:spcPct val="120000"/>
              </a:lnSpc>
              <a:buFont typeface="Wingdings" pitchFamily="2" charset="2"/>
              <a:buNone/>
              <a:tabLst>
                <a:tab pos="568325" algn="l"/>
              </a:tabLst>
            </a:pPr>
            <a:r>
              <a:rPr lang="zh-CN" altLang="en-US" sz="2000">
                <a:solidFill>
                  <a:schemeClr val="hlink"/>
                </a:solidFill>
              </a:rPr>
              <a:t>第八章  </a:t>
            </a:r>
            <a:r>
              <a:rPr lang="en-US" altLang="zh-CN" sz="2000">
                <a:solidFill>
                  <a:schemeClr val="hlink"/>
                </a:solidFill>
              </a:rPr>
              <a:t>SQL Server</a:t>
            </a:r>
            <a:r>
              <a:rPr lang="zh-CN" altLang="en-US" sz="2000">
                <a:solidFill>
                  <a:schemeClr val="hlink"/>
                </a:solidFill>
              </a:rPr>
              <a:t>数据库管理系统概述	</a:t>
            </a:r>
            <a:endParaRPr lang="zh-CN" altLang="en-US" sz="2000"/>
          </a:p>
          <a:p>
            <a:pPr marL="0" indent="0">
              <a:lnSpc>
                <a:spcPct val="120000"/>
              </a:lnSpc>
              <a:buFont typeface="Wingdings" pitchFamily="2" charset="2"/>
              <a:buNone/>
              <a:tabLst>
                <a:tab pos="568325" algn="l"/>
              </a:tabLst>
            </a:pPr>
            <a:r>
              <a:rPr lang="zh-CN" altLang="en-US" sz="2000"/>
              <a:t>    主要以</a:t>
            </a:r>
            <a:r>
              <a:rPr lang="en-US" altLang="zh-CN" sz="2000"/>
              <a:t>SQL Server 2000</a:t>
            </a:r>
            <a:r>
              <a:rPr lang="zh-CN" altLang="en-US" sz="2000"/>
              <a:t>为例介绍</a:t>
            </a:r>
            <a:r>
              <a:rPr lang="en-US" altLang="zh-CN" sz="2000"/>
              <a:t>SQL Server</a:t>
            </a:r>
            <a:r>
              <a:rPr lang="zh-CN" altLang="en-US" sz="2000"/>
              <a:t>的特点、安装与启动、数据类型和</a:t>
            </a:r>
            <a:r>
              <a:rPr lang="en-US" altLang="zh-CN" sz="2000"/>
              <a:t>Transact SQL</a:t>
            </a:r>
            <a:r>
              <a:rPr lang="zh-CN" altLang="en-US" sz="2000"/>
              <a:t>语言，以及常用工具的使用等问题。</a:t>
            </a:r>
          </a:p>
          <a:p>
            <a:pPr marL="0" indent="0">
              <a:lnSpc>
                <a:spcPct val="120000"/>
              </a:lnSpc>
              <a:buFont typeface="Wingdings" pitchFamily="2" charset="2"/>
              <a:buNone/>
              <a:tabLst>
                <a:tab pos="568325" algn="l"/>
              </a:tabLst>
            </a:pPr>
            <a:r>
              <a:rPr lang="zh-CN" altLang="en-US" sz="2000">
                <a:solidFill>
                  <a:schemeClr val="hlink"/>
                </a:solidFill>
              </a:rPr>
              <a:t>第九章  </a:t>
            </a:r>
            <a:r>
              <a:rPr lang="en-US" altLang="zh-CN" sz="2000">
                <a:solidFill>
                  <a:schemeClr val="hlink"/>
                </a:solidFill>
              </a:rPr>
              <a:t>SQL Server</a:t>
            </a:r>
            <a:r>
              <a:rPr lang="zh-CN" altLang="en-US" sz="2000">
                <a:solidFill>
                  <a:schemeClr val="hlink"/>
                </a:solidFill>
              </a:rPr>
              <a:t>数据库管理的应用</a:t>
            </a:r>
            <a:r>
              <a:rPr lang="zh-CN" altLang="en-US" sz="2000"/>
              <a:t>	 </a:t>
            </a:r>
          </a:p>
          <a:p>
            <a:pPr marL="0" indent="0">
              <a:lnSpc>
                <a:spcPct val="120000"/>
              </a:lnSpc>
              <a:buFont typeface="Wingdings" pitchFamily="2" charset="2"/>
              <a:buNone/>
              <a:tabLst>
                <a:tab pos="568325" algn="l"/>
              </a:tabLst>
            </a:pPr>
            <a:r>
              <a:rPr lang="zh-CN" altLang="en-US" sz="2000"/>
              <a:t>	主要介绍 </a:t>
            </a:r>
            <a:r>
              <a:rPr lang="en-US" altLang="zh-CN" sz="2000"/>
              <a:t>SQL Server</a:t>
            </a:r>
            <a:r>
              <a:rPr lang="zh-CN" altLang="en-US" sz="2000"/>
              <a:t>数据库以及表、视图、存储过程、索引等数据库对象的创建和管理方法。</a:t>
            </a:r>
          </a:p>
          <a:p>
            <a:pPr marL="0" indent="0">
              <a:lnSpc>
                <a:spcPct val="120000"/>
              </a:lnSpc>
              <a:buFont typeface="Wingdings" pitchFamily="2" charset="2"/>
              <a:buNone/>
              <a:tabLst>
                <a:tab pos="568325" algn="l"/>
              </a:tabLst>
            </a:pPr>
            <a:r>
              <a:rPr lang="zh-CN" altLang="en-US" sz="2000">
                <a:solidFill>
                  <a:schemeClr val="hlink"/>
                </a:solidFill>
              </a:rPr>
              <a:t>第十章 其他数据库系统与相关技术简介技术简介</a:t>
            </a:r>
            <a:r>
              <a:rPr lang="zh-CN" altLang="en-US" sz="2000"/>
              <a:t> </a:t>
            </a:r>
          </a:p>
          <a:p>
            <a:pPr marL="0" indent="0">
              <a:lnSpc>
                <a:spcPct val="120000"/>
              </a:lnSpc>
              <a:buFont typeface="Wingdings" pitchFamily="2" charset="2"/>
              <a:buNone/>
              <a:tabLst>
                <a:tab pos="568325" algn="l"/>
              </a:tabLst>
            </a:pPr>
            <a:r>
              <a:rPr lang="zh-CN" altLang="en-US" sz="2000"/>
              <a:t>	介绍一些优秀的通用数据库管理系统，包括</a:t>
            </a:r>
            <a:r>
              <a:rPr lang="en-US" altLang="zh-CN" sz="2000"/>
              <a:t>IBM DB2</a:t>
            </a:r>
            <a:r>
              <a:rPr lang="zh-CN" altLang="en-US" sz="2000"/>
              <a:t>、</a:t>
            </a:r>
            <a:r>
              <a:rPr lang="en-US" altLang="zh-CN" sz="2000"/>
              <a:t>Oracle</a:t>
            </a:r>
            <a:r>
              <a:rPr lang="zh-CN" altLang="en-US" sz="2000"/>
              <a:t>以及</a:t>
            </a:r>
            <a:r>
              <a:rPr lang="en-US" altLang="zh-CN" sz="2000"/>
              <a:t>Visual FoxPro</a:t>
            </a:r>
            <a:r>
              <a:rPr lang="zh-CN" altLang="en-US" sz="2000"/>
              <a:t>。为反映数据库技术的发展，还介绍面向对象的数据库系统，介绍开发数据库应用中人们常用的几个应用开发工具。</a:t>
            </a:r>
          </a:p>
        </p:txBody>
      </p:sp>
    </p:spTree>
  </p:cSld>
  <p:clrMapOvr>
    <a:masterClrMapping/>
  </p:clrMapOvr>
  <p:transition>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7714" name="Text Box 2"/>
          <p:cNvSpPr txBox="1">
            <a:spLocks noChangeArrowheads="1"/>
          </p:cNvSpPr>
          <p:nvPr/>
        </p:nvSpPr>
        <p:spPr bwMode="auto">
          <a:xfrm>
            <a:off x="684213" y="1700213"/>
            <a:ext cx="3240087" cy="2292350"/>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spAutoFit/>
          </a:bodyPr>
          <a:lstStyle>
            <a:lvl1pPr marL="457200" indent="-457200">
              <a:defRPr>
                <a:solidFill>
                  <a:schemeClr val="tx1"/>
                </a:solidFill>
                <a:latin typeface="Arial" pitchFamily="34" charset="0"/>
                <a:ea typeface="宋体" pitchFamily="2" charset="-122"/>
              </a:defRPr>
            </a:lvl1pPr>
            <a:lvl2pPr marL="914400" indent="-457200">
              <a:defRPr>
                <a:solidFill>
                  <a:schemeClr val="tx1"/>
                </a:solidFill>
                <a:latin typeface="Arial" pitchFamily="34" charset="0"/>
                <a:ea typeface="宋体" pitchFamily="2" charset="-122"/>
              </a:defRPr>
            </a:lvl2pPr>
            <a:lvl3pPr marL="1371600" indent="-457200">
              <a:defRPr>
                <a:solidFill>
                  <a:schemeClr val="tx1"/>
                </a:solidFill>
                <a:latin typeface="Arial" pitchFamily="34" charset="0"/>
                <a:ea typeface="宋体" pitchFamily="2" charset="-122"/>
              </a:defRPr>
            </a:lvl3pPr>
            <a:lvl4pPr marL="1828800" indent="-457200">
              <a:defRPr>
                <a:solidFill>
                  <a:schemeClr val="tx1"/>
                </a:solidFill>
                <a:latin typeface="Arial" pitchFamily="34" charset="0"/>
                <a:ea typeface="宋体" pitchFamily="2" charset="-122"/>
              </a:defRPr>
            </a:lvl4pPr>
            <a:lvl5pPr marL="2286000" indent="-457200">
              <a:defRPr>
                <a:solidFill>
                  <a:schemeClr val="tx1"/>
                </a:solidFill>
                <a:latin typeface="Arial" pitchFamily="34" charset="0"/>
                <a:ea typeface="宋体" pitchFamily="2" charset="-122"/>
              </a:defRPr>
            </a:lvl5pPr>
            <a:lvl6pPr marL="2743200" indent="-457200" fontAlgn="base">
              <a:spcBef>
                <a:spcPct val="0"/>
              </a:spcBef>
              <a:spcAft>
                <a:spcPct val="0"/>
              </a:spcAft>
              <a:defRPr>
                <a:solidFill>
                  <a:schemeClr val="tx1"/>
                </a:solidFill>
                <a:latin typeface="Arial" pitchFamily="34" charset="0"/>
                <a:ea typeface="宋体" pitchFamily="2" charset="-122"/>
              </a:defRPr>
            </a:lvl6pPr>
            <a:lvl7pPr marL="3200400" indent="-457200" fontAlgn="base">
              <a:spcBef>
                <a:spcPct val="0"/>
              </a:spcBef>
              <a:spcAft>
                <a:spcPct val="0"/>
              </a:spcAft>
              <a:defRPr>
                <a:solidFill>
                  <a:schemeClr val="tx1"/>
                </a:solidFill>
                <a:latin typeface="Arial" pitchFamily="34" charset="0"/>
                <a:ea typeface="宋体" pitchFamily="2" charset="-122"/>
              </a:defRPr>
            </a:lvl7pPr>
            <a:lvl8pPr marL="3657600" indent="-457200" fontAlgn="base">
              <a:spcBef>
                <a:spcPct val="0"/>
              </a:spcBef>
              <a:spcAft>
                <a:spcPct val="0"/>
              </a:spcAft>
              <a:defRPr>
                <a:solidFill>
                  <a:schemeClr val="tx1"/>
                </a:solidFill>
                <a:latin typeface="Arial" pitchFamily="34" charset="0"/>
                <a:ea typeface="宋体" pitchFamily="2" charset="-122"/>
              </a:defRPr>
            </a:lvl8pPr>
            <a:lvl9pPr marL="4114800" indent="-457200" fontAlgn="base">
              <a:spcBef>
                <a:spcPct val="0"/>
              </a:spcBef>
              <a:spcAft>
                <a:spcPct val="0"/>
              </a:spcAft>
              <a:defRPr>
                <a:solidFill>
                  <a:schemeClr val="tx1"/>
                </a:solidFill>
                <a:latin typeface="Arial" pitchFamily="34" charset="0"/>
                <a:ea typeface="宋体" pitchFamily="2" charset="-122"/>
              </a:defRPr>
            </a:lvl9pPr>
          </a:lstStyle>
          <a:p>
            <a:pPr>
              <a:lnSpc>
                <a:spcPct val="120000"/>
              </a:lnSpc>
            </a:pPr>
            <a:r>
              <a:rPr kumimoji="1" lang="en-US" altLang="zh-CN" sz="2400" b="0">
                <a:latin typeface="华文行楷" pitchFamily="2" charset="-122"/>
                <a:ea typeface="华文行楷" pitchFamily="2" charset="-122"/>
              </a:rPr>
              <a:t>(1)</a:t>
            </a:r>
            <a:r>
              <a:rPr kumimoji="1" lang="en-US" altLang="zh-CN" sz="2400" b="0">
                <a:latin typeface="Times New Roman" pitchFamily="18" charset="0"/>
                <a:ea typeface="华文行楷" pitchFamily="2" charset="-122"/>
              </a:rPr>
              <a:t> ACCESS</a:t>
            </a:r>
            <a:r>
              <a:rPr kumimoji="1" lang="zh-CN" altLang="en-US" sz="2400" b="0">
                <a:latin typeface="华文行楷" pitchFamily="2" charset="-122"/>
                <a:ea typeface="华文行楷" pitchFamily="2" charset="-122"/>
              </a:rPr>
              <a:t>实验内容</a:t>
            </a:r>
          </a:p>
          <a:p>
            <a:pPr>
              <a:lnSpc>
                <a:spcPct val="120000"/>
              </a:lnSpc>
              <a:buFontTx/>
              <a:buAutoNum type="arabicPeriod"/>
            </a:pPr>
            <a:r>
              <a:rPr kumimoji="1" lang="zh-CN" altLang="en-US" sz="2400" b="0">
                <a:latin typeface="华文行楷" pitchFamily="2" charset="-122"/>
                <a:ea typeface="华文行楷" pitchFamily="2" charset="-122"/>
              </a:rPr>
              <a:t>建表操作</a:t>
            </a:r>
          </a:p>
          <a:p>
            <a:pPr>
              <a:lnSpc>
                <a:spcPct val="120000"/>
              </a:lnSpc>
              <a:buFontTx/>
              <a:buAutoNum type="arabicPeriod"/>
            </a:pPr>
            <a:r>
              <a:rPr kumimoji="1" lang="zh-CN" altLang="en-US" sz="2400" b="0">
                <a:latin typeface="华文行楷" pitchFamily="2" charset="-122"/>
                <a:ea typeface="华文行楷" pitchFamily="2" charset="-122"/>
              </a:rPr>
              <a:t>查询操作　　</a:t>
            </a:r>
          </a:p>
          <a:p>
            <a:pPr>
              <a:lnSpc>
                <a:spcPct val="120000"/>
              </a:lnSpc>
              <a:buFontTx/>
              <a:buAutoNum type="arabicPeriod"/>
            </a:pPr>
            <a:r>
              <a:rPr kumimoji="1" lang="zh-CN" altLang="en-US" sz="2400" b="0">
                <a:latin typeface="华文行楷" pitchFamily="2" charset="-122"/>
                <a:ea typeface="华文行楷" pitchFamily="2" charset="-122"/>
              </a:rPr>
              <a:t>窗体和宏操作　</a:t>
            </a:r>
          </a:p>
          <a:p>
            <a:pPr>
              <a:lnSpc>
                <a:spcPct val="120000"/>
              </a:lnSpc>
              <a:buFontTx/>
              <a:buAutoNum type="arabicPeriod"/>
            </a:pPr>
            <a:r>
              <a:rPr kumimoji="1" lang="zh-CN" altLang="en-US" sz="2400" b="0">
                <a:latin typeface="华文行楷" pitchFamily="2" charset="-122"/>
                <a:ea typeface="华文行楷" pitchFamily="2" charset="-122"/>
              </a:rPr>
              <a:t>其他自选操作</a:t>
            </a:r>
          </a:p>
        </p:txBody>
      </p:sp>
      <p:sp>
        <p:nvSpPr>
          <p:cNvPr id="1907715" name="Text Box 3"/>
          <p:cNvSpPr txBox="1">
            <a:spLocks noChangeArrowheads="1"/>
          </p:cNvSpPr>
          <p:nvPr/>
        </p:nvSpPr>
        <p:spPr bwMode="auto">
          <a:xfrm>
            <a:off x="4140200" y="1700213"/>
            <a:ext cx="4464050" cy="4044950"/>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itchFamily="34" charset="0"/>
                <a:ea typeface="宋体" pitchFamily="2" charset="-122"/>
              </a:defRPr>
            </a:lvl1pPr>
            <a:lvl2pPr marL="914400" indent="-457200">
              <a:defRPr>
                <a:solidFill>
                  <a:schemeClr val="tx1"/>
                </a:solidFill>
                <a:latin typeface="Arial" pitchFamily="34" charset="0"/>
                <a:ea typeface="宋体" pitchFamily="2" charset="-122"/>
              </a:defRPr>
            </a:lvl2pPr>
            <a:lvl3pPr marL="1371600" indent="-457200">
              <a:defRPr>
                <a:solidFill>
                  <a:schemeClr val="tx1"/>
                </a:solidFill>
                <a:latin typeface="Arial" pitchFamily="34" charset="0"/>
                <a:ea typeface="宋体" pitchFamily="2" charset="-122"/>
              </a:defRPr>
            </a:lvl3pPr>
            <a:lvl4pPr marL="1828800" indent="-457200">
              <a:defRPr>
                <a:solidFill>
                  <a:schemeClr val="tx1"/>
                </a:solidFill>
                <a:latin typeface="Arial" pitchFamily="34" charset="0"/>
                <a:ea typeface="宋体" pitchFamily="2" charset="-122"/>
              </a:defRPr>
            </a:lvl4pPr>
            <a:lvl5pPr marL="2286000" indent="-457200">
              <a:defRPr>
                <a:solidFill>
                  <a:schemeClr val="tx1"/>
                </a:solidFill>
                <a:latin typeface="Arial" pitchFamily="34" charset="0"/>
                <a:ea typeface="宋体" pitchFamily="2" charset="-122"/>
              </a:defRPr>
            </a:lvl5pPr>
            <a:lvl6pPr marL="2743200" indent="-457200" fontAlgn="base">
              <a:spcBef>
                <a:spcPct val="0"/>
              </a:spcBef>
              <a:spcAft>
                <a:spcPct val="0"/>
              </a:spcAft>
              <a:defRPr>
                <a:solidFill>
                  <a:schemeClr val="tx1"/>
                </a:solidFill>
                <a:latin typeface="Arial" pitchFamily="34" charset="0"/>
                <a:ea typeface="宋体" pitchFamily="2" charset="-122"/>
              </a:defRPr>
            </a:lvl6pPr>
            <a:lvl7pPr marL="3200400" indent="-457200" fontAlgn="base">
              <a:spcBef>
                <a:spcPct val="0"/>
              </a:spcBef>
              <a:spcAft>
                <a:spcPct val="0"/>
              </a:spcAft>
              <a:defRPr>
                <a:solidFill>
                  <a:schemeClr val="tx1"/>
                </a:solidFill>
                <a:latin typeface="Arial" pitchFamily="34" charset="0"/>
                <a:ea typeface="宋体" pitchFamily="2" charset="-122"/>
              </a:defRPr>
            </a:lvl7pPr>
            <a:lvl8pPr marL="3657600" indent="-457200" fontAlgn="base">
              <a:spcBef>
                <a:spcPct val="0"/>
              </a:spcBef>
              <a:spcAft>
                <a:spcPct val="0"/>
              </a:spcAft>
              <a:defRPr>
                <a:solidFill>
                  <a:schemeClr val="tx1"/>
                </a:solidFill>
                <a:latin typeface="Arial" pitchFamily="34" charset="0"/>
                <a:ea typeface="宋体" pitchFamily="2" charset="-122"/>
              </a:defRPr>
            </a:lvl8pPr>
            <a:lvl9pPr marL="4114800" indent="-457200" fontAlgn="base">
              <a:spcBef>
                <a:spcPct val="0"/>
              </a:spcBef>
              <a:spcAft>
                <a:spcPct val="0"/>
              </a:spcAft>
              <a:defRPr>
                <a:solidFill>
                  <a:schemeClr val="tx1"/>
                </a:solidFill>
                <a:latin typeface="Arial" pitchFamily="34" charset="0"/>
                <a:ea typeface="宋体" pitchFamily="2" charset="-122"/>
              </a:defRPr>
            </a:lvl9pPr>
          </a:lstStyle>
          <a:p>
            <a:pPr>
              <a:lnSpc>
                <a:spcPct val="120000"/>
              </a:lnSpc>
            </a:pPr>
            <a:r>
              <a:rPr kumimoji="1" lang="en-US" altLang="zh-CN" sz="2400" b="0">
                <a:latin typeface="华文行楷" pitchFamily="2" charset="-122"/>
                <a:ea typeface="华文行楷" pitchFamily="2" charset="-122"/>
              </a:rPr>
              <a:t>(2) </a:t>
            </a:r>
            <a:r>
              <a:rPr kumimoji="1" lang="en-US" altLang="zh-CN" sz="2400" b="0">
                <a:latin typeface="Times New Roman" pitchFamily="18" charset="0"/>
                <a:ea typeface="华文行楷" pitchFamily="2" charset="-122"/>
              </a:rPr>
              <a:t>SQL Server</a:t>
            </a:r>
            <a:r>
              <a:rPr kumimoji="1" lang="zh-CN" altLang="en-US" sz="2400" b="0">
                <a:latin typeface="Times New Roman" pitchFamily="18" charset="0"/>
                <a:ea typeface="华文行楷" pitchFamily="2" charset="-122"/>
              </a:rPr>
              <a:t>实验内容</a:t>
            </a:r>
          </a:p>
          <a:p>
            <a:pPr>
              <a:lnSpc>
                <a:spcPct val="120000"/>
              </a:lnSpc>
              <a:buFontTx/>
              <a:buAutoNum type="arabicPeriod"/>
            </a:pPr>
            <a:r>
              <a:rPr kumimoji="1" lang="en-US" altLang="zh-CN" sz="2400" b="0">
                <a:latin typeface="Times New Roman" pitchFamily="18" charset="0"/>
                <a:ea typeface="华文行楷" pitchFamily="2" charset="-122"/>
              </a:rPr>
              <a:t>SQL Server</a:t>
            </a:r>
            <a:r>
              <a:rPr kumimoji="1" lang="zh-CN" altLang="en-US" sz="2400" b="0">
                <a:latin typeface="Times New Roman" pitchFamily="18" charset="0"/>
                <a:ea typeface="华文行楷" pitchFamily="2" charset="-122"/>
              </a:rPr>
              <a:t>运行环境与</a:t>
            </a:r>
            <a:r>
              <a:rPr kumimoji="1" lang="zh-CN" altLang="en-US" sz="2400" b="0">
                <a:latin typeface="华文行楷" pitchFamily="2" charset="-122"/>
                <a:ea typeface="华文行楷" pitchFamily="2" charset="-122"/>
              </a:rPr>
              <a:t>建库</a:t>
            </a:r>
          </a:p>
          <a:p>
            <a:pPr>
              <a:lnSpc>
                <a:spcPct val="120000"/>
              </a:lnSpc>
              <a:buFontTx/>
              <a:buAutoNum type="arabicPeriod"/>
            </a:pPr>
            <a:r>
              <a:rPr kumimoji="1" lang="zh-CN" altLang="en-US" sz="2400" b="0">
                <a:latin typeface="华文行楷" pitchFamily="2" charset="-122"/>
                <a:ea typeface="华文行楷" pitchFamily="2" charset="-122"/>
              </a:rPr>
              <a:t>表的连接与简单查询</a:t>
            </a:r>
          </a:p>
          <a:p>
            <a:pPr>
              <a:lnSpc>
                <a:spcPct val="120000"/>
              </a:lnSpc>
              <a:buFontTx/>
              <a:buAutoNum type="arabicPeriod"/>
            </a:pPr>
            <a:r>
              <a:rPr kumimoji="1" lang="zh-CN" altLang="en-US" sz="2400" b="0">
                <a:latin typeface="华文行楷" pitchFamily="2" charset="-122"/>
                <a:ea typeface="华文行楷" pitchFamily="2" charset="-122"/>
              </a:rPr>
              <a:t>表的高级查询</a:t>
            </a:r>
          </a:p>
          <a:p>
            <a:pPr>
              <a:lnSpc>
                <a:spcPct val="120000"/>
              </a:lnSpc>
              <a:buFontTx/>
              <a:buAutoNum type="arabicPeriod"/>
            </a:pPr>
            <a:r>
              <a:rPr kumimoji="1" lang="zh-CN" altLang="en-US" sz="2400" b="0">
                <a:latin typeface="华文行楷" pitchFamily="2" charset="-122"/>
                <a:ea typeface="华文行楷" pitchFamily="2" charset="-122"/>
              </a:rPr>
              <a:t>表记录的插入、删除和修改</a:t>
            </a:r>
          </a:p>
          <a:p>
            <a:pPr>
              <a:lnSpc>
                <a:spcPct val="120000"/>
              </a:lnSpc>
              <a:buFontTx/>
              <a:buAutoNum type="arabicPeriod"/>
            </a:pPr>
            <a:r>
              <a:rPr kumimoji="1" lang="zh-CN" altLang="en-US" sz="2400" b="0">
                <a:latin typeface="华文行楷" pitchFamily="2" charset="-122"/>
                <a:ea typeface="华文行楷" pitchFamily="2" charset="-122"/>
              </a:rPr>
              <a:t>索引的使用</a:t>
            </a:r>
          </a:p>
          <a:p>
            <a:pPr>
              <a:lnSpc>
                <a:spcPct val="120000"/>
              </a:lnSpc>
              <a:buFontTx/>
              <a:buAutoNum type="arabicPeriod"/>
            </a:pPr>
            <a:r>
              <a:rPr kumimoji="1" lang="zh-CN" altLang="en-US" sz="2400" b="0">
                <a:latin typeface="华文行楷" pitchFamily="2" charset="-122"/>
                <a:ea typeface="华文行楷" pitchFamily="2" charset="-122"/>
              </a:rPr>
              <a:t>在库中使用规则和约束</a:t>
            </a:r>
          </a:p>
          <a:p>
            <a:pPr>
              <a:lnSpc>
                <a:spcPct val="120000"/>
              </a:lnSpc>
              <a:buFontTx/>
              <a:buAutoNum type="arabicPeriod"/>
            </a:pPr>
            <a:r>
              <a:rPr kumimoji="1" lang="zh-CN" altLang="en-US" sz="2400" b="0">
                <a:latin typeface="华文行楷" pitchFamily="2" charset="-122"/>
                <a:ea typeface="华文行楷" pitchFamily="2" charset="-122"/>
              </a:rPr>
              <a:t>存储过程的使用</a:t>
            </a:r>
          </a:p>
          <a:p>
            <a:pPr>
              <a:lnSpc>
                <a:spcPct val="120000"/>
              </a:lnSpc>
              <a:buFontTx/>
              <a:buAutoNum type="arabicPeriod"/>
            </a:pPr>
            <a:r>
              <a:rPr kumimoji="1" lang="zh-CN" altLang="en-US" sz="2400" b="0">
                <a:latin typeface="华文行楷" pitchFamily="2" charset="-122"/>
                <a:ea typeface="华文行楷" pitchFamily="2" charset="-122"/>
              </a:rPr>
              <a:t>触发器的使用</a:t>
            </a:r>
          </a:p>
        </p:txBody>
      </p:sp>
      <p:sp>
        <p:nvSpPr>
          <p:cNvPr id="1907716" name="Rectangle 4"/>
          <p:cNvSpPr>
            <a:spLocks noGrp="1" noRot="1" noChangeArrowheads="1"/>
          </p:cNvSpPr>
          <p:nvPr>
            <p:ph type="title"/>
          </p:nvPr>
        </p:nvSpPr>
        <p:spPr>
          <a:xfrm>
            <a:off x="301625" y="685800"/>
            <a:ext cx="8540750" cy="582613"/>
          </a:xfrm>
        </p:spPr>
        <p:txBody>
          <a:bodyPr/>
          <a:lstStyle/>
          <a:p>
            <a:r>
              <a:rPr kumimoji="1" lang="zh-CN" altLang="en-US" sz="2800" b="0">
                <a:solidFill>
                  <a:srgbClr val="853F46"/>
                </a:solidFill>
              </a:rPr>
              <a:t>实验内容</a:t>
            </a:r>
          </a:p>
        </p:txBody>
      </p:sp>
    </p:spTree>
  </p:cSld>
  <p:clrMapOvr>
    <a:masterClrMapping/>
  </p:clrMapOvr>
  <p:transition>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8738" name="Rectangle 2"/>
          <p:cNvSpPr>
            <a:spLocks noGrp="1" noRot="1" noChangeArrowheads="1"/>
          </p:cNvSpPr>
          <p:nvPr>
            <p:ph type="title"/>
          </p:nvPr>
        </p:nvSpPr>
        <p:spPr>
          <a:xfrm>
            <a:off x="0" y="476250"/>
            <a:ext cx="8540750" cy="720725"/>
          </a:xfrm>
        </p:spPr>
        <p:txBody>
          <a:bodyPr/>
          <a:lstStyle/>
          <a:p>
            <a:r>
              <a:rPr lang="zh-CN" altLang="en-US" sz="2800">
                <a:solidFill>
                  <a:srgbClr val="CC3300"/>
                </a:solidFill>
              </a:rPr>
              <a:t>学习方法指导</a:t>
            </a:r>
          </a:p>
        </p:txBody>
      </p:sp>
      <p:sp>
        <p:nvSpPr>
          <p:cNvPr id="1908739" name="Rectangle 3"/>
          <p:cNvSpPr>
            <a:spLocks noGrp="1" noRot="1" noChangeArrowheads="1"/>
          </p:cNvSpPr>
          <p:nvPr>
            <p:ph type="body" idx="1"/>
          </p:nvPr>
        </p:nvSpPr>
        <p:spPr>
          <a:xfrm>
            <a:off x="395288" y="1268413"/>
            <a:ext cx="8280400" cy="5040312"/>
          </a:xfrm>
        </p:spPr>
        <p:txBody>
          <a:bodyPr/>
          <a:lstStyle/>
          <a:p>
            <a:pPr marL="0" indent="0">
              <a:lnSpc>
                <a:spcPct val="120000"/>
              </a:lnSpc>
              <a:buFont typeface="Wingdings" pitchFamily="2" charset="2"/>
              <a:buNone/>
            </a:pPr>
            <a:r>
              <a:rPr lang="en-US" altLang="zh-CN" sz="2000">
                <a:latin typeface="华文行楷" pitchFamily="2" charset="-122"/>
              </a:rPr>
              <a:t>      1.</a:t>
            </a:r>
            <a:r>
              <a:rPr lang="zh-CN" altLang="en-US" sz="2000">
                <a:latin typeface="华文行楷" pitchFamily="2" charset="-122"/>
              </a:rPr>
              <a:t>学习数据库基础知识时要做到理论联系实际。</a:t>
            </a:r>
          </a:p>
          <a:p>
            <a:pPr marL="0" indent="0">
              <a:lnSpc>
                <a:spcPct val="120000"/>
              </a:lnSpc>
              <a:buFont typeface="Wingdings" pitchFamily="2" charset="2"/>
              <a:buNone/>
            </a:pPr>
            <a:r>
              <a:rPr lang="zh-CN" altLang="en-US" sz="2000">
                <a:latin typeface="华文行楷" pitchFamily="2" charset="-122"/>
              </a:rPr>
              <a:t>      </a:t>
            </a:r>
            <a:r>
              <a:rPr lang="en-US" altLang="zh-CN" sz="2000">
                <a:latin typeface="华文行楷" pitchFamily="2" charset="-122"/>
              </a:rPr>
              <a:t>2.</a:t>
            </a:r>
            <a:r>
              <a:rPr lang="zh-CN" altLang="en-US" sz="2000">
                <a:latin typeface="华文行楷" pitchFamily="2" charset="-122"/>
              </a:rPr>
              <a:t>学习关系数据库知识时，要注重理解和掌握集合的概念和运算，它同数学和一般程序设计中单值运算的区别。</a:t>
            </a:r>
          </a:p>
          <a:p>
            <a:pPr marL="0" indent="0">
              <a:lnSpc>
                <a:spcPct val="120000"/>
              </a:lnSpc>
              <a:buFont typeface="Wingdings" pitchFamily="2" charset="2"/>
              <a:buNone/>
            </a:pPr>
            <a:r>
              <a:rPr lang="zh-CN" altLang="en-US" sz="2000">
                <a:latin typeface="华文行楷" pitchFamily="2" charset="-122"/>
              </a:rPr>
              <a:t>      </a:t>
            </a:r>
            <a:r>
              <a:rPr lang="en-US" altLang="zh-CN" sz="2000">
                <a:latin typeface="华文行楷" pitchFamily="2" charset="-122"/>
              </a:rPr>
              <a:t>3.</a:t>
            </a:r>
            <a:r>
              <a:rPr lang="zh-CN" altLang="en-US" sz="2000">
                <a:latin typeface="华文行楷" pitchFamily="2" charset="-122"/>
              </a:rPr>
              <a:t>学习</a:t>
            </a:r>
            <a:r>
              <a:rPr lang="en-US" altLang="zh-CN" sz="2000"/>
              <a:t>ACCESS</a:t>
            </a:r>
            <a:r>
              <a:rPr lang="zh-CN" altLang="en-US" sz="2000">
                <a:latin typeface="华文行楷" pitchFamily="2" charset="-122"/>
              </a:rPr>
              <a:t>管理系统时，要主动结合学习内容进行上机操作练习，要做到课堂学习与上机时间同步。</a:t>
            </a:r>
          </a:p>
          <a:p>
            <a:pPr marL="0" indent="0">
              <a:lnSpc>
                <a:spcPct val="120000"/>
              </a:lnSpc>
              <a:buFont typeface="Wingdings" pitchFamily="2" charset="2"/>
              <a:buNone/>
            </a:pPr>
            <a:r>
              <a:rPr lang="zh-CN" altLang="en-US" sz="2000">
                <a:latin typeface="华文行楷" pitchFamily="2" charset="-122"/>
              </a:rPr>
              <a:t>      </a:t>
            </a:r>
            <a:r>
              <a:rPr lang="en-US" altLang="zh-CN" sz="2000">
                <a:latin typeface="华文行楷" pitchFamily="2" charset="-122"/>
              </a:rPr>
              <a:t>4.</a:t>
            </a:r>
            <a:r>
              <a:rPr lang="zh-CN" altLang="en-US" sz="2000">
                <a:latin typeface="华文行楷" pitchFamily="2" charset="-122"/>
              </a:rPr>
              <a:t>学习</a:t>
            </a:r>
            <a:r>
              <a:rPr lang="en-US" altLang="zh-CN" sz="2000"/>
              <a:t>SQL Server</a:t>
            </a:r>
            <a:r>
              <a:rPr lang="zh-CN" altLang="en-US" sz="2000">
                <a:latin typeface="华文行楷" pitchFamily="2" charset="-122"/>
              </a:rPr>
              <a:t>管理系统时，要注重系统性，要注重同数据库理论知识联系起来，当然还要同上机操作结合，同程序设计结合，最终能够在该管理系统的支持下开发出一个简单应用系统。 </a:t>
            </a:r>
          </a:p>
        </p:txBody>
      </p:sp>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9762" name="Rectangle 2"/>
          <p:cNvSpPr>
            <a:spLocks noGrp="1" noRot="1" noChangeArrowheads="1"/>
          </p:cNvSpPr>
          <p:nvPr>
            <p:ph type="title"/>
          </p:nvPr>
        </p:nvSpPr>
        <p:spPr>
          <a:xfrm>
            <a:off x="323850" y="333375"/>
            <a:ext cx="8540750" cy="647700"/>
          </a:xfrm>
        </p:spPr>
        <p:txBody>
          <a:bodyPr/>
          <a:lstStyle/>
          <a:p>
            <a:r>
              <a:rPr lang="zh-CN" altLang="en-US">
                <a:solidFill>
                  <a:srgbClr val="CC3300"/>
                </a:solidFill>
              </a:rPr>
              <a:t>课程考核说明</a:t>
            </a:r>
          </a:p>
        </p:txBody>
      </p:sp>
      <p:sp>
        <p:nvSpPr>
          <p:cNvPr id="1909763" name="Rectangle 3"/>
          <p:cNvSpPr>
            <a:spLocks noGrp="1" noRot="1" noChangeArrowheads="1"/>
          </p:cNvSpPr>
          <p:nvPr>
            <p:ph type="body" idx="1"/>
          </p:nvPr>
        </p:nvSpPr>
        <p:spPr>
          <a:xfrm>
            <a:off x="468313" y="1052513"/>
            <a:ext cx="8266112" cy="5329237"/>
          </a:xfrm>
          <a:noFill/>
        </p:spPr>
        <p:txBody>
          <a:bodyPr lIns="0" rIns="0"/>
          <a:lstStyle/>
          <a:p>
            <a:pPr marL="0" indent="352425">
              <a:lnSpc>
                <a:spcPct val="130000"/>
              </a:lnSpc>
              <a:spcBef>
                <a:spcPct val="10000"/>
              </a:spcBef>
              <a:buFont typeface="Wingdings" pitchFamily="2" charset="2"/>
              <a:buNone/>
            </a:pPr>
            <a:r>
              <a:rPr lang="zh-CN" altLang="en-US" sz="2000" b="1">
                <a:solidFill>
                  <a:srgbClr val="853F46"/>
                </a:solidFill>
              </a:rPr>
              <a:t>考核要求</a:t>
            </a:r>
            <a:r>
              <a:rPr lang="zh-CN" altLang="en-US" sz="2000" b="1"/>
              <a:t>：</a:t>
            </a:r>
            <a:r>
              <a:rPr lang="zh-CN" altLang="en-US" sz="2000"/>
              <a:t>考核学生掌握和运用数据库基本概念和知识建立和使用数据库的能力。具体考核要求分为以下</a:t>
            </a:r>
            <a:r>
              <a:rPr lang="en-US" altLang="zh-CN" sz="2000"/>
              <a:t>3</a:t>
            </a:r>
            <a:r>
              <a:rPr lang="zh-CN" altLang="en-US" sz="2000"/>
              <a:t>个层次：</a:t>
            </a:r>
          </a:p>
          <a:p>
            <a:pPr marL="0" indent="352425">
              <a:lnSpc>
                <a:spcPct val="130000"/>
              </a:lnSpc>
              <a:spcBef>
                <a:spcPct val="10000"/>
              </a:spcBef>
              <a:buFont typeface="Wingdings" pitchFamily="2" charset="2"/>
              <a:buNone/>
            </a:pPr>
            <a:r>
              <a:rPr lang="zh-CN" altLang="en-US" sz="2000"/>
              <a:t>  了解：理解数据库系统中的一些基本概念。</a:t>
            </a:r>
          </a:p>
          <a:p>
            <a:pPr marL="0" indent="352425">
              <a:lnSpc>
                <a:spcPct val="130000"/>
              </a:lnSpc>
              <a:spcBef>
                <a:spcPct val="10000"/>
              </a:spcBef>
              <a:buFont typeface="Wingdings" pitchFamily="2" charset="2"/>
              <a:buNone/>
            </a:pPr>
            <a:r>
              <a:rPr lang="zh-CN" altLang="en-US" sz="2000"/>
              <a:t>  掌握：掌握数据库系统中的一些基本知识、</a:t>
            </a:r>
            <a:r>
              <a:rPr lang="en-US" altLang="zh-CN" sz="2000"/>
              <a:t>ACCESS</a:t>
            </a:r>
            <a:r>
              <a:rPr lang="zh-CN" altLang="en-US" sz="2000"/>
              <a:t>以及</a:t>
            </a:r>
            <a:r>
              <a:rPr lang="en-US" altLang="zh-CN" sz="2000"/>
              <a:t>SQL Server</a:t>
            </a:r>
            <a:r>
              <a:rPr lang="zh-CN" altLang="en-US" sz="2000"/>
              <a:t>数据库管理系统的常用操作、</a:t>
            </a:r>
            <a:r>
              <a:rPr lang="en-US" altLang="zh-CN" sz="2000"/>
              <a:t>SQL Server</a:t>
            </a:r>
            <a:r>
              <a:rPr lang="zh-CN" altLang="en-US" sz="2000"/>
              <a:t>系统中使用的常用数据类型的含义和语句的格式与作用等。</a:t>
            </a:r>
          </a:p>
          <a:p>
            <a:pPr marL="0" indent="352425">
              <a:lnSpc>
                <a:spcPct val="130000"/>
              </a:lnSpc>
              <a:spcBef>
                <a:spcPct val="10000"/>
              </a:spcBef>
              <a:buFont typeface="Wingdings" pitchFamily="2" charset="2"/>
              <a:buNone/>
            </a:pPr>
            <a:r>
              <a:rPr lang="zh-CN" altLang="en-US" sz="2000"/>
              <a:t>  熟练掌握：能够根据所给定的知识点分析问题和解决问题。</a:t>
            </a:r>
            <a:endParaRPr lang="zh-CN" altLang="en-US" sz="2000">
              <a:latin typeface="华文行楷" pitchFamily="2" charset="-122"/>
            </a:endParaRPr>
          </a:p>
        </p:txBody>
      </p:sp>
    </p:spTree>
  </p:cSld>
  <p:clrMapOvr>
    <a:masterClrMapping/>
  </p:clrMapOvr>
  <p:transition>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0786" name="Rectangle 2"/>
          <p:cNvSpPr>
            <a:spLocks noGrp="1" noRot="1" noChangeArrowheads="1"/>
          </p:cNvSpPr>
          <p:nvPr>
            <p:ph type="body" idx="1"/>
          </p:nvPr>
        </p:nvSpPr>
        <p:spPr>
          <a:xfrm>
            <a:off x="323850" y="1125538"/>
            <a:ext cx="8569325" cy="5327650"/>
          </a:xfrm>
          <a:noFill/>
        </p:spPr>
        <p:txBody>
          <a:bodyPr lIns="0" rIns="0"/>
          <a:lstStyle/>
          <a:p>
            <a:pPr marL="0" indent="352425">
              <a:lnSpc>
                <a:spcPct val="120000"/>
              </a:lnSpc>
              <a:buFont typeface="Wingdings" pitchFamily="2" charset="2"/>
              <a:buNone/>
            </a:pPr>
            <a:r>
              <a:rPr lang="en-US" altLang="zh-CN" sz="2000"/>
              <a:t> 1. </a:t>
            </a:r>
            <a:r>
              <a:rPr lang="zh-CN" altLang="en-US" sz="2000"/>
              <a:t>严格按照该课程教学大纲和考核说明的要求命题。</a:t>
            </a:r>
          </a:p>
          <a:p>
            <a:pPr marL="0" indent="352425">
              <a:lnSpc>
                <a:spcPct val="120000"/>
              </a:lnSpc>
              <a:buFont typeface="Wingdings" pitchFamily="2" charset="2"/>
              <a:buNone/>
            </a:pPr>
            <a:r>
              <a:rPr lang="zh-CN" altLang="en-US" sz="2000"/>
              <a:t> </a:t>
            </a:r>
            <a:r>
              <a:rPr lang="en-US" altLang="zh-CN" sz="2000"/>
              <a:t>2. </a:t>
            </a:r>
            <a:r>
              <a:rPr lang="zh-CN" altLang="en-US" sz="2000"/>
              <a:t>试题的覆盖面较广，并适当突出重点。主教材第四和第九章为课程重点内容。</a:t>
            </a:r>
          </a:p>
          <a:p>
            <a:pPr marL="0" indent="352425">
              <a:lnSpc>
                <a:spcPct val="120000"/>
              </a:lnSpc>
              <a:buFont typeface="Wingdings" pitchFamily="2" charset="2"/>
              <a:buNone/>
            </a:pPr>
            <a:r>
              <a:rPr lang="zh-CN" altLang="en-US" sz="2000"/>
              <a:t> </a:t>
            </a:r>
            <a:r>
              <a:rPr lang="en-US" altLang="zh-CN" sz="2000"/>
              <a:t>3.</a:t>
            </a:r>
            <a:r>
              <a:rPr lang="zh-CN" altLang="en-US" sz="2000"/>
              <a:t>数据库基本知识（一至五章）、</a:t>
            </a:r>
            <a:r>
              <a:rPr lang="en-US" altLang="zh-CN" sz="2000"/>
              <a:t>ACCESS</a:t>
            </a:r>
            <a:r>
              <a:rPr lang="zh-CN" altLang="en-US" sz="2000"/>
              <a:t>使用与操作（六、七章）、</a:t>
            </a:r>
            <a:r>
              <a:rPr lang="en-US" altLang="zh-CN" sz="2000"/>
              <a:t>SQL Server</a:t>
            </a:r>
            <a:r>
              <a:rPr lang="zh-CN" altLang="en-US" sz="2000"/>
              <a:t>操作与应用（八、九章）、其他数据库系统及相关知识（第十章）等四个方面内容大约占试题量的</a:t>
            </a:r>
            <a:r>
              <a:rPr lang="en-US" altLang="zh-CN" sz="2000"/>
              <a:t>45%</a:t>
            </a:r>
            <a:r>
              <a:rPr lang="zh-CN" altLang="en-US" sz="2000"/>
              <a:t>、</a:t>
            </a:r>
            <a:r>
              <a:rPr lang="en-US" altLang="zh-CN" sz="2000"/>
              <a:t>15%</a:t>
            </a:r>
            <a:r>
              <a:rPr lang="zh-CN" altLang="en-US" sz="2000"/>
              <a:t>、</a:t>
            </a:r>
            <a:r>
              <a:rPr lang="en-US" altLang="zh-CN" sz="2000"/>
              <a:t>35%</a:t>
            </a:r>
            <a:r>
              <a:rPr lang="zh-CN" altLang="en-US" sz="2000"/>
              <a:t>和</a:t>
            </a:r>
            <a:r>
              <a:rPr lang="en-US" altLang="zh-CN" sz="2000"/>
              <a:t>5%</a:t>
            </a:r>
            <a:r>
              <a:rPr lang="zh-CN" altLang="en-US" sz="2000"/>
              <a:t>。</a:t>
            </a:r>
          </a:p>
          <a:p>
            <a:pPr marL="0" indent="352425">
              <a:lnSpc>
                <a:spcPct val="120000"/>
              </a:lnSpc>
              <a:buFont typeface="Wingdings" pitchFamily="2" charset="2"/>
              <a:buNone/>
            </a:pPr>
            <a:r>
              <a:rPr lang="zh-CN" altLang="en-US" sz="2000"/>
              <a:t> </a:t>
            </a:r>
            <a:r>
              <a:rPr lang="en-US" altLang="zh-CN" sz="2000"/>
              <a:t>4.</a:t>
            </a:r>
            <a:r>
              <a:rPr lang="zh-CN" altLang="en-US" sz="2000"/>
              <a:t>试题的难易程度和题量适当，按难易程度分为三个层次：容易占</a:t>
            </a:r>
            <a:r>
              <a:rPr lang="en-US" altLang="zh-CN" sz="2000"/>
              <a:t>40%</a:t>
            </a:r>
            <a:r>
              <a:rPr lang="zh-CN" altLang="en-US" sz="2000"/>
              <a:t>，一般占</a:t>
            </a:r>
            <a:r>
              <a:rPr lang="en-US" altLang="zh-CN" sz="2000"/>
              <a:t>40%</a:t>
            </a:r>
            <a:r>
              <a:rPr lang="zh-CN" altLang="en-US" sz="2000"/>
              <a:t>，较难占</a:t>
            </a:r>
            <a:r>
              <a:rPr lang="en-US" altLang="zh-CN" sz="2000"/>
              <a:t>20%</a:t>
            </a:r>
            <a:r>
              <a:rPr lang="zh-CN" altLang="en-US" sz="2000"/>
              <a:t>。</a:t>
            </a:r>
          </a:p>
          <a:p>
            <a:pPr marL="0" indent="352425">
              <a:lnSpc>
                <a:spcPct val="120000"/>
              </a:lnSpc>
              <a:buFont typeface="Wingdings" pitchFamily="2" charset="2"/>
              <a:buNone/>
            </a:pPr>
            <a:r>
              <a:rPr lang="zh-CN" altLang="en-US" sz="2000"/>
              <a:t> </a:t>
            </a:r>
            <a:r>
              <a:rPr lang="en-US" altLang="zh-CN" sz="2000"/>
              <a:t>5. </a:t>
            </a:r>
            <a:r>
              <a:rPr lang="zh-CN" altLang="en-US" sz="2000"/>
              <a:t>题型大致为：选择、填空、按照数据库查询或处理的语句序列写出相应功能、按照数据库操作功能写出相应语句序列等。</a:t>
            </a:r>
          </a:p>
        </p:txBody>
      </p:sp>
      <p:sp>
        <p:nvSpPr>
          <p:cNvPr id="1910787" name="Rectangle 3"/>
          <p:cNvSpPr>
            <a:spLocks noGrp="1" noRot="1" noChangeArrowheads="1"/>
          </p:cNvSpPr>
          <p:nvPr>
            <p:ph type="title"/>
          </p:nvPr>
        </p:nvSpPr>
        <p:spPr>
          <a:xfrm>
            <a:off x="611188" y="476250"/>
            <a:ext cx="8137525" cy="582613"/>
          </a:xfrm>
        </p:spPr>
        <p:txBody>
          <a:bodyPr/>
          <a:lstStyle/>
          <a:p>
            <a:r>
              <a:rPr lang="zh-CN" altLang="en-US" sz="2800" b="0">
                <a:solidFill>
                  <a:srgbClr val="853F46"/>
                </a:solidFill>
              </a:rPr>
              <a:t>命题原则</a:t>
            </a:r>
            <a:endParaRPr lang="zh-CN" altLang="en-US" sz="2800" b="0"/>
          </a:p>
        </p:txBody>
      </p:sp>
    </p:spTree>
  </p:cSld>
  <p:clrMapOvr>
    <a:masterClrMapping/>
  </p:clrMapOvr>
  <p:transition>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1810" name="Rectangle 2"/>
          <p:cNvSpPr>
            <a:spLocks noGrp="1" noRot="1" noChangeArrowheads="1"/>
          </p:cNvSpPr>
          <p:nvPr>
            <p:ph type="title"/>
          </p:nvPr>
        </p:nvSpPr>
        <p:spPr>
          <a:xfrm>
            <a:off x="971550" y="549275"/>
            <a:ext cx="7620000" cy="574675"/>
          </a:xfrm>
        </p:spPr>
        <p:txBody>
          <a:bodyPr/>
          <a:lstStyle/>
          <a:p>
            <a:r>
              <a:rPr lang="zh-CN" altLang="en-US" sz="2800">
                <a:solidFill>
                  <a:srgbClr val="CC3300"/>
                </a:solidFill>
              </a:rPr>
              <a:t>课程重点</a:t>
            </a:r>
          </a:p>
        </p:txBody>
      </p:sp>
      <p:sp>
        <p:nvSpPr>
          <p:cNvPr id="1911811" name="Rectangle 3"/>
          <p:cNvSpPr>
            <a:spLocks noGrp="1" noRot="1" noChangeArrowheads="1"/>
          </p:cNvSpPr>
          <p:nvPr>
            <p:ph type="body" idx="1"/>
          </p:nvPr>
        </p:nvSpPr>
        <p:spPr>
          <a:xfrm>
            <a:off x="611188" y="1341438"/>
            <a:ext cx="8075612" cy="4895850"/>
          </a:xfrm>
        </p:spPr>
        <p:txBody>
          <a:bodyPr/>
          <a:lstStyle/>
          <a:p>
            <a:pPr>
              <a:lnSpc>
                <a:spcPct val="120000"/>
              </a:lnSpc>
            </a:pPr>
            <a:r>
              <a:rPr lang="zh-CN" altLang="en-US" sz="2000" b="1">
                <a:solidFill>
                  <a:schemeClr val="tx2"/>
                </a:solidFill>
              </a:rPr>
              <a:t>数据库基础知识：</a:t>
            </a:r>
          </a:p>
          <a:p>
            <a:pPr>
              <a:lnSpc>
                <a:spcPct val="120000"/>
              </a:lnSpc>
              <a:buFont typeface="Wingdings" pitchFamily="2" charset="2"/>
              <a:buNone/>
            </a:pPr>
            <a:r>
              <a:rPr lang="zh-CN" altLang="en-US" sz="2000"/>
              <a:t>	数据库组织、管理和使用的一般知识，包括数据模型、数据库结构、数据库系统、数据库设计、关系运算、关系规范化、关系查询（</a:t>
            </a:r>
            <a:r>
              <a:rPr lang="en-US" altLang="zh-CN" sz="2000"/>
              <a:t>SQL</a:t>
            </a:r>
            <a:r>
              <a:rPr lang="zh-CN" altLang="en-US" sz="2000"/>
              <a:t>语言）等内容；</a:t>
            </a:r>
          </a:p>
          <a:p>
            <a:pPr>
              <a:lnSpc>
                <a:spcPct val="120000"/>
              </a:lnSpc>
            </a:pPr>
            <a:r>
              <a:rPr lang="en-US" altLang="zh-CN" sz="2000" b="1">
                <a:solidFill>
                  <a:schemeClr val="tx2"/>
                </a:solidFill>
              </a:rPr>
              <a:t>ACCESS</a:t>
            </a:r>
            <a:r>
              <a:rPr lang="zh-CN" altLang="en-US" sz="2000" b="1">
                <a:solidFill>
                  <a:schemeClr val="tx2"/>
                </a:solidFill>
              </a:rPr>
              <a:t>微机数据库管理系统：</a:t>
            </a:r>
          </a:p>
          <a:p>
            <a:pPr>
              <a:lnSpc>
                <a:spcPct val="120000"/>
              </a:lnSpc>
              <a:buFont typeface="Wingdings" pitchFamily="2" charset="2"/>
              <a:buNone/>
            </a:pPr>
            <a:r>
              <a:rPr lang="zh-CN" altLang="en-US" sz="2000"/>
              <a:t>	表、窗体、查询、报表、宏、模块等内容；</a:t>
            </a:r>
          </a:p>
          <a:p>
            <a:pPr>
              <a:lnSpc>
                <a:spcPct val="120000"/>
              </a:lnSpc>
            </a:pPr>
            <a:r>
              <a:rPr lang="en-US" altLang="zh-CN" sz="2000" b="1">
                <a:solidFill>
                  <a:schemeClr val="tx2"/>
                </a:solidFill>
              </a:rPr>
              <a:t>SQL Server</a:t>
            </a:r>
            <a:r>
              <a:rPr lang="zh-CN" altLang="en-US" sz="2000" b="1">
                <a:solidFill>
                  <a:schemeClr val="tx2"/>
                </a:solidFill>
              </a:rPr>
              <a:t>数据库管理系统：</a:t>
            </a:r>
          </a:p>
          <a:p>
            <a:pPr>
              <a:lnSpc>
                <a:spcPct val="120000"/>
              </a:lnSpc>
              <a:buFont typeface="Wingdings" pitchFamily="2" charset="2"/>
              <a:buNone/>
            </a:pPr>
            <a:r>
              <a:rPr lang="zh-CN" altLang="en-US" sz="2000"/>
              <a:t>	表、视图、索引、存储过程、触发器、程序设计等内容。 </a:t>
            </a:r>
          </a:p>
        </p:txBody>
      </p:sp>
    </p:spTree>
  </p:cSld>
  <p:clrMapOvr>
    <a:masterClrMapping/>
  </p:clrMapOvr>
  <p:transition>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2834" name="Rectangle 2"/>
          <p:cNvSpPr>
            <a:spLocks noGrp="1" noRot="1" noChangeArrowheads="1"/>
          </p:cNvSpPr>
          <p:nvPr>
            <p:ph type="body" idx="1"/>
          </p:nvPr>
        </p:nvSpPr>
        <p:spPr>
          <a:xfrm>
            <a:off x="900113" y="1557338"/>
            <a:ext cx="7620000" cy="3806825"/>
          </a:xfrm>
        </p:spPr>
        <p:txBody>
          <a:bodyPr/>
          <a:lstStyle/>
          <a:p>
            <a:pPr>
              <a:lnSpc>
                <a:spcPct val="130000"/>
              </a:lnSpc>
              <a:buFont typeface="Wingdings" pitchFamily="2" charset="2"/>
              <a:buNone/>
            </a:pPr>
            <a:endParaRPr lang="en-US" altLang="zh-CN" sz="2000"/>
          </a:p>
          <a:p>
            <a:pPr>
              <a:lnSpc>
                <a:spcPct val="130000"/>
              </a:lnSpc>
            </a:pPr>
            <a:r>
              <a:rPr lang="zh-CN" altLang="en-US" sz="2000"/>
              <a:t>关系的规范化；</a:t>
            </a:r>
          </a:p>
          <a:p>
            <a:pPr>
              <a:lnSpc>
                <a:spcPct val="130000"/>
              </a:lnSpc>
            </a:pPr>
            <a:r>
              <a:rPr lang="zh-CN" altLang="en-US" sz="2000"/>
              <a:t>使用结构化查询语言</a:t>
            </a:r>
            <a:r>
              <a:rPr lang="en-US" altLang="zh-CN" sz="2000"/>
              <a:t>SQL</a:t>
            </a:r>
            <a:r>
              <a:rPr lang="zh-CN" altLang="en-US" sz="2000"/>
              <a:t>查询；</a:t>
            </a:r>
          </a:p>
          <a:p>
            <a:pPr>
              <a:lnSpc>
                <a:spcPct val="130000"/>
              </a:lnSpc>
            </a:pPr>
            <a:r>
              <a:rPr lang="en-US" altLang="zh-CN" sz="2000"/>
              <a:t>Access</a:t>
            </a:r>
            <a:r>
              <a:rPr lang="zh-CN" altLang="en-US" sz="2000"/>
              <a:t>数据库管理系统的高级应用；</a:t>
            </a:r>
          </a:p>
          <a:p>
            <a:pPr>
              <a:lnSpc>
                <a:spcPct val="130000"/>
              </a:lnSpc>
            </a:pPr>
            <a:r>
              <a:rPr lang="en-US" altLang="zh-CN" sz="2000"/>
              <a:t>SQL Server</a:t>
            </a:r>
            <a:r>
              <a:rPr lang="zh-CN" altLang="en-US" sz="2000"/>
              <a:t>数据库管理系统及应用</a:t>
            </a:r>
          </a:p>
        </p:txBody>
      </p:sp>
      <p:sp>
        <p:nvSpPr>
          <p:cNvPr id="1912835" name="Rectangle 3"/>
          <p:cNvSpPr>
            <a:spLocks noGrp="1" noRot="1" noChangeArrowheads="1"/>
          </p:cNvSpPr>
          <p:nvPr>
            <p:ph type="title"/>
          </p:nvPr>
        </p:nvSpPr>
        <p:spPr>
          <a:xfrm>
            <a:off x="971550" y="549275"/>
            <a:ext cx="7620000" cy="574675"/>
          </a:xfrm>
          <a:noFill/>
          <a:ln/>
        </p:spPr>
        <p:txBody>
          <a:bodyPr/>
          <a:lstStyle/>
          <a:p>
            <a:r>
              <a:rPr lang="zh-CN" altLang="en-US" sz="2800">
                <a:solidFill>
                  <a:srgbClr val="CC3300"/>
                </a:solidFill>
              </a:rPr>
              <a:t>课程难点</a:t>
            </a:r>
          </a:p>
        </p:txBody>
      </p:sp>
    </p:spTree>
  </p:cSld>
  <p:clrMapOvr>
    <a:masterClrMapping/>
  </p:clrMapOvr>
  <p:transition>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3074" name="Rectangle 2"/>
          <p:cNvSpPr>
            <a:spLocks noGrp="1" noRot="1" noChangeArrowheads="1"/>
          </p:cNvSpPr>
          <p:nvPr>
            <p:ph type="title"/>
          </p:nvPr>
        </p:nvSpPr>
        <p:spPr>
          <a:xfrm>
            <a:off x="1066800" y="525463"/>
            <a:ext cx="7620000" cy="1031875"/>
          </a:xfrm>
        </p:spPr>
        <p:txBody>
          <a:bodyPr/>
          <a:lstStyle/>
          <a:p>
            <a:r>
              <a:rPr lang="zh-CN" altLang="en-US" dirty="0">
                <a:solidFill>
                  <a:srgbClr val="CC3300"/>
                </a:solidFill>
              </a:rPr>
              <a:t>第一章 数据库系统概论</a:t>
            </a:r>
          </a:p>
        </p:txBody>
      </p:sp>
      <p:sp>
        <p:nvSpPr>
          <p:cNvPr id="1923075" name="Rectangle 3"/>
          <p:cNvSpPr>
            <a:spLocks noGrp="1" noRot="1" noChangeArrowheads="1"/>
          </p:cNvSpPr>
          <p:nvPr>
            <p:ph type="body" idx="1"/>
          </p:nvPr>
        </p:nvSpPr>
        <p:spPr>
          <a:xfrm>
            <a:off x="1042988" y="1628775"/>
            <a:ext cx="7620000" cy="4629150"/>
          </a:xfrm>
        </p:spPr>
        <p:txBody>
          <a:bodyPr/>
          <a:lstStyle/>
          <a:p>
            <a:pPr>
              <a:lnSpc>
                <a:spcPct val="140000"/>
              </a:lnSpc>
              <a:buFont typeface="Wingdings" pitchFamily="2" charset="2"/>
              <a:buNone/>
            </a:pPr>
            <a:r>
              <a:rPr lang="zh-CN" altLang="en-US" sz="2400" b="1">
                <a:latin typeface="华文行楷" pitchFamily="2" charset="-122"/>
              </a:rPr>
              <a:t>主要教学内容：</a:t>
            </a:r>
          </a:p>
          <a:p>
            <a:pPr>
              <a:lnSpc>
                <a:spcPct val="140000"/>
              </a:lnSpc>
              <a:buFont typeface="Wingdings" pitchFamily="2" charset="2"/>
              <a:buNone/>
            </a:pPr>
            <a:r>
              <a:rPr lang="zh-CN" altLang="en-US" sz="2400" b="1">
                <a:latin typeface="华文行楷" pitchFamily="2" charset="-122"/>
              </a:rPr>
              <a:t>	 </a:t>
            </a:r>
            <a:r>
              <a:rPr lang="en-US" altLang="zh-CN" sz="2400" b="1">
                <a:latin typeface="华文行楷" pitchFamily="2" charset="-122"/>
              </a:rPr>
              <a:t>1. </a:t>
            </a:r>
            <a:r>
              <a:rPr lang="zh-CN" altLang="en-US" sz="2400" b="1">
                <a:latin typeface="华文行楷" pitchFamily="2" charset="-122"/>
              </a:rPr>
              <a:t>数据管理技术的发展经历</a:t>
            </a:r>
          </a:p>
          <a:p>
            <a:pPr>
              <a:lnSpc>
                <a:spcPct val="140000"/>
              </a:lnSpc>
              <a:buFont typeface="Wingdings" pitchFamily="2" charset="2"/>
              <a:buNone/>
            </a:pPr>
            <a:r>
              <a:rPr lang="zh-CN" altLang="en-US" sz="2400" b="1">
                <a:latin typeface="华文行楷" pitchFamily="2" charset="-122"/>
              </a:rPr>
              <a:t>　</a:t>
            </a:r>
            <a:r>
              <a:rPr lang="en-US" altLang="zh-CN" sz="2400" b="1">
                <a:latin typeface="华文行楷" pitchFamily="2" charset="-122"/>
              </a:rPr>
              <a:t>2. </a:t>
            </a:r>
            <a:r>
              <a:rPr lang="zh-CN" altLang="en-US" sz="2400" b="1">
                <a:latin typeface="华文行楷" pitchFamily="2" charset="-122"/>
              </a:rPr>
              <a:t>数据库系统的特点</a:t>
            </a:r>
          </a:p>
          <a:p>
            <a:pPr>
              <a:lnSpc>
                <a:spcPct val="140000"/>
              </a:lnSpc>
              <a:buFont typeface="Wingdings" pitchFamily="2" charset="2"/>
              <a:buNone/>
            </a:pPr>
            <a:r>
              <a:rPr lang="zh-CN" altLang="en-US" sz="2400" b="1">
                <a:latin typeface="华文行楷" pitchFamily="2" charset="-122"/>
              </a:rPr>
              <a:t>　</a:t>
            </a:r>
            <a:r>
              <a:rPr lang="en-US" altLang="zh-CN" sz="2400" b="1">
                <a:latin typeface="华文行楷" pitchFamily="2" charset="-122"/>
              </a:rPr>
              <a:t>3. </a:t>
            </a:r>
            <a:r>
              <a:rPr lang="zh-CN" altLang="en-US" sz="2400" b="1">
                <a:latin typeface="华文行楷" pitchFamily="2" charset="-122"/>
              </a:rPr>
              <a:t>数据模型</a:t>
            </a:r>
          </a:p>
          <a:p>
            <a:pPr>
              <a:lnSpc>
                <a:spcPct val="140000"/>
              </a:lnSpc>
              <a:buFont typeface="Wingdings" pitchFamily="2" charset="2"/>
              <a:buNone/>
            </a:pPr>
            <a:r>
              <a:rPr lang="zh-CN" altLang="en-US" sz="2400" b="1">
                <a:latin typeface="华文行楷" pitchFamily="2" charset="-122"/>
              </a:rPr>
              <a:t>　</a:t>
            </a:r>
            <a:r>
              <a:rPr lang="en-US" altLang="zh-CN" sz="2400" b="1">
                <a:latin typeface="华文行楷" pitchFamily="2" charset="-122"/>
              </a:rPr>
              <a:t>4. </a:t>
            </a:r>
            <a:r>
              <a:rPr lang="zh-CN" altLang="en-US" sz="2400" b="1">
                <a:latin typeface="华文行楷" pitchFamily="2" charset="-122"/>
              </a:rPr>
              <a:t>数据库体系结构</a:t>
            </a:r>
          </a:p>
          <a:p>
            <a:pPr>
              <a:lnSpc>
                <a:spcPct val="140000"/>
              </a:lnSpc>
              <a:buFont typeface="Wingdings" pitchFamily="2" charset="2"/>
              <a:buNone/>
            </a:pPr>
            <a:r>
              <a:rPr lang="zh-CN" altLang="en-US" sz="2400" b="1">
                <a:latin typeface="华文行楷" pitchFamily="2" charset="-122"/>
              </a:rPr>
              <a:t>　</a:t>
            </a:r>
            <a:r>
              <a:rPr lang="en-US" altLang="zh-CN" sz="2400" b="1">
                <a:latin typeface="华文行楷" pitchFamily="2" charset="-122"/>
              </a:rPr>
              <a:t>5. </a:t>
            </a:r>
            <a:r>
              <a:rPr lang="zh-CN" altLang="en-US" sz="2400" b="1">
                <a:latin typeface="华文行楷" pitchFamily="2" charset="-122"/>
              </a:rPr>
              <a:t>数据库管理系统的功能</a:t>
            </a:r>
          </a:p>
          <a:p>
            <a:pPr>
              <a:lnSpc>
                <a:spcPct val="140000"/>
              </a:lnSpc>
              <a:buFont typeface="Wingdings" pitchFamily="2" charset="2"/>
              <a:buNone/>
            </a:pPr>
            <a:r>
              <a:rPr lang="zh-CN" altLang="en-US" sz="2400" b="1">
                <a:latin typeface="华文行楷" pitchFamily="2" charset="-122"/>
              </a:rPr>
              <a:t>　</a:t>
            </a:r>
            <a:r>
              <a:rPr lang="en-US" altLang="zh-CN" sz="2400" b="1">
                <a:latin typeface="华文行楷" pitchFamily="2" charset="-122"/>
              </a:rPr>
              <a:t>6. </a:t>
            </a:r>
            <a:r>
              <a:rPr lang="zh-CN" altLang="en-US" sz="2400" b="1">
                <a:latin typeface="华文行楷" pitchFamily="2" charset="-122"/>
              </a:rPr>
              <a:t>数据库系统的组成</a:t>
            </a:r>
          </a:p>
        </p:txBody>
      </p:sp>
      <p:sp>
        <p:nvSpPr>
          <p:cNvPr id="1923076"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4098" name="Rectangle 2"/>
          <p:cNvSpPr>
            <a:spLocks noGrp="1" noRot="1" noChangeArrowheads="1"/>
          </p:cNvSpPr>
          <p:nvPr>
            <p:ph type="title"/>
          </p:nvPr>
        </p:nvSpPr>
        <p:spPr>
          <a:xfrm>
            <a:off x="684213" y="692150"/>
            <a:ext cx="7620000" cy="658813"/>
          </a:xfrm>
        </p:spPr>
        <p:txBody>
          <a:bodyPr/>
          <a:lstStyle/>
          <a:p>
            <a:r>
              <a:rPr lang="en-US" altLang="zh-CN" dirty="0">
                <a:solidFill>
                  <a:srgbClr val="CC3300"/>
                </a:solidFill>
              </a:rPr>
              <a:t>  </a:t>
            </a:r>
            <a:r>
              <a:rPr lang="zh-CN" altLang="en-US" dirty="0">
                <a:solidFill>
                  <a:srgbClr val="CC3300"/>
                </a:solidFill>
              </a:rPr>
              <a:t>学习目标</a:t>
            </a:r>
          </a:p>
        </p:txBody>
      </p:sp>
      <p:sp>
        <p:nvSpPr>
          <p:cNvPr id="1924099" name="Rectangle 3"/>
          <p:cNvSpPr>
            <a:spLocks noGrp="1" noRot="1" noChangeArrowheads="1"/>
          </p:cNvSpPr>
          <p:nvPr>
            <p:ph type="body" idx="1"/>
          </p:nvPr>
        </p:nvSpPr>
        <p:spPr>
          <a:xfrm>
            <a:off x="395288" y="1557338"/>
            <a:ext cx="8137525" cy="4608512"/>
          </a:xfrm>
        </p:spPr>
        <p:txBody>
          <a:bodyPr/>
          <a:lstStyle/>
          <a:p>
            <a:pPr algn="just">
              <a:lnSpc>
                <a:spcPct val="140000"/>
              </a:lnSpc>
            </a:pPr>
            <a:r>
              <a:rPr lang="zh-CN" altLang="en-US" sz="2400"/>
              <a:t>了解：数据库管理技术发展的四个阶段，数据库体系结构的三级模式和两级映象，数据库管理系统的功能，数据库系统的组成等。</a:t>
            </a:r>
          </a:p>
          <a:p>
            <a:pPr>
              <a:lnSpc>
                <a:spcPct val="140000"/>
              </a:lnSpc>
            </a:pPr>
            <a:r>
              <a:rPr lang="zh-CN" altLang="en-US" sz="2400"/>
              <a:t>掌握：数据库系统和文件系统的各自特点，特别是关系数据库系统的优点，</a:t>
            </a:r>
            <a:r>
              <a:rPr lang="en-US" altLang="zh-CN" sz="2400"/>
              <a:t>ER</a:t>
            </a:r>
            <a:r>
              <a:rPr lang="zh-CN" altLang="en-US" sz="2400"/>
              <a:t>图的概念和使用，数据的三种联系类型，数据中的属性、码、域的含义。 </a:t>
            </a:r>
          </a:p>
        </p:txBody>
      </p:sp>
      <p:sp>
        <p:nvSpPr>
          <p:cNvPr id="1924100"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22" name="Rectangle 2"/>
          <p:cNvSpPr>
            <a:spLocks noGrp="1" noRot="1" noChangeArrowheads="1"/>
          </p:cNvSpPr>
          <p:nvPr>
            <p:ph type="title"/>
          </p:nvPr>
        </p:nvSpPr>
        <p:spPr>
          <a:xfrm>
            <a:off x="971550" y="620713"/>
            <a:ext cx="6918325" cy="287337"/>
          </a:xfrm>
        </p:spPr>
        <p:txBody>
          <a:bodyPr/>
          <a:lstStyle/>
          <a:p>
            <a:pPr algn="l"/>
            <a:r>
              <a:rPr lang="zh-CN" altLang="en-US" sz="2800" dirty="0">
                <a:solidFill>
                  <a:srgbClr val="CC3300"/>
                </a:solidFill>
              </a:rPr>
              <a:t>重难点：</a:t>
            </a:r>
          </a:p>
        </p:txBody>
      </p:sp>
      <p:sp>
        <p:nvSpPr>
          <p:cNvPr id="1925123" name="Rectangle 3"/>
          <p:cNvSpPr>
            <a:spLocks noGrp="1" noRot="1" noChangeArrowheads="1"/>
          </p:cNvSpPr>
          <p:nvPr>
            <p:ph type="body" idx="1"/>
          </p:nvPr>
        </p:nvSpPr>
        <p:spPr>
          <a:xfrm>
            <a:off x="250825" y="1196975"/>
            <a:ext cx="8893175" cy="5184775"/>
          </a:xfrm>
        </p:spPr>
        <p:txBody>
          <a:bodyPr/>
          <a:lstStyle/>
          <a:p>
            <a:pPr>
              <a:lnSpc>
                <a:spcPct val="120000"/>
              </a:lnSpc>
            </a:pPr>
            <a:r>
              <a:rPr lang="en-US" altLang="zh-CN" sz="1800"/>
              <a:t> </a:t>
            </a:r>
            <a:r>
              <a:rPr lang="zh-CN" altLang="en-US" sz="1800" b="1">
                <a:solidFill>
                  <a:srgbClr val="CC3300"/>
                </a:solidFill>
              </a:rPr>
              <a:t>重点</a:t>
            </a:r>
            <a:r>
              <a:rPr lang="zh-CN" altLang="en-US" sz="1800" b="1"/>
              <a:t>：数据库基本概念；数据库系统的特点；数据模型；三级模式结构。</a:t>
            </a:r>
          </a:p>
          <a:p>
            <a:pPr>
              <a:lnSpc>
                <a:spcPct val="120000"/>
              </a:lnSpc>
            </a:pPr>
            <a:r>
              <a:rPr lang="zh-CN" altLang="en-US" sz="1800" b="1"/>
              <a:t> </a:t>
            </a:r>
            <a:r>
              <a:rPr lang="zh-CN" altLang="en-US" sz="1800" b="1">
                <a:solidFill>
                  <a:srgbClr val="CC3300"/>
                </a:solidFill>
              </a:rPr>
              <a:t>难点</a:t>
            </a:r>
            <a:r>
              <a:rPr lang="zh-CN" altLang="en-US" sz="1800" b="1"/>
              <a:t>：数据库系统的特点；数据模型与数据模式；数据库系统的三级模式结构。</a:t>
            </a:r>
          </a:p>
          <a:p>
            <a:pPr>
              <a:lnSpc>
                <a:spcPct val="120000"/>
              </a:lnSpc>
            </a:pPr>
            <a:r>
              <a:rPr lang="zh-CN" altLang="en-US" sz="1800" b="1"/>
              <a:t> </a:t>
            </a:r>
            <a:r>
              <a:rPr lang="zh-CN" altLang="en-US" sz="1800" b="1">
                <a:solidFill>
                  <a:srgbClr val="CC3300"/>
                </a:solidFill>
              </a:rPr>
              <a:t>主要内容</a:t>
            </a:r>
            <a:r>
              <a:rPr lang="zh-CN" altLang="en-US" sz="1800" b="1"/>
              <a:t>：信息、数据的概念，信息与数据的联系与区别；数据管理技术的发展历程和数据库技术的发展状况； </a:t>
            </a:r>
            <a:r>
              <a:rPr lang="en-US" altLang="zh-CN" sz="1800" b="1"/>
              <a:t>DB</a:t>
            </a:r>
            <a:r>
              <a:rPr lang="zh-CN" altLang="en-US" sz="1800" b="1"/>
              <a:t>、</a:t>
            </a:r>
            <a:r>
              <a:rPr lang="en-US" altLang="zh-CN" sz="1800" b="1"/>
              <a:t>DBS</a:t>
            </a:r>
            <a:r>
              <a:rPr lang="zh-CN" altLang="en-US" sz="1800" b="1"/>
              <a:t>、</a:t>
            </a:r>
            <a:r>
              <a:rPr lang="en-US" altLang="zh-CN" sz="1800" b="1"/>
              <a:t>DBMS</a:t>
            </a:r>
            <a:r>
              <a:rPr lang="zh-CN" altLang="en-US" sz="1800" b="1"/>
              <a:t>等基本概念及相互间的关系；数据模型的概念、意义及三级数据模型间的关系；数据模式概念，数据模型与数据模式间的联系及区别；通过三级模式、两级映射充分理解数据的独立性。</a:t>
            </a:r>
          </a:p>
          <a:p>
            <a:pPr>
              <a:lnSpc>
                <a:spcPct val="120000"/>
              </a:lnSpc>
            </a:pPr>
            <a:r>
              <a:rPr lang="zh-CN" altLang="en-US" sz="1800" b="1">
                <a:solidFill>
                  <a:srgbClr val="CC3300"/>
                </a:solidFill>
              </a:rPr>
              <a:t>教学建议</a:t>
            </a:r>
            <a:r>
              <a:rPr lang="zh-CN" altLang="en-US" sz="1800" b="1"/>
              <a:t>：本章以描述性的基本概念为主，内容都是点到为止，因而须从学生的已有经验出发，帮助学生初步理解，特别是概念间的联系和区别讲解时条理要清晰。本章内容是为后面的学习打基础的，具体的理解还需在以后的学习过程中深入体会。</a:t>
            </a:r>
          </a:p>
        </p:txBody>
      </p:sp>
      <p:sp>
        <p:nvSpPr>
          <p:cNvPr id="1925124"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6146" name="Rectangle 2"/>
          <p:cNvSpPr>
            <a:spLocks noGrp="1" noRot="1" noChangeArrowheads="1"/>
          </p:cNvSpPr>
          <p:nvPr>
            <p:ph type="title"/>
          </p:nvPr>
        </p:nvSpPr>
        <p:spPr>
          <a:xfrm>
            <a:off x="827088" y="692150"/>
            <a:ext cx="5976937" cy="576263"/>
          </a:xfrm>
        </p:spPr>
        <p:txBody>
          <a:bodyPr/>
          <a:lstStyle/>
          <a:p>
            <a:pPr algn="l"/>
            <a:r>
              <a:rPr lang="zh-CN" altLang="en-US" sz="2400">
                <a:solidFill>
                  <a:schemeClr val="tx1"/>
                </a:solidFill>
              </a:rPr>
              <a:t>一、数据、信息与数据管理</a:t>
            </a:r>
          </a:p>
        </p:txBody>
      </p:sp>
      <p:sp>
        <p:nvSpPr>
          <p:cNvPr id="1926147" name="Rectangle 3"/>
          <p:cNvSpPr>
            <a:spLocks noRot="1" noChangeArrowheads="1"/>
          </p:cNvSpPr>
          <p:nvPr/>
        </p:nvSpPr>
        <p:spPr bwMode="auto">
          <a:xfrm>
            <a:off x="684213" y="1484313"/>
            <a:ext cx="7704137"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15000"/>
              </a:lnSpc>
              <a:spcBef>
                <a:spcPct val="20000"/>
              </a:spcBef>
              <a:buClr>
                <a:schemeClr val="hlink"/>
              </a:buClr>
              <a:buSzPct val="70000"/>
              <a:buFont typeface="Wingdings" pitchFamily="2" charset="2"/>
              <a:buChar char="v"/>
            </a:pPr>
            <a:r>
              <a:rPr lang="zh-CN" altLang="en-US" sz="2400">
                <a:solidFill>
                  <a:schemeClr val="tx2"/>
                </a:solidFill>
              </a:rPr>
              <a:t>（一）数据与信息 </a:t>
            </a:r>
          </a:p>
          <a:p>
            <a:pPr marL="342900" indent="-342900">
              <a:lnSpc>
                <a:spcPct val="115000"/>
              </a:lnSpc>
              <a:spcBef>
                <a:spcPct val="20000"/>
              </a:spcBef>
              <a:buClr>
                <a:schemeClr val="hlink"/>
              </a:buClr>
              <a:buSzPct val="70000"/>
              <a:buFont typeface="Wingdings" pitchFamily="2" charset="2"/>
              <a:buNone/>
            </a:pPr>
            <a:r>
              <a:rPr lang="zh-CN" altLang="en-US" sz="2000" b="0">
                <a:solidFill>
                  <a:srgbClr val="0033CC"/>
                </a:solidFill>
              </a:rPr>
              <a:t>           </a:t>
            </a:r>
            <a:r>
              <a:rPr lang="zh-CN" altLang="en-US" sz="2000">
                <a:solidFill>
                  <a:srgbClr val="CC3300"/>
                </a:solidFill>
              </a:rPr>
              <a:t>信息</a:t>
            </a:r>
            <a:r>
              <a:rPr lang="zh-CN" altLang="en-US" sz="2000" b="0">
                <a:solidFill>
                  <a:srgbClr val="0033CC"/>
                </a:solidFill>
              </a:rPr>
              <a:t>是反映客观世界中各种事物的特征和变化并可借助某种载体加以传递的有用知识。</a:t>
            </a:r>
          </a:p>
          <a:p>
            <a:pPr marL="342900" indent="-342900">
              <a:lnSpc>
                <a:spcPct val="115000"/>
              </a:lnSpc>
              <a:spcBef>
                <a:spcPct val="20000"/>
              </a:spcBef>
              <a:buClr>
                <a:schemeClr val="hlink"/>
              </a:buClr>
              <a:buSzPct val="70000"/>
              <a:buFont typeface="Wingdings" pitchFamily="2" charset="2"/>
              <a:buNone/>
            </a:pPr>
            <a:r>
              <a:rPr lang="zh-CN" altLang="en-US" sz="2000" b="0">
                <a:solidFill>
                  <a:srgbClr val="0033CC"/>
                </a:solidFill>
              </a:rPr>
              <a:t>           </a:t>
            </a:r>
            <a:r>
              <a:rPr lang="zh-CN" altLang="en-US" sz="2000" b="0">
                <a:solidFill>
                  <a:srgbClr val="CC3300"/>
                </a:solidFill>
              </a:rPr>
              <a:t>数据</a:t>
            </a:r>
            <a:r>
              <a:rPr lang="zh-CN" altLang="en-US" sz="2000" b="0">
                <a:solidFill>
                  <a:srgbClr val="0033CC"/>
                </a:solidFill>
              </a:rPr>
              <a:t>是人们为了反映客观世界而记录下来的可以鉴别的符号。</a:t>
            </a:r>
          </a:p>
          <a:p>
            <a:pPr marL="342900" indent="-342900">
              <a:lnSpc>
                <a:spcPct val="115000"/>
              </a:lnSpc>
              <a:spcBef>
                <a:spcPct val="20000"/>
              </a:spcBef>
              <a:buClr>
                <a:schemeClr val="hlink"/>
              </a:buClr>
              <a:buSzPct val="70000"/>
              <a:buFont typeface="Wingdings" pitchFamily="2" charset="2"/>
              <a:buNone/>
            </a:pPr>
            <a:r>
              <a:rPr lang="zh-CN" altLang="en-US" sz="2000">
                <a:solidFill>
                  <a:srgbClr val="0033CC"/>
                </a:solidFill>
              </a:rPr>
              <a:t>	</a:t>
            </a:r>
            <a:r>
              <a:rPr lang="zh-CN" altLang="en-US" sz="2000" b="0">
                <a:solidFill>
                  <a:srgbClr val="660066"/>
                </a:solidFill>
              </a:rPr>
              <a:t>	</a:t>
            </a:r>
            <a:r>
              <a:rPr lang="zh-CN" altLang="en-US" sz="2000">
                <a:solidFill>
                  <a:srgbClr val="660066"/>
                </a:solidFill>
              </a:rPr>
              <a:t>联系：</a:t>
            </a:r>
            <a:r>
              <a:rPr lang="zh-CN" altLang="en-US" sz="2000" b="0">
                <a:solidFill>
                  <a:srgbClr val="660066"/>
                </a:solidFill>
              </a:rPr>
              <a:t>信息是通过对数据进行提炼、加工的结果，是对数据赋予一定意义的解释。</a:t>
            </a:r>
          </a:p>
          <a:p>
            <a:pPr marL="342900" indent="-342900">
              <a:lnSpc>
                <a:spcPct val="115000"/>
              </a:lnSpc>
              <a:spcBef>
                <a:spcPct val="20000"/>
              </a:spcBef>
              <a:buClr>
                <a:schemeClr val="hlink"/>
              </a:buClr>
              <a:buSzPct val="70000"/>
              <a:buFont typeface="Wingdings" pitchFamily="2" charset="2"/>
              <a:buNone/>
            </a:pPr>
            <a:r>
              <a:rPr lang="zh-CN" altLang="en-US" sz="2000">
                <a:solidFill>
                  <a:srgbClr val="660066"/>
                </a:solidFill>
              </a:rPr>
              <a:t>           区别：</a:t>
            </a:r>
            <a:r>
              <a:rPr lang="zh-CN" altLang="en-US" sz="2000" b="0">
                <a:solidFill>
                  <a:srgbClr val="660066"/>
                </a:solidFill>
              </a:rPr>
              <a:t>信息一定是数据，但数据不一定是信息。因为信息有着严格的有用性要求与限定，而数据则无此要求。</a:t>
            </a:r>
            <a:r>
              <a:rPr lang="zh-CN" altLang="en-US" sz="2000" b="0">
                <a:solidFill>
                  <a:srgbClr val="0033CC"/>
                </a:solidFill>
              </a:rPr>
              <a:t>  </a:t>
            </a:r>
          </a:p>
        </p:txBody>
      </p:sp>
      <p:sp>
        <p:nvSpPr>
          <p:cNvPr id="1926148"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7170" name="Rectangle 2"/>
          <p:cNvSpPr>
            <a:spLocks noRot="1" noChangeArrowheads="1"/>
          </p:cNvSpPr>
          <p:nvPr/>
        </p:nvSpPr>
        <p:spPr bwMode="auto">
          <a:xfrm>
            <a:off x="684213" y="1341438"/>
            <a:ext cx="7775575" cy="280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25000"/>
              </a:lnSpc>
              <a:spcBef>
                <a:spcPct val="20000"/>
              </a:spcBef>
              <a:buClr>
                <a:schemeClr val="hlink"/>
              </a:buClr>
              <a:buSzPct val="70000"/>
              <a:buFont typeface="Wingdings" pitchFamily="2" charset="2"/>
              <a:buChar char="v"/>
            </a:pPr>
            <a:r>
              <a:rPr lang="zh-CN" altLang="en-US" sz="2000" b="0">
                <a:solidFill>
                  <a:srgbClr val="001010"/>
                </a:solidFill>
              </a:rPr>
              <a:t>数据处理</a:t>
            </a:r>
            <a:r>
              <a:rPr lang="zh-CN" altLang="en-US" sz="2000" b="0"/>
              <a:t>是指对数据进行收集、组织、加工、存储、提取及传输等一系列过程。</a:t>
            </a:r>
          </a:p>
        </p:txBody>
      </p:sp>
      <p:sp>
        <p:nvSpPr>
          <p:cNvPr id="1927171" name="Rectangle 3"/>
          <p:cNvSpPr>
            <a:spLocks noRot="1" noChangeArrowheads="1"/>
          </p:cNvSpPr>
          <p:nvPr/>
        </p:nvSpPr>
        <p:spPr bwMode="auto">
          <a:xfrm>
            <a:off x="755650" y="2997200"/>
            <a:ext cx="7345363" cy="136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35000"/>
              </a:lnSpc>
              <a:spcBef>
                <a:spcPct val="20000"/>
              </a:spcBef>
              <a:buClr>
                <a:schemeClr val="hlink"/>
              </a:buClr>
              <a:buSzPct val="70000"/>
              <a:buFont typeface="Wingdings" pitchFamily="2" charset="2"/>
              <a:buChar char="v"/>
            </a:pPr>
            <a:r>
              <a:rPr lang="zh-CN" altLang="en-US" sz="2000" b="0">
                <a:solidFill>
                  <a:srgbClr val="001010"/>
                </a:solidFill>
              </a:rPr>
              <a:t>数据管理</a:t>
            </a:r>
            <a:r>
              <a:rPr lang="zh-CN" altLang="en-US" sz="2000" b="0"/>
              <a:t>是指对数据进行分类、组织、检索和维护等工作，是数据处理的核心问题。  </a:t>
            </a:r>
          </a:p>
        </p:txBody>
      </p:sp>
      <p:sp>
        <p:nvSpPr>
          <p:cNvPr id="1927172"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8194" name="Rectangle 2"/>
          <p:cNvSpPr>
            <a:spLocks noGrp="1" noRot="1" noChangeArrowheads="1"/>
          </p:cNvSpPr>
          <p:nvPr>
            <p:ph type="body" idx="1"/>
          </p:nvPr>
        </p:nvSpPr>
        <p:spPr>
          <a:xfrm>
            <a:off x="1066800" y="1066800"/>
            <a:ext cx="7620000" cy="1295400"/>
          </a:xfrm>
        </p:spPr>
        <p:txBody>
          <a:bodyPr/>
          <a:lstStyle/>
          <a:p>
            <a:pPr>
              <a:buFont typeface="Wingdings" pitchFamily="2" charset="2"/>
              <a:buNone/>
            </a:pPr>
            <a:r>
              <a:rPr lang="zh-CN" altLang="en-US"/>
              <a:t>信息与数据之间的关系：</a:t>
            </a:r>
          </a:p>
          <a:p>
            <a:pPr>
              <a:buFont typeface="Wingdings" pitchFamily="2" charset="2"/>
              <a:buNone/>
            </a:pPr>
            <a:r>
              <a:rPr lang="zh-CN" altLang="en-US"/>
              <a:t>			信息</a:t>
            </a:r>
            <a:r>
              <a:rPr lang="en-US" altLang="zh-CN"/>
              <a:t>=</a:t>
            </a:r>
            <a:r>
              <a:rPr lang="zh-CN" altLang="en-US"/>
              <a:t>数据＋处理</a:t>
            </a:r>
          </a:p>
        </p:txBody>
      </p:sp>
      <p:grpSp>
        <p:nvGrpSpPr>
          <p:cNvPr id="1928195" name="Group 3"/>
          <p:cNvGrpSpPr>
            <a:grpSpLocks/>
          </p:cNvGrpSpPr>
          <p:nvPr/>
        </p:nvGrpSpPr>
        <p:grpSpPr bwMode="auto">
          <a:xfrm>
            <a:off x="323850" y="2997200"/>
            <a:ext cx="8567738" cy="2133600"/>
            <a:chOff x="720" y="1968"/>
            <a:chExt cx="4752" cy="1344"/>
          </a:xfrm>
        </p:grpSpPr>
        <p:sp>
          <p:nvSpPr>
            <p:cNvPr id="1928196" name="Rectangle 4"/>
            <p:cNvSpPr>
              <a:spLocks noChangeArrowheads="1"/>
            </p:cNvSpPr>
            <p:nvPr/>
          </p:nvSpPr>
          <p:spPr bwMode="auto">
            <a:xfrm>
              <a:off x="1008" y="2016"/>
              <a:ext cx="480" cy="48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数据</a:t>
              </a:r>
            </a:p>
            <a:p>
              <a:pPr algn="ctr"/>
              <a:r>
                <a:rPr kumimoji="1" lang="zh-CN" altLang="en-US" sz="2400" b="0">
                  <a:latin typeface="Times New Roman" pitchFamily="18" charset="0"/>
                  <a:ea typeface="华文行楷" pitchFamily="2" charset="-122"/>
                </a:rPr>
                <a:t>收集</a:t>
              </a:r>
            </a:p>
          </p:txBody>
        </p:sp>
        <p:sp>
          <p:nvSpPr>
            <p:cNvPr id="1928197" name="Rectangle 5"/>
            <p:cNvSpPr>
              <a:spLocks noChangeArrowheads="1"/>
            </p:cNvSpPr>
            <p:nvPr/>
          </p:nvSpPr>
          <p:spPr bwMode="auto">
            <a:xfrm>
              <a:off x="3456" y="2976"/>
              <a:ext cx="768" cy="336"/>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数据存储</a:t>
              </a:r>
            </a:p>
          </p:txBody>
        </p:sp>
        <p:sp>
          <p:nvSpPr>
            <p:cNvPr id="1928198" name="Rectangle 6"/>
            <p:cNvSpPr>
              <a:spLocks noChangeArrowheads="1"/>
            </p:cNvSpPr>
            <p:nvPr/>
          </p:nvSpPr>
          <p:spPr bwMode="auto">
            <a:xfrm>
              <a:off x="4560" y="2112"/>
              <a:ext cx="480" cy="2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通信</a:t>
              </a:r>
            </a:p>
          </p:txBody>
        </p:sp>
        <p:sp>
          <p:nvSpPr>
            <p:cNvPr id="1928199" name="Oval 7"/>
            <p:cNvSpPr>
              <a:spLocks noChangeArrowheads="1"/>
            </p:cNvSpPr>
            <p:nvPr/>
          </p:nvSpPr>
          <p:spPr bwMode="auto">
            <a:xfrm>
              <a:off x="2208" y="1968"/>
              <a:ext cx="576" cy="57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处理</a:t>
              </a:r>
              <a:r>
                <a:rPr kumimoji="1" lang="en-US" altLang="zh-CN" sz="2400" b="0">
                  <a:latin typeface="Times New Roman" pitchFamily="18" charset="0"/>
                  <a:ea typeface="华文行楷" pitchFamily="2" charset="-122"/>
                </a:rPr>
                <a:t>1</a:t>
              </a:r>
            </a:p>
          </p:txBody>
        </p:sp>
        <p:sp>
          <p:nvSpPr>
            <p:cNvPr id="1928200" name="Oval 8"/>
            <p:cNvSpPr>
              <a:spLocks noChangeArrowheads="1"/>
            </p:cNvSpPr>
            <p:nvPr/>
          </p:nvSpPr>
          <p:spPr bwMode="auto">
            <a:xfrm>
              <a:off x="3552" y="1968"/>
              <a:ext cx="576" cy="57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处理</a:t>
              </a:r>
              <a:r>
                <a:rPr kumimoji="1" lang="en-US" altLang="zh-CN" sz="2400" b="0">
                  <a:latin typeface="Times New Roman" pitchFamily="18" charset="0"/>
                  <a:ea typeface="华文行楷" pitchFamily="2" charset="-122"/>
                </a:rPr>
                <a:t>1</a:t>
              </a:r>
            </a:p>
          </p:txBody>
        </p:sp>
        <p:sp>
          <p:nvSpPr>
            <p:cNvPr id="1928201" name="Rectangle 9"/>
            <p:cNvSpPr>
              <a:spLocks noChangeArrowheads="1"/>
            </p:cNvSpPr>
            <p:nvPr/>
          </p:nvSpPr>
          <p:spPr bwMode="auto">
            <a:xfrm>
              <a:off x="2112" y="2976"/>
              <a:ext cx="768" cy="336"/>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数据存储</a:t>
              </a:r>
            </a:p>
          </p:txBody>
        </p:sp>
        <p:sp>
          <p:nvSpPr>
            <p:cNvPr id="1928202" name="Line 10"/>
            <p:cNvSpPr>
              <a:spLocks noChangeShapeType="1"/>
            </p:cNvSpPr>
            <p:nvPr/>
          </p:nvSpPr>
          <p:spPr bwMode="auto">
            <a:xfrm>
              <a:off x="720" y="2256"/>
              <a:ext cx="28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28203" name="Line 11"/>
            <p:cNvSpPr>
              <a:spLocks noChangeShapeType="1"/>
            </p:cNvSpPr>
            <p:nvPr/>
          </p:nvSpPr>
          <p:spPr bwMode="auto">
            <a:xfrm>
              <a:off x="1488" y="2256"/>
              <a:ext cx="72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28204" name="Line 12"/>
            <p:cNvSpPr>
              <a:spLocks noChangeShapeType="1"/>
            </p:cNvSpPr>
            <p:nvPr/>
          </p:nvSpPr>
          <p:spPr bwMode="auto">
            <a:xfrm>
              <a:off x="2784" y="2256"/>
              <a:ext cx="76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28205" name="Line 13"/>
            <p:cNvSpPr>
              <a:spLocks noChangeShapeType="1"/>
            </p:cNvSpPr>
            <p:nvPr/>
          </p:nvSpPr>
          <p:spPr bwMode="auto">
            <a:xfrm>
              <a:off x="4128" y="2256"/>
              <a:ext cx="43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28206" name="Line 14"/>
            <p:cNvSpPr>
              <a:spLocks noChangeShapeType="1"/>
            </p:cNvSpPr>
            <p:nvPr/>
          </p:nvSpPr>
          <p:spPr bwMode="auto">
            <a:xfrm>
              <a:off x="5040" y="2256"/>
              <a:ext cx="384"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28207" name="Line 15"/>
            <p:cNvSpPr>
              <a:spLocks noChangeShapeType="1"/>
            </p:cNvSpPr>
            <p:nvPr/>
          </p:nvSpPr>
          <p:spPr bwMode="auto">
            <a:xfrm>
              <a:off x="3840" y="2544"/>
              <a:ext cx="0" cy="432"/>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28208" name="Line 16"/>
            <p:cNvSpPr>
              <a:spLocks noChangeShapeType="1"/>
            </p:cNvSpPr>
            <p:nvPr/>
          </p:nvSpPr>
          <p:spPr bwMode="auto">
            <a:xfrm>
              <a:off x="2496" y="2544"/>
              <a:ext cx="0" cy="432"/>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28209" name="Text Box 17"/>
            <p:cNvSpPr txBox="1">
              <a:spLocks noChangeArrowheads="1"/>
            </p:cNvSpPr>
            <p:nvPr/>
          </p:nvSpPr>
          <p:spPr bwMode="auto">
            <a:xfrm>
              <a:off x="1440" y="2054"/>
              <a:ext cx="816"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000" b="0">
                  <a:latin typeface="Times New Roman" pitchFamily="18" charset="0"/>
                  <a:ea typeface="华文行楷" pitchFamily="2" charset="-122"/>
                </a:rPr>
                <a:t>原始数据</a:t>
              </a:r>
            </a:p>
          </p:txBody>
        </p:sp>
        <p:sp>
          <p:nvSpPr>
            <p:cNvPr id="1928210" name="Text Box 18"/>
            <p:cNvSpPr txBox="1">
              <a:spLocks noChangeArrowheads="1"/>
            </p:cNvSpPr>
            <p:nvPr/>
          </p:nvSpPr>
          <p:spPr bwMode="auto">
            <a:xfrm>
              <a:off x="2784" y="2054"/>
              <a:ext cx="816"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000" b="0">
                  <a:latin typeface="Times New Roman" pitchFamily="18" charset="0"/>
                  <a:ea typeface="华文行楷" pitchFamily="2" charset="-122"/>
                </a:rPr>
                <a:t>二次数据</a:t>
              </a:r>
            </a:p>
          </p:txBody>
        </p:sp>
        <p:sp>
          <p:nvSpPr>
            <p:cNvPr id="1928211" name="Text Box 19"/>
            <p:cNvSpPr txBox="1">
              <a:spLocks noChangeArrowheads="1"/>
            </p:cNvSpPr>
            <p:nvPr/>
          </p:nvSpPr>
          <p:spPr bwMode="auto">
            <a:xfrm>
              <a:off x="2736" y="2256"/>
              <a:ext cx="62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b="0">
                  <a:latin typeface="Times New Roman" pitchFamily="18" charset="0"/>
                  <a:ea typeface="华文行楷" pitchFamily="2" charset="-122"/>
                </a:rPr>
                <a:t>（信息）</a:t>
              </a:r>
            </a:p>
          </p:txBody>
        </p:sp>
        <p:sp>
          <p:nvSpPr>
            <p:cNvPr id="1928212" name="Text Box 20"/>
            <p:cNvSpPr txBox="1">
              <a:spLocks noChangeArrowheads="1"/>
            </p:cNvSpPr>
            <p:nvPr/>
          </p:nvSpPr>
          <p:spPr bwMode="auto">
            <a:xfrm>
              <a:off x="4080" y="2054"/>
              <a:ext cx="48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000" b="0">
                  <a:latin typeface="Times New Roman" pitchFamily="18" charset="0"/>
                  <a:ea typeface="华文行楷" pitchFamily="2" charset="-122"/>
                </a:rPr>
                <a:t>信息</a:t>
              </a:r>
            </a:p>
          </p:txBody>
        </p:sp>
        <p:sp>
          <p:nvSpPr>
            <p:cNvPr id="1928213" name="Text Box 21"/>
            <p:cNvSpPr txBox="1">
              <a:spLocks noChangeArrowheads="1"/>
            </p:cNvSpPr>
            <p:nvPr/>
          </p:nvSpPr>
          <p:spPr bwMode="auto">
            <a:xfrm>
              <a:off x="4992" y="2054"/>
              <a:ext cx="48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000" b="0">
                  <a:latin typeface="Times New Roman" pitchFamily="18" charset="0"/>
                  <a:ea typeface="华文行楷" pitchFamily="2" charset="-122"/>
                </a:rPr>
                <a:t>传播</a:t>
              </a:r>
            </a:p>
          </p:txBody>
        </p:sp>
      </p:grpSp>
      <p:sp>
        <p:nvSpPr>
          <p:cNvPr id="1928214" name="Text Box 22"/>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928195"/>
                                        </p:tgtEl>
                                        <p:attrNameLst>
                                          <p:attrName>style.visibility</p:attrName>
                                        </p:attrNameLst>
                                      </p:cBhvr>
                                      <p:to>
                                        <p:strVal val="visible"/>
                                      </p:to>
                                    </p:set>
                                    <p:anim calcmode="lin" valueType="num">
                                      <p:cBhvr additive="base">
                                        <p:cTn id="7" dur="500" fill="hold"/>
                                        <p:tgtEl>
                                          <p:spTgt spid="1928195"/>
                                        </p:tgtEl>
                                        <p:attrNameLst>
                                          <p:attrName>ppt_x</p:attrName>
                                        </p:attrNameLst>
                                      </p:cBhvr>
                                      <p:tavLst>
                                        <p:tav tm="0">
                                          <p:val>
                                            <p:strVal val="0-#ppt_w/2"/>
                                          </p:val>
                                        </p:tav>
                                        <p:tav tm="100000">
                                          <p:val>
                                            <p:strVal val="#ppt_x"/>
                                          </p:val>
                                        </p:tav>
                                      </p:tavLst>
                                    </p:anim>
                                    <p:anim calcmode="lin" valueType="num">
                                      <p:cBhvr additive="base">
                                        <p:cTn id="8" dur="500" fill="hold"/>
                                        <p:tgtEl>
                                          <p:spTgt spid="192819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9218" name="Rectangle 2"/>
          <p:cNvSpPr>
            <a:spLocks noGrp="1" noRot="1" noChangeArrowheads="1"/>
          </p:cNvSpPr>
          <p:nvPr>
            <p:ph type="title"/>
          </p:nvPr>
        </p:nvSpPr>
        <p:spPr>
          <a:xfrm>
            <a:off x="539750" y="1052513"/>
            <a:ext cx="7423150" cy="447675"/>
          </a:xfrm>
        </p:spPr>
        <p:txBody>
          <a:bodyPr/>
          <a:lstStyle/>
          <a:p>
            <a:pPr algn="l"/>
            <a:r>
              <a:rPr lang="zh-CN" altLang="en-US" sz="2400"/>
              <a:t>（二） 数据管理技术的发展历程</a:t>
            </a:r>
          </a:p>
        </p:txBody>
      </p:sp>
      <p:sp>
        <p:nvSpPr>
          <p:cNvPr id="1929219" name="Rectangle 3"/>
          <p:cNvSpPr>
            <a:spLocks noGrp="1" noRot="1" noChangeArrowheads="1"/>
          </p:cNvSpPr>
          <p:nvPr>
            <p:ph type="body" idx="1"/>
          </p:nvPr>
        </p:nvSpPr>
        <p:spPr>
          <a:xfrm>
            <a:off x="900113" y="2060575"/>
            <a:ext cx="7696200" cy="2736850"/>
          </a:xfrm>
        </p:spPr>
        <p:txBody>
          <a:bodyPr/>
          <a:lstStyle/>
          <a:p>
            <a:pPr algn="just">
              <a:lnSpc>
                <a:spcPct val="120000"/>
              </a:lnSpc>
              <a:buFont typeface="Wingdings" pitchFamily="2" charset="2"/>
              <a:buNone/>
            </a:pPr>
            <a:r>
              <a:rPr lang="zh-CN" altLang="en-US" sz="2000" b="1">
                <a:solidFill>
                  <a:srgbClr val="660066"/>
                </a:solidFill>
              </a:rPr>
              <a:t>数据管理技术的发展历程可以分为三个阶段：</a:t>
            </a:r>
            <a:endParaRPr lang="zh-CN" altLang="en-US" sz="2000"/>
          </a:p>
          <a:p>
            <a:pPr algn="just">
              <a:lnSpc>
                <a:spcPct val="120000"/>
              </a:lnSpc>
            </a:pPr>
            <a:r>
              <a:rPr lang="zh-CN" altLang="en-US" sz="2000"/>
              <a:t>人工管理阶段</a:t>
            </a:r>
          </a:p>
          <a:p>
            <a:pPr algn="just">
              <a:lnSpc>
                <a:spcPct val="120000"/>
              </a:lnSpc>
            </a:pPr>
            <a:r>
              <a:rPr lang="zh-CN" altLang="en-US" sz="2000"/>
              <a:t>文件系统阶段</a:t>
            </a:r>
          </a:p>
          <a:p>
            <a:pPr algn="just">
              <a:lnSpc>
                <a:spcPct val="120000"/>
              </a:lnSpc>
            </a:pPr>
            <a:r>
              <a:rPr lang="zh-CN" altLang="en-US" sz="2000"/>
              <a:t>数据库系统阶段</a:t>
            </a:r>
          </a:p>
          <a:p>
            <a:pPr algn="just">
              <a:lnSpc>
                <a:spcPct val="120000"/>
              </a:lnSpc>
            </a:pPr>
            <a:r>
              <a:rPr lang="zh-CN" altLang="en-US" sz="2000"/>
              <a:t>分布式数据库管理阶段</a:t>
            </a:r>
          </a:p>
        </p:txBody>
      </p:sp>
      <p:sp>
        <p:nvSpPr>
          <p:cNvPr id="1929220"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0242" name="Rectangle 2"/>
          <p:cNvSpPr>
            <a:spLocks noGrp="1" noRot="1" noChangeArrowheads="1"/>
          </p:cNvSpPr>
          <p:nvPr>
            <p:ph type="title"/>
          </p:nvPr>
        </p:nvSpPr>
        <p:spPr>
          <a:xfrm>
            <a:off x="468313" y="908050"/>
            <a:ext cx="6323012" cy="620713"/>
          </a:xfrm>
        </p:spPr>
        <p:txBody>
          <a:bodyPr/>
          <a:lstStyle/>
          <a:p>
            <a:pPr algn="l"/>
            <a:r>
              <a:rPr lang="en-US" altLang="zh-CN" sz="2400"/>
              <a:t>1</a:t>
            </a:r>
            <a:r>
              <a:rPr lang="zh-CN" altLang="en-US" sz="2400"/>
              <a:t>．人工管理阶段</a:t>
            </a:r>
          </a:p>
        </p:txBody>
      </p:sp>
      <p:sp>
        <p:nvSpPr>
          <p:cNvPr id="1930243" name="Rectangle 3"/>
          <p:cNvSpPr>
            <a:spLocks noGrp="1" noRot="1" noChangeArrowheads="1"/>
          </p:cNvSpPr>
          <p:nvPr>
            <p:ph type="body" idx="1"/>
          </p:nvPr>
        </p:nvSpPr>
        <p:spPr>
          <a:xfrm>
            <a:off x="179388" y="1773238"/>
            <a:ext cx="5651500" cy="4392612"/>
          </a:xfrm>
        </p:spPr>
        <p:txBody>
          <a:bodyPr/>
          <a:lstStyle/>
          <a:p>
            <a:pPr>
              <a:lnSpc>
                <a:spcPct val="135000"/>
              </a:lnSpc>
            </a:pPr>
            <a:r>
              <a:rPr lang="zh-CN" altLang="en-US" sz="1800"/>
              <a:t>（</a:t>
            </a:r>
            <a:r>
              <a:rPr lang="en-US" altLang="zh-CN" sz="1800"/>
              <a:t>1</a:t>
            </a:r>
            <a:r>
              <a:rPr lang="zh-CN" altLang="en-US" sz="1800"/>
              <a:t>）数据不保存在机器中（那时没有外存）。</a:t>
            </a:r>
          </a:p>
          <a:p>
            <a:pPr>
              <a:lnSpc>
                <a:spcPct val="135000"/>
              </a:lnSpc>
            </a:pPr>
            <a:r>
              <a:rPr lang="zh-CN" altLang="en-US" sz="1800"/>
              <a:t>（</a:t>
            </a:r>
            <a:r>
              <a:rPr lang="en-US" altLang="zh-CN" sz="1800"/>
              <a:t>2</a:t>
            </a:r>
            <a:r>
              <a:rPr lang="zh-CN" altLang="en-US" sz="1800"/>
              <a:t>）没有专用软件对数据进行管理，应用程序中不仅要规定数据的逻辑结构，而且要设计物理结构。</a:t>
            </a:r>
          </a:p>
          <a:p>
            <a:pPr>
              <a:lnSpc>
                <a:spcPct val="135000"/>
              </a:lnSpc>
            </a:pPr>
            <a:r>
              <a:rPr lang="zh-CN" altLang="en-US" sz="1800"/>
              <a:t>（</a:t>
            </a:r>
            <a:r>
              <a:rPr lang="en-US" altLang="zh-CN" sz="1800"/>
              <a:t>3</a:t>
            </a:r>
            <a:r>
              <a:rPr lang="zh-CN" altLang="en-US" sz="1800"/>
              <a:t>）只有程序的概念，没有文件的概念。</a:t>
            </a:r>
          </a:p>
          <a:p>
            <a:pPr>
              <a:lnSpc>
                <a:spcPct val="135000"/>
              </a:lnSpc>
            </a:pPr>
            <a:r>
              <a:rPr lang="zh-CN" altLang="en-US" sz="1800"/>
              <a:t>（</a:t>
            </a:r>
            <a:r>
              <a:rPr lang="en-US" altLang="zh-CN" sz="1800"/>
              <a:t>4</a:t>
            </a:r>
            <a:r>
              <a:rPr lang="zh-CN" altLang="en-US" sz="1800"/>
              <a:t>）数据不共享，即数据面向应用，一组数据对应一个程序，也就是说当相同的一组数据被多个应用程序用到时，需要在各自的程序中重复定义。</a:t>
            </a:r>
          </a:p>
        </p:txBody>
      </p:sp>
      <p:grpSp>
        <p:nvGrpSpPr>
          <p:cNvPr id="1930244" name="Group 4"/>
          <p:cNvGrpSpPr>
            <a:grpSpLocks/>
          </p:cNvGrpSpPr>
          <p:nvPr/>
        </p:nvGrpSpPr>
        <p:grpSpPr bwMode="auto">
          <a:xfrm>
            <a:off x="6084888" y="2060575"/>
            <a:ext cx="2481262" cy="2590800"/>
            <a:chOff x="3360" y="1392"/>
            <a:chExt cx="2016" cy="1632"/>
          </a:xfrm>
        </p:grpSpPr>
        <p:sp>
          <p:nvSpPr>
            <p:cNvPr id="1930245" name="Rectangle 5"/>
            <p:cNvSpPr>
              <a:spLocks noChangeArrowheads="1"/>
            </p:cNvSpPr>
            <p:nvPr/>
          </p:nvSpPr>
          <p:spPr bwMode="auto">
            <a:xfrm>
              <a:off x="3360" y="1392"/>
              <a:ext cx="960" cy="2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应用程序</a:t>
              </a:r>
              <a:r>
                <a:rPr kumimoji="1" lang="en-US" altLang="zh-CN" sz="2000" b="0">
                  <a:latin typeface="Times New Roman" pitchFamily="18" charset="0"/>
                  <a:ea typeface="华文行楷" pitchFamily="2" charset="-122"/>
                </a:rPr>
                <a:t>1</a:t>
              </a:r>
            </a:p>
          </p:txBody>
        </p:sp>
        <p:sp>
          <p:nvSpPr>
            <p:cNvPr id="1930246" name="Rectangle 6"/>
            <p:cNvSpPr>
              <a:spLocks noChangeArrowheads="1"/>
            </p:cNvSpPr>
            <p:nvPr/>
          </p:nvSpPr>
          <p:spPr bwMode="auto">
            <a:xfrm>
              <a:off x="4704" y="1392"/>
              <a:ext cx="672" cy="2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数据集</a:t>
              </a:r>
              <a:r>
                <a:rPr kumimoji="1" lang="en-US" altLang="zh-CN" sz="2000" b="0">
                  <a:latin typeface="Times New Roman" pitchFamily="18" charset="0"/>
                  <a:ea typeface="华文行楷" pitchFamily="2" charset="-122"/>
                </a:rPr>
                <a:t>1</a:t>
              </a:r>
            </a:p>
          </p:txBody>
        </p:sp>
        <p:sp>
          <p:nvSpPr>
            <p:cNvPr id="1930247" name="Line 7"/>
            <p:cNvSpPr>
              <a:spLocks noChangeShapeType="1"/>
            </p:cNvSpPr>
            <p:nvPr/>
          </p:nvSpPr>
          <p:spPr bwMode="auto">
            <a:xfrm>
              <a:off x="4320" y="1536"/>
              <a:ext cx="38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0248" name="Rectangle 8"/>
            <p:cNvSpPr>
              <a:spLocks noChangeArrowheads="1"/>
            </p:cNvSpPr>
            <p:nvPr/>
          </p:nvSpPr>
          <p:spPr bwMode="auto">
            <a:xfrm>
              <a:off x="3360" y="1824"/>
              <a:ext cx="960" cy="2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应用程序</a:t>
              </a:r>
              <a:r>
                <a:rPr kumimoji="1" lang="en-US" altLang="zh-CN" sz="2000" b="0">
                  <a:latin typeface="Times New Roman" pitchFamily="18" charset="0"/>
                  <a:ea typeface="华文行楷" pitchFamily="2" charset="-122"/>
                </a:rPr>
                <a:t>2</a:t>
              </a:r>
            </a:p>
          </p:txBody>
        </p:sp>
        <p:sp>
          <p:nvSpPr>
            <p:cNvPr id="1930249" name="Rectangle 9"/>
            <p:cNvSpPr>
              <a:spLocks noChangeArrowheads="1"/>
            </p:cNvSpPr>
            <p:nvPr/>
          </p:nvSpPr>
          <p:spPr bwMode="auto">
            <a:xfrm>
              <a:off x="4704" y="1824"/>
              <a:ext cx="672" cy="2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数据集</a:t>
              </a:r>
              <a:r>
                <a:rPr kumimoji="1" lang="en-US" altLang="zh-CN" sz="2000" b="0">
                  <a:latin typeface="Times New Roman" pitchFamily="18" charset="0"/>
                  <a:ea typeface="华文行楷" pitchFamily="2" charset="-122"/>
                </a:rPr>
                <a:t>2</a:t>
              </a:r>
            </a:p>
          </p:txBody>
        </p:sp>
        <p:sp>
          <p:nvSpPr>
            <p:cNvPr id="1930250" name="Line 10"/>
            <p:cNvSpPr>
              <a:spLocks noChangeShapeType="1"/>
            </p:cNvSpPr>
            <p:nvPr/>
          </p:nvSpPr>
          <p:spPr bwMode="auto">
            <a:xfrm>
              <a:off x="4320" y="1968"/>
              <a:ext cx="38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0251" name="Rectangle 11"/>
            <p:cNvSpPr>
              <a:spLocks noChangeArrowheads="1"/>
            </p:cNvSpPr>
            <p:nvPr/>
          </p:nvSpPr>
          <p:spPr bwMode="auto">
            <a:xfrm>
              <a:off x="3360" y="2736"/>
              <a:ext cx="960" cy="288"/>
            </a:xfrm>
            <a:prstGeom prst="rect">
              <a:avLst/>
            </a:prstGeom>
            <a:solidFill>
              <a:schemeClr val="accent1"/>
            </a:solidFill>
            <a:ln w="9525">
              <a:solidFill>
                <a:schemeClr val="tx1"/>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应用程序</a:t>
              </a:r>
              <a:r>
                <a:rPr kumimoji="1" lang="en-US" altLang="zh-CN" sz="2000" b="0">
                  <a:latin typeface="Times New Roman" pitchFamily="18" charset="0"/>
                  <a:ea typeface="华文行楷" pitchFamily="2" charset="-122"/>
                </a:rPr>
                <a:t>n</a:t>
              </a:r>
            </a:p>
          </p:txBody>
        </p:sp>
        <p:sp>
          <p:nvSpPr>
            <p:cNvPr id="1930252" name="Rectangle 12"/>
            <p:cNvSpPr>
              <a:spLocks noChangeArrowheads="1"/>
            </p:cNvSpPr>
            <p:nvPr/>
          </p:nvSpPr>
          <p:spPr bwMode="auto">
            <a:xfrm>
              <a:off x="4704" y="2736"/>
              <a:ext cx="672" cy="288"/>
            </a:xfrm>
            <a:prstGeom prst="rect">
              <a:avLst/>
            </a:prstGeom>
            <a:solidFill>
              <a:schemeClr val="accent1"/>
            </a:solidFill>
            <a:ln w="9525">
              <a:solidFill>
                <a:schemeClr val="tx1"/>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数据集</a:t>
              </a:r>
              <a:r>
                <a:rPr kumimoji="1" lang="en-US" altLang="zh-CN" sz="2000" b="0">
                  <a:latin typeface="Times New Roman" pitchFamily="18" charset="0"/>
                  <a:ea typeface="华文行楷" pitchFamily="2" charset="-122"/>
                </a:rPr>
                <a:t>n</a:t>
              </a:r>
            </a:p>
          </p:txBody>
        </p:sp>
        <p:sp>
          <p:nvSpPr>
            <p:cNvPr id="1930253" name="Line 13"/>
            <p:cNvSpPr>
              <a:spLocks noChangeShapeType="1"/>
            </p:cNvSpPr>
            <p:nvPr/>
          </p:nvSpPr>
          <p:spPr bwMode="auto">
            <a:xfrm>
              <a:off x="4320" y="2880"/>
              <a:ext cx="384" cy="0"/>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0254" name="Line 14"/>
            <p:cNvSpPr>
              <a:spLocks noChangeShapeType="1"/>
            </p:cNvSpPr>
            <p:nvPr/>
          </p:nvSpPr>
          <p:spPr bwMode="auto">
            <a:xfrm>
              <a:off x="3840" y="2256"/>
              <a:ext cx="0" cy="288"/>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0255" name="Line 15"/>
            <p:cNvSpPr>
              <a:spLocks noChangeShapeType="1"/>
            </p:cNvSpPr>
            <p:nvPr/>
          </p:nvSpPr>
          <p:spPr bwMode="auto">
            <a:xfrm>
              <a:off x="5040" y="2256"/>
              <a:ext cx="0" cy="288"/>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1930256" name="Text Box 16"/>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1266" name="Rectangle 2"/>
          <p:cNvSpPr>
            <a:spLocks noGrp="1" noRot="1" noChangeArrowheads="1"/>
          </p:cNvSpPr>
          <p:nvPr>
            <p:ph type="title"/>
          </p:nvPr>
        </p:nvSpPr>
        <p:spPr>
          <a:xfrm>
            <a:off x="684213" y="836613"/>
            <a:ext cx="6934200" cy="360362"/>
          </a:xfrm>
        </p:spPr>
        <p:txBody>
          <a:bodyPr/>
          <a:lstStyle/>
          <a:p>
            <a:pPr algn="l"/>
            <a:r>
              <a:rPr lang="en-US" altLang="zh-CN" sz="2400"/>
              <a:t>2</a:t>
            </a:r>
            <a:r>
              <a:rPr lang="zh-CN" altLang="en-US" sz="2400"/>
              <a:t>．文件系统阶段</a:t>
            </a:r>
          </a:p>
        </p:txBody>
      </p:sp>
      <p:sp>
        <p:nvSpPr>
          <p:cNvPr id="1931267" name="Rectangle 3"/>
          <p:cNvSpPr>
            <a:spLocks noGrp="1" noRot="1" noChangeArrowheads="1"/>
          </p:cNvSpPr>
          <p:nvPr>
            <p:ph type="body" idx="1"/>
          </p:nvPr>
        </p:nvSpPr>
        <p:spPr>
          <a:xfrm>
            <a:off x="0" y="1341438"/>
            <a:ext cx="6011863" cy="4824412"/>
          </a:xfrm>
        </p:spPr>
        <p:txBody>
          <a:bodyPr/>
          <a:lstStyle/>
          <a:p>
            <a:pPr>
              <a:lnSpc>
                <a:spcPct val="130000"/>
              </a:lnSpc>
            </a:pPr>
            <a:r>
              <a:rPr lang="zh-CN" altLang="en-US" sz="1800"/>
              <a:t>（</a:t>
            </a:r>
            <a:r>
              <a:rPr lang="en-US" altLang="zh-CN" sz="1800"/>
              <a:t>1</a:t>
            </a:r>
            <a:r>
              <a:rPr lang="zh-CN" altLang="en-US" sz="1800"/>
              <a:t>）数据以文件形式长期保存在磁盘等介质上。</a:t>
            </a:r>
          </a:p>
          <a:p>
            <a:pPr>
              <a:lnSpc>
                <a:spcPct val="130000"/>
              </a:lnSpc>
            </a:pPr>
            <a:r>
              <a:rPr lang="zh-CN" altLang="en-US" sz="1800"/>
              <a:t>（</a:t>
            </a:r>
            <a:r>
              <a:rPr lang="en-US" altLang="zh-CN" sz="1800"/>
              <a:t>2</a:t>
            </a:r>
            <a:r>
              <a:rPr lang="zh-CN" altLang="en-US" sz="1800"/>
              <a:t>）由专门的软件对数据进行管理，程序和数据从物理上分开，即数据的逻辑结构与物理结构有了区别，这样就不需要再关心数据的物理位置，只需通过文件名就可调用数据。</a:t>
            </a:r>
          </a:p>
          <a:p>
            <a:pPr>
              <a:lnSpc>
                <a:spcPct val="130000"/>
              </a:lnSpc>
            </a:pPr>
            <a:r>
              <a:rPr lang="zh-CN" altLang="en-US" sz="1800"/>
              <a:t>（</a:t>
            </a:r>
            <a:r>
              <a:rPr lang="en-US" altLang="zh-CN" sz="1800"/>
              <a:t>3</a:t>
            </a:r>
            <a:r>
              <a:rPr lang="zh-CN" altLang="en-US" sz="1800"/>
              <a:t>）文件组织呈现多样化，如有索引文件，链接文件等。</a:t>
            </a:r>
          </a:p>
          <a:p>
            <a:pPr>
              <a:lnSpc>
                <a:spcPct val="130000"/>
              </a:lnSpc>
            </a:pPr>
            <a:r>
              <a:rPr lang="zh-CN" altLang="en-US" sz="1800"/>
              <a:t>（</a:t>
            </a:r>
            <a:r>
              <a:rPr lang="en-US" altLang="zh-CN" sz="1800"/>
              <a:t>4</a:t>
            </a:r>
            <a:r>
              <a:rPr lang="zh-CN" altLang="en-US" sz="1800"/>
              <a:t>）数据不再属于某个特定程序，可以重复使用。</a:t>
            </a:r>
          </a:p>
          <a:p>
            <a:pPr>
              <a:lnSpc>
                <a:spcPct val="130000"/>
              </a:lnSpc>
            </a:pPr>
            <a:r>
              <a:rPr lang="zh-CN" altLang="en-US" sz="1800"/>
              <a:t>缺点：数据共享性差，导致冗余度大。数据不一致性。数据联系弱。</a:t>
            </a:r>
          </a:p>
        </p:txBody>
      </p:sp>
      <p:grpSp>
        <p:nvGrpSpPr>
          <p:cNvPr id="1931268" name="Group 4"/>
          <p:cNvGrpSpPr>
            <a:grpSpLocks/>
          </p:cNvGrpSpPr>
          <p:nvPr/>
        </p:nvGrpSpPr>
        <p:grpSpPr bwMode="auto">
          <a:xfrm>
            <a:off x="6084888" y="2209800"/>
            <a:ext cx="2590800" cy="2587625"/>
            <a:chOff x="3168" y="1392"/>
            <a:chExt cx="2208" cy="1968"/>
          </a:xfrm>
        </p:grpSpPr>
        <p:sp>
          <p:nvSpPr>
            <p:cNvPr id="1931269" name="Rectangle 5"/>
            <p:cNvSpPr>
              <a:spLocks noChangeArrowheads="1"/>
            </p:cNvSpPr>
            <p:nvPr/>
          </p:nvSpPr>
          <p:spPr bwMode="auto">
            <a:xfrm>
              <a:off x="3168" y="1392"/>
              <a:ext cx="960" cy="2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应用程序</a:t>
              </a:r>
              <a:r>
                <a:rPr kumimoji="1" lang="en-US" altLang="zh-CN" sz="2000" b="0">
                  <a:latin typeface="Times New Roman" pitchFamily="18" charset="0"/>
                  <a:ea typeface="华文行楷" pitchFamily="2" charset="-122"/>
                </a:rPr>
                <a:t>1</a:t>
              </a:r>
            </a:p>
          </p:txBody>
        </p:sp>
        <p:sp>
          <p:nvSpPr>
            <p:cNvPr id="1931270" name="Rectangle 6"/>
            <p:cNvSpPr>
              <a:spLocks noChangeArrowheads="1"/>
            </p:cNvSpPr>
            <p:nvPr/>
          </p:nvSpPr>
          <p:spPr bwMode="auto">
            <a:xfrm>
              <a:off x="4704" y="1392"/>
              <a:ext cx="672" cy="2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数据集</a:t>
              </a:r>
              <a:r>
                <a:rPr kumimoji="1" lang="en-US" altLang="zh-CN" sz="2000" b="0">
                  <a:latin typeface="Times New Roman" pitchFamily="18" charset="0"/>
                  <a:ea typeface="华文行楷" pitchFamily="2" charset="-122"/>
                </a:rPr>
                <a:t>1</a:t>
              </a:r>
            </a:p>
          </p:txBody>
        </p:sp>
        <p:sp>
          <p:nvSpPr>
            <p:cNvPr id="1931271" name="Line 7"/>
            <p:cNvSpPr>
              <a:spLocks noChangeShapeType="1"/>
            </p:cNvSpPr>
            <p:nvPr/>
          </p:nvSpPr>
          <p:spPr bwMode="auto">
            <a:xfrm>
              <a:off x="4128" y="1536"/>
              <a:ext cx="576" cy="0"/>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1272" name="Rectangle 8"/>
            <p:cNvSpPr>
              <a:spLocks noChangeArrowheads="1"/>
            </p:cNvSpPr>
            <p:nvPr/>
          </p:nvSpPr>
          <p:spPr bwMode="auto">
            <a:xfrm>
              <a:off x="3168" y="1824"/>
              <a:ext cx="960" cy="2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应用程序</a:t>
              </a:r>
              <a:r>
                <a:rPr kumimoji="1" lang="en-US" altLang="zh-CN" sz="2000" b="0">
                  <a:latin typeface="Times New Roman" pitchFamily="18" charset="0"/>
                  <a:ea typeface="华文行楷" pitchFamily="2" charset="-122"/>
                </a:rPr>
                <a:t>2</a:t>
              </a:r>
            </a:p>
          </p:txBody>
        </p:sp>
        <p:sp>
          <p:nvSpPr>
            <p:cNvPr id="1931273" name="Rectangle 9"/>
            <p:cNvSpPr>
              <a:spLocks noChangeArrowheads="1"/>
            </p:cNvSpPr>
            <p:nvPr/>
          </p:nvSpPr>
          <p:spPr bwMode="auto">
            <a:xfrm>
              <a:off x="4704" y="1824"/>
              <a:ext cx="672" cy="2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数据集</a:t>
              </a:r>
              <a:r>
                <a:rPr kumimoji="1" lang="en-US" altLang="zh-CN" sz="2000" b="0">
                  <a:latin typeface="Times New Roman" pitchFamily="18" charset="0"/>
                  <a:ea typeface="华文行楷" pitchFamily="2" charset="-122"/>
                </a:rPr>
                <a:t>2</a:t>
              </a:r>
            </a:p>
          </p:txBody>
        </p:sp>
        <p:sp>
          <p:nvSpPr>
            <p:cNvPr id="1931274" name="Rectangle 10"/>
            <p:cNvSpPr>
              <a:spLocks noChangeArrowheads="1"/>
            </p:cNvSpPr>
            <p:nvPr/>
          </p:nvSpPr>
          <p:spPr bwMode="auto">
            <a:xfrm>
              <a:off x="3168" y="3072"/>
              <a:ext cx="960" cy="2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应用程序</a:t>
              </a:r>
              <a:r>
                <a:rPr kumimoji="1" lang="en-US" altLang="zh-CN" sz="2000" b="0">
                  <a:latin typeface="Times New Roman" pitchFamily="18" charset="0"/>
                  <a:ea typeface="华文行楷" pitchFamily="2" charset="-122"/>
                </a:rPr>
                <a:t>n</a:t>
              </a:r>
            </a:p>
          </p:txBody>
        </p:sp>
        <p:sp>
          <p:nvSpPr>
            <p:cNvPr id="1931275" name="Rectangle 11"/>
            <p:cNvSpPr>
              <a:spLocks noChangeArrowheads="1"/>
            </p:cNvSpPr>
            <p:nvPr/>
          </p:nvSpPr>
          <p:spPr bwMode="auto">
            <a:xfrm>
              <a:off x="4704" y="3072"/>
              <a:ext cx="672" cy="2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数据集</a:t>
              </a:r>
              <a:r>
                <a:rPr kumimoji="1" lang="en-US" altLang="zh-CN" sz="2000" b="0">
                  <a:latin typeface="Times New Roman" pitchFamily="18" charset="0"/>
                  <a:ea typeface="华文行楷" pitchFamily="2" charset="-122"/>
                </a:rPr>
                <a:t>n</a:t>
              </a:r>
            </a:p>
          </p:txBody>
        </p:sp>
        <p:sp>
          <p:nvSpPr>
            <p:cNvPr id="1931276" name="Line 12"/>
            <p:cNvSpPr>
              <a:spLocks noChangeShapeType="1"/>
            </p:cNvSpPr>
            <p:nvPr/>
          </p:nvSpPr>
          <p:spPr bwMode="auto">
            <a:xfrm>
              <a:off x="3648" y="2448"/>
              <a:ext cx="0" cy="288"/>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1277" name="Line 13"/>
            <p:cNvSpPr>
              <a:spLocks noChangeShapeType="1"/>
            </p:cNvSpPr>
            <p:nvPr/>
          </p:nvSpPr>
          <p:spPr bwMode="auto">
            <a:xfrm>
              <a:off x="5040" y="2448"/>
              <a:ext cx="0" cy="288"/>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1278" name="Line 14"/>
            <p:cNvSpPr>
              <a:spLocks noChangeShapeType="1"/>
            </p:cNvSpPr>
            <p:nvPr/>
          </p:nvSpPr>
          <p:spPr bwMode="auto">
            <a:xfrm>
              <a:off x="4128" y="1968"/>
              <a:ext cx="576" cy="0"/>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1279" name="Line 15"/>
            <p:cNvSpPr>
              <a:spLocks noChangeShapeType="1"/>
            </p:cNvSpPr>
            <p:nvPr/>
          </p:nvSpPr>
          <p:spPr bwMode="auto">
            <a:xfrm>
              <a:off x="4128" y="3216"/>
              <a:ext cx="576" cy="0"/>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1280" name="Oval 16"/>
            <p:cNvSpPr>
              <a:spLocks noChangeArrowheads="1"/>
            </p:cNvSpPr>
            <p:nvPr/>
          </p:nvSpPr>
          <p:spPr bwMode="auto">
            <a:xfrm>
              <a:off x="4032" y="2208"/>
              <a:ext cx="672" cy="6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存取</a:t>
              </a:r>
            </a:p>
            <a:p>
              <a:pPr algn="ctr"/>
              <a:r>
                <a:rPr kumimoji="1" lang="zh-CN" altLang="en-US" sz="2000" b="0">
                  <a:latin typeface="Times New Roman" pitchFamily="18" charset="0"/>
                  <a:ea typeface="华文行楷" pitchFamily="2" charset="-122"/>
                </a:rPr>
                <a:t>方式</a:t>
              </a:r>
            </a:p>
          </p:txBody>
        </p:sp>
        <p:sp>
          <p:nvSpPr>
            <p:cNvPr id="1931281" name="Line 17"/>
            <p:cNvSpPr>
              <a:spLocks noChangeShapeType="1"/>
            </p:cNvSpPr>
            <p:nvPr/>
          </p:nvSpPr>
          <p:spPr bwMode="auto">
            <a:xfrm>
              <a:off x="4128" y="1680"/>
              <a:ext cx="192" cy="52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1282" name="Line 18"/>
            <p:cNvSpPr>
              <a:spLocks noChangeShapeType="1"/>
            </p:cNvSpPr>
            <p:nvPr/>
          </p:nvSpPr>
          <p:spPr bwMode="auto">
            <a:xfrm flipH="1">
              <a:off x="4464" y="1680"/>
              <a:ext cx="240" cy="52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1283" name="Line 19"/>
            <p:cNvSpPr>
              <a:spLocks noChangeShapeType="1"/>
            </p:cNvSpPr>
            <p:nvPr/>
          </p:nvSpPr>
          <p:spPr bwMode="auto">
            <a:xfrm>
              <a:off x="4128" y="2112"/>
              <a:ext cx="144"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1284" name="Line 20"/>
            <p:cNvSpPr>
              <a:spLocks noChangeShapeType="1"/>
            </p:cNvSpPr>
            <p:nvPr/>
          </p:nvSpPr>
          <p:spPr bwMode="auto">
            <a:xfrm flipH="1">
              <a:off x="4560" y="2112"/>
              <a:ext cx="144"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1285" name="Line 21"/>
            <p:cNvSpPr>
              <a:spLocks noChangeShapeType="1"/>
            </p:cNvSpPr>
            <p:nvPr/>
          </p:nvSpPr>
          <p:spPr bwMode="auto">
            <a:xfrm flipV="1">
              <a:off x="4128" y="2880"/>
              <a:ext cx="192" cy="19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1286" name="Line 22"/>
            <p:cNvSpPr>
              <a:spLocks noChangeShapeType="1"/>
            </p:cNvSpPr>
            <p:nvPr/>
          </p:nvSpPr>
          <p:spPr bwMode="auto">
            <a:xfrm flipH="1" flipV="1">
              <a:off x="4464" y="2880"/>
              <a:ext cx="240" cy="19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1931287" name="Text Box 23"/>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2290" name="Rectangle 2"/>
          <p:cNvSpPr>
            <a:spLocks noGrp="1" noRot="1" noChangeArrowheads="1"/>
          </p:cNvSpPr>
          <p:nvPr>
            <p:ph type="title"/>
          </p:nvPr>
        </p:nvSpPr>
        <p:spPr>
          <a:xfrm>
            <a:off x="539750" y="620713"/>
            <a:ext cx="6934200" cy="549275"/>
          </a:xfrm>
        </p:spPr>
        <p:txBody>
          <a:bodyPr/>
          <a:lstStyle/>
          <a:p>
            <a:pPr algn="l"/>
            <a:r>
              <a:rPr lang="en-US" altLang="zh-CN" sz="2400"/>
              <a:t>3</a:t>
            </a:r>
            <a:r>
              <a:rPr lang="zh-CN" altLang="en-US" sz="2400"/>
              <a:t>．数据库系统阶段</a:t>
            </a:r>
          </a:p>
        </p:txBody>
      </p:sp>
      <p:sp>
        <p:nvSpPr>
          <p:cNvPr id="1932291" name="Rectangle 3"/>
          <p:cNvSpPr>
            <a:spLocks noGrp="1" noRot="1" noChangeArrowheads="1"/>
          </p:cNvSpPr>
          <p:nvPr>
            <p:ph type="body" idx="1"/>
          </p:nvPr>
        </p:nvSpPr>
        <p:spPr>
          <a:xfrm>
            <a:off x="539750" y="1268413"/>
            <a:ext cx="7848600" cy="2520950"/>
          </a:xfrm>
        </p:spPr>
        <p:txBody>
          <a:bodyPr/>
          <a:lstStyle/>
          <a:p>
            <a:pPr>
              <a:lnSpc>
                <a:spcPct val="120000"/>
              </a:lnSpc>
            </a:pPr>
            <a:r>
              <a:rPr lang="zh-CN" altLang="en-US" sz="1800"/>
              <a:t>（</a:t>
            </a:r>
            <a:r>
              <a:rPr lang="en-US" altLang="zh-CN" sz="1800"/>
              <a:t>1</a:t>
            </a:r>
            <a:r>
              <a:rPr lang="zh-CN" altLang="en-US" sz="1800"/>
              <a:t>）数据结构化。 </a:t>
            </a:r>
          </a:p>
          <a:p>
            <a:pPr>
              <a:lnSpc>
                <a:spcPct val="120000"/>
              </a:lnSpc>
            </a:pPr>
            <a:r>
              <a:rPr lang="zh-CN" altLang="en-US" sz="1800"/>
              <a:t>（</a:t>
            </a:r>
            <a:r>
              <a:rPr lang="en-US" altLang="zh-CN" sz="1800"/>
              <a:t>2</a:t>
            </a:r>
            <a:r>
              <a:rPr lang="zh-CN" altLang="en-US" sz="1800"/>
              <a:t>）有较高的数据独立性。 </a:t>
            </a:r>
          </a:p>
          <a:p>
            <a:pPr>
              <a:lnSpc>
                <a:spcPct val="120000"/>
              </a:lnSpc>
            </a:pPr>
            <a:r>
              <a:rPr lang="zh-CN" altLang="en-US" sz="1800"/>
              <a:t>（</a:t>
            </a:r>
            <a:r>
              <a:rPr lang="en-US" altLang="zh-CN" sz="1800"/>
              <a:t>3</a:t>
            </a:r>
            <a:r>
              <a:rPr lang="zh-CN" altLang="en-US" sz="1800"/>
              <a:t>）数据的共享性高，冗余度低。 </a:t>
            </a:r>
          </a:p>
          <a:p>
            <a:pPr>
              <a:lnSpc>
                <a:spcPct val="120000"/>
              </a:lnSpc>
            </a:pPr>
            <a:r>
              <a:rPr lang="zh-CN" altLang="en-US" sz="1800"/>
              <a:t>（</a:t>
            </a:r>
            <a:r>
              <a:rPr lang="en-US" altLang="zh-CN" sz="1800"/>
              <a:t>4</a:t>
            </a:r>
            <a:r>
              <a:rPr lang="zh-CN" altLang="en-US" sz="1800"/>
              <a:t>）数据库系统为用户提供方便的用户接口 </a:t>
            </a:r>
          </a:p>
          <a:p>
            <a:pPr>
              <a:lnSpc>
                <a:spcPct val="120000"/>
              </a:lnSpc>
            </a:pPr>
            <a:r>
              <a:rPr lang="zh-CN" altLang="en-US" sz="1800"/>
              <a:t>（</a:t>
            </a:r>
            <a:r>
              <a:rPr lang="en-US" altLang="zh-CN" sz="1800"/>
              <a:t>5</a:t>
            </a:r>
            <a:r>
              <a:rPr lang="zh-CN" altLang="en-US" sz="1800"/>
              <a:t>）数据库系统提供了四个方面的数据控制功能 </a:t>
            </a:r>
          </a:p>
          <a:p>
            <a:pPr>
              <a:lnSpc>
                <a:spcPct val="120000"/>
              </a:lnSpc>
            </a:pPr>
            <a:r>
              <a:rPr lang="zh-CN" altLang="en-US" sz="1800"/>
              <a:t>（</a:t>
            </a:r>
            <a:r>
              <a:rPr lang="en-US" altLang="zh-CN" sz="1800"/>
              <a:t>6</a:t>
            </a:r>
            <a:r>
              <a:rPr lang="zh-CN" altLang="en-US" sz="1800"/>
              <a:t>）对数据的操作不一定以记录为单位，还可以数据项为单位。</a:t>
            </a:r>
          </a:p>
        </p:txBody>
      </p:sp>
      <p:grpSp>
        <p:nvGrpSpPr>
          <p:cNvPr id="1932292" name="Group 4"/>
          <p:cNvGrpSpPr>
            <a:grpSpLocks/>
          </p:cNvGrpSpPr>
          <p:nvPr/>
        </p:nvGrpSpPr>
        <p:grpSpPr bwMode="auto">
          <a:xfrm>
            <a:off x="1331913" y="4005263"/>
            <a:ext cx="6985000" cy="2519362"/>
            <a:chOff x="839" y="2432"/>
            <a:chExt cx="4400" cy="1587"/>
          </a:xfrm>
        </p:grpSpPr>
        <p:sp>
          <p:nvSpPr>
            <p:cNvPr id="1932293" name="Rectangle 5"/>
            <p:cNvSpPr>
              <a:spLocks noChangeArrowheads="1"/>
            </p:cNvSpPr>
            <p:nvPr/>
          </p:nvSpPr>
          <p:spPr bwMode="auto">
            <a:xfrm>
              <a:off x="975" y="2432"/>
              <a:ext cx="862" cy="27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应用程序</a:t>
              </a:r>
              <a:r>
                <a:rPr kumimoji="1" lang="en-US" altLang="zh-CN" sz="2400" b="0">
                  <a:latin typeface="Times New Roman" pitchFamily="18" charset="0"/>
                  <a:ea typeface="华文行楷" pitchFamily="2" charset="-122"/>
                </a:rPr>
                <a:t>1</a:t>
              </a:r>
            </a:p>
          </p:txBody>
        </p:sp>
        <p:sp>
          <p:nvSpPr>
            <p:cNvPr id="1932294" name="Rectangle 6"/>
            <p:cNvSpPr>
              <a:spLocks noChangeArrowheads="1"/>
            </p:cNvSpPr>
            <p:nvPr/>
          </p:nvSpPr>
          <p:spPr bwMode="auto">
            <a:xfrm>
              <a:off x="975" y="2886"/>
              <a:ext cx="862" cy="27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应用程序</a:t>
              </a:r>
              <a:r>
                <a:rPr kumimoji="1" lang="en-US" altLang="zh-CN" sz="2400" b="0">
                  <a:latin typeface="Times New Roman" pitchFamily="18" charset="0"/>
                  <a:ea typeface="华文行楷" pitchFamily="2" charset="-122"/>
                </a:rPr>
                <a:t>2</a:t>
              </a:r>
            </a:p>
          </p:txBody>
        </p:sp>
        <p:sp>
          <p:nvSpPr>
            <p:cNvPr id="1932295" name="AutoShape 7"/>
            <p:cNvSpPr>
              <a:spLocks noChangeArrowheads="1"/>
            </p:cNvSpPr>
            <p:nvPr/>
          </p:nvSpPr>
          <p:spPr bwMode="auto">
            <a:xfrm>
              <a:off x="975" y="3703"/>
              <a:ext cx="861" cy="90"/>
            </a:xfrm>
            <a:prstGeom prst="parallelogram">
              <a:avLst>
                <a:gd name="adj" fmla="val 22778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932296" name="Rectangle 8"/>
            <p:cNvSpPr>
              <a:spLocks noChangeArrowheads="1"/>
            </p:cNvSpPr>
            <p:nvPr/>
          </p:nvSpPr>
          <p:spPr bwMode="auto">
            <a:xfrm>
              <a:off x="1156" y="3566"/>
              <a:ext cx="681" cy="13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1932297" name="Group 9"/>
            <p:cNvGrpSpPr>
              <a:grpSpLocks/>
            </p:cNvGrpSpPr>
            <p:nvPr/>
          </p:nvGrpSpPr>
          <p:grpSpPr bwMode="auto">
            <a:xfrm>
              <a:off x="839" y="3566"/>
              <a:ext cx="272" cy="453"/>
              <a:chOff x="2336" y="2886"/>
              <a:chExt cx="272" cy="453"/>
            </a:xfrm>
          </p:grpSpPr>
          <p:sp>
            <p:nvSpPr>
              <p:cNvPr id="1932298" name="Oval 10"/>
              <p:cNvSpPr>
                <a:spLocks noChangeArrowheads="1"/>
              </p:cNvSpPr>
              <p:nvPr/>
            </p:nvSpPr>
            <p:spPr bwMode="auto">
              <a:xfrm>
                <a:off x="2517" y="2886"/>
                <a:ext cx="91" cy="91"/>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932299" name="Freeform 11"/>
              <p:cNvSpPr>
                <a:spLocks/>
              </p:cNvSpPr>
              <p:nvPr/>
            </p:nvSpPr>
            <p:spPr bwMode="auto">
              <a:xfrm>
                <a:off x="2426" y="2976"/>
                <a:ext cx="91" cy="227"/>
              </a:xfrm>
              <a:custGeom>
                <a:avLst/>
                <a:gdLst>
                  <a:gd name="T0" fmla="*/ 499 w 499"/>
                  <a:gd name="T1" fmla="*/ 0 h 816"/>
                  <a:gd name="T2" fmla="*/ 91 w 499"/>
                  <a:gd name="T3" fmla="*/ 272 h 816"/>
                  <a:gd name="T4" fmla="*/ 0 w 499"/>
                  <a:gd name="T5" fmla="*/ 816 h 816"/>
                </a:gdLst>
                <a:ahLst/>
                <a:cxnLst>
                  <a:cxn ang="0">
                    <a:pos x="T0" y="T1"/>
                  </a:cxn>
                  <a:cxn ang="0">
                    <a:pos x="T2" y="T3"/>
                  </a:cxn>
                  <a:cxn ang="0">
                    <a:pos x="T4" y="T5"/>
                  </a:cxn>
                </a:cxnLst>
                <a:rect l="0" t="0" r="r" b="b"/>
                <a:pathLst>
                  <a:path w="499" h="816">
                    <a:moveTo>
                      <a:pt x="499" y="0"/>
                    </a:moveTo>
                    <a:cubicBezTo>
                      <a:pt x="336" y="68"/>
                      <a:pt x="174" y="136"/>
                      <a:pt x="91" y="272"/>
                    </a:cubicBezTo>
                    <a:cubicBezTo>
                      <a:pt x="8" y="408"/>
                      <a:pt x="15" y="725"/>
                      <a:pt x="0" y="816"/>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2300" name="Line 12"/>
              <p:cNvSpPr>
                <a:spLocks noChangeShapeType="1"/>
              </p:cNvSpPr>
              <p:nvPr/>
            </p:nvSpPr>
            <p:spPr bwMode="auto">
              <a:xfrm flipH="1">
                <a:off x="2336" y="3203"/>
                <a:ext cx="90" cy="13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2301" name="Line 13"/>
              <p:cNvSpPr>
                <a:spLocks noChangeShapeType="1"/>
              </p:cNvSpPr>
              <p:nvPr/>
            </p:nvSpPr>
            <p:spPr bwMode="auto">
              <a:xfrm>
                <a:off x="2426" y="3203"/>
                <a:ext cx="91" cy="13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2302" name="Line 14"/>
              <p:cNvSpPr>
                <a:spLocks noChangeShapeType="1"/>
              </p:cNvSpPr>
              <p:nvPr/>
            </p:nvSpPr>
            <p:spPr bwMode="auto">
              <a:xfrm>
                <a:off x="2517" y="2977"/>
                <a:ext cx="90" cy="13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2303" name="Line 15"/>
              <p:cNvSpPr>
                <a:spLocks noChangeShapeType="1"/>
              </p:cNvSpPr>
              <p:nvPr/>
            </p:nvSpPr>
            <p:spPr bwMode="auto">
              <a:xfrm>
                <a:off x="2517" y="2976"/>
                <a:ext cx="0" cy="13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1932304" name="AutoShape 16"/>
            <p:cNvSpPr>
              <a:spLocks noChangeArrowheads="1"/>
            </p:cNvSpPr>
            <p:nvPr/>
          </p:nvSpPr>
          <p:spPr bwMode="auto">
            <a:xfrm>
              <a:off x="2427" y="2840"/>
              <a:ext cx="1360" cy="545"/>
            </a:xfrm>
            <a:prstGeom prst="hexagon">
              <a:avLst>
                <a:gd name="adj" fmla="val 62385"/>
                <a:gd name="vf" fmla="val 11547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数据库</a:t>
              </a:r>
            </a:p>
            <a:p>
              <a:pPr algn="ctr"/>
              <a:r>
                <a:rPr kumimoji="1" lang="zh-CN" altLang="en-US" sz="2400" b="0">
                  <a:latin typeface="Times New Roman" pitchFamily="18" charset="0"/>
                  <a:ea typeface="华文行楷" pitchFamily="2" charset="-122"/>
                </a:rPr>
                <a:t>管理系统</a:t>
              </a:r>
            </a:p>
          </p:txBody>
        </p:sp>
        <p:sp>
          <p:nvSpPr>
            <p:cNvPr id="1932305" name="AutoShape 17"/>
            <p:cNvSpPr>
              <a:spLocks noChangeArrowheads="1"/>
            </p:cNvSpPr>
            <p:nvPr/>
          </p:nvSpPr>
          <p:spPr bwMode="auto">
            <a:xfrm>
              <a:off x="4332" y="2659"/>
              <a:ext cx="907" cy="998"/>
            </a:xfrm>
            <a:prstGeom prst="can">
              <a:avLst>
                <a:gd name="adj" fmla="val 27508"/>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sz="2400" b="0">
                <a:latin typeface="Times New Roman" pitchFamily="18" charset="0"/>
              </a:endParaRPr>
            </a:p>
          </p:txBody>
        </p:sp>
        <p:sp>
          <p:nvSpPr>
            <p:cNvPr id="1932306" name="Text Box 18"/>
            <p:cNvSpPr txBox="1">
              <a:spLocks noChangeArrowheads="1"/>
            </p:cNvSpPr>
            <p:nvPr/>
          </p:nvSpPr>
          <p:spPr bwMode="auto">
            <a:xfrm>
              <a:off x="4468" y="2659"/>
              <a:ext cx="771"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000" b="0">
                  <a:latin typeface="Times New Roman" pitchFamily="18" charset="0"/>
                  <a:ea typeface="华文行楷" pitchFamily="2" charset="-122"/>
                </a:rPr>
                <a:t>数据库</a:t>
              </a:r>
            </a:p>
          </p:txBody>
        </p:sp>
        <p:sp>
          <p:nvSpPr>
            <p:cNvPr id="1932307" name="Rectangle 19"/>
            <p:cNvSpPr>
              <a:spLocks noChangeArrowheads="1"/>
            </p:cNvSpPr>
            <p:nvPr/>
          </p:nvSpPr>
          <p:spPr bwMode="auto">
            <a:xfrm>
              <a:off x="4468" y="2976"/>
              <a:ext cx="272" cy="91"/>
            </a:xfrm>
            <a:prstGeom prst="rect">
              <a:avLst/>
            </a:prstGeom>
            <a:solidFill>
              <a:srgbClr val="006600"/>
            </a:solidFill>
            <a:ln w="9525">
              <a:solidFill>
                <a:srgbClr val="00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932308" name="Rectangle 20"/>
            <p:cNvSpPr>
              <a:spLocks noChangeArrowheads="1"/>
            </p:cNvSpPr>
            <p:nvPr/>
          </p:nvSpPr>
          <p:spPr bwMode="auto">
            <a:xfrm>
              <a:off x="4468" y="3203"/>
              <a:ext cx="272" cy="91"/>
            </a:xfrm>
            <a:prstGeom prst="rect">
              <a:avLst/>
            </a:prstGeom>
            <a:solidFill>
              <a:srgbClr val="006600"/>
            </a:solidFill>
            <a:ln w="9525">
              <a:solidFill>
                <a:srgbClr val="00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932309" name="Rectangle 21"/>
            <p:cNvSpPr>
              <a:spLocks noChangeArrowheads="1"/>
            </p:cNvSpPr>
            <p:nvPr/>
          </p:nvSpPr>
          <p:spPr bwMode="auto">
            <a:xfrm>
              <a:off x="4876" y="3203"/>
              <a:ext cx="272" cy="91"/>
            </a:xfrm>
            <a:prstGeom prst="rect">
              <a:avLst/>
            </a:prstGeom>
            <a:solidFill>
              <a:srgbClr val="006600"/>
            </a:solidFill>
            <a:ln w="9525">
              <a:solidFill>
                <a:srgbClr val="00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932310" name="Rectangle 22"/>
            <p:cNvSpPr>
              <a:spLocks noChangeArrowheads="1"/>
            </p:cNvSpPr>
            <p:nvPr/>
          </p:nvSpPr>
          <p:spPr bwMode="auto">
            <a:xfrm>
              <a:off x="4694" y="3430"/>
              <a:ext cx="272" cy="91"/>
            </a:xfrm>
            <a:prstGeom prst="rect">
              <a:avLst/>
            </a:prstGeom>
            <a:solidFill>
              <a:srgbClr val="006600"/>
            </a:solidFill>
            <a:ln w="9525">
              <a:solidFill>
                <a:srgbClr val="00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932311" name="Line 23"/>
            <p:cNvSpPr>
              <a:spLocks noChangeShapeType="1"/>
            </p:cNvSpPr>
            <p:nvPr/>
          </p:nvSpPr>
          <p:spPr bwMode="auto">
            <a:xfrm flipH="1">
              <a:off x="4876" y="3294"/>
              <a:ext cx="91" cy="13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2312" name="Line 24"/>
            <p:cNvSpPr>
              <a:spLocks noChangeShapeType="1"/>
            </p:cNvSpPr>
            <p:nvPr/>
          </p:nvSpPr>
          <p:spPr bwMode="auto">
            <a:xfrm>
              <a:off x="4649" y="3294"/>
              <a:ext cx="136" cy="13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2313" name="Line 25"/>
            <p:cNvSpPr>
              <a:spLocks noChangeShapeType="1"/>
            </p:cNvSpPr>
            <p:nvPr/>
          </p:nvSpPr>
          <p:spPr bwMode="auto">
            <a:xfrm>
              <a:off x="4604" y="3022"/>
              <a:ext cx="0" cy="18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2314" name="Line 26"/>
            <p:cNvSpPr>
              <a:spLocks noChangeShapeType="1"/>
            </p:cNvSpPr>
            <p:nvPr/>
          </p:nvSpPr>
          <p:spPr bwMode="auto">
            <a:xfrm>
              <a:off x="1837" y="2568"/>
              <a:ext cx="816" cy="36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2315" name="Line 27"/>
            <p:cNvSpPr>
              <a:spLocks noChangeShapeType="1"/>
            </p:cNvSpPr>
            <p:nvPr/>
          </p:nvSpPr>
          <p:spPr bwMode="auto">
            <a:xfrm>
              <a:off x="1837" y="3022"/>
              <a:ext cx="680" cy="4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2316" name="Line 28"/>
            <p:cNvSpPr>
              <a:spLocks noChangeShapeType="1"/>
            </p:cNvSpPr>
            <p:nvPr/>
          </p:nvSpPr>
          <p:spPr bwMode="auto">
            <a:xfrm flipV="1">
              <a:off x="1837" y="3203"/>
              <a:ext cx="725" cy="409"/>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2317" name="Line 29"/>
            <p:cNvSpPr>
              <a:spLocks noChangeShapeType="1"/>
            </p:cNvSpPr>
            <p:nvPr/>
          </p:nvSpPr>
          <p:spPr bwMode="auto">
            <a:xfrm>
              <a:off x="3787" y="3113"/>
              <a:ext cx="54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2318" name="Line 30"/>
            <p:cNvSpPr>
              <a:spLocks noChangeShapeType="1"/>
            </p:cNvSpPr>
            <p:nvPr/>
          </p:nvSpPr>
          <p:spPr bwMode="auto">
            <a:xfrm>
              <a:off x="1429" y="3249"/>
              <a:ext cx="0" cy="181"/>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1932319" name="Text Box 31"/>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3314" name="Rectangle 2"/>
          <p:cNvSpPr>
            <a:spLocks noGrp="1" noRot="1" noChangeArrowheads="1"/>
          </p:cNvSpPr>
          <p:nvPr>
            <p:ph type="body" idx="1"/>
          </p:nvPr>
        </p:nvSpPr>
        <p:spPr>
          <a:xfrm>
            <a:off x="684213" y="1412875"/>
            <a:ext cx="7620000" cy="4464050"/>
          </a:xfrm>
        </p:spPr>
        <p:txBody>
          <a:bodyPr/>
          <a:lstStyle/>
          <a:p>
            <a:pPr marL="0" indent="0">
              <a:lnSpc>
                <a:spcPct val="130000"/>
              </a:lnSpc>
              <a:buFont typeface="Wingdings" pitchFamily="2" charset="2"/>
              <a:buNone/>
            </a:pPr>
            <a:r>
              <a:rPr lang="en-US" altLang="zh-CN" sz="2000">
                <a:solidFill>
                  <a:srgbClr val="001010"/>
                </a:solidFill>
              </a:rPr>
              <a:t>       </a:t>
            </a:r>
            <a:r>
              <a:rPr lang="zh-CN" altLang="en-US" sz="2000">
                <a:solidFill>
                  <a:srgbClr val="001010"/>
                </a:solidFill>
              </a:rPr>
              <a:t>分布式数据库系统通过计算机网络和通信线路可以把分布在不同地域的局部数据库系统连接和统一起来。分布式数据库系统既支持客户的局部应用，又支持客户的全局应用。</a:t>
            </a:r>
          </a:p>
          <a:p>
            <a:pPr marL="0" indent="0">
              <a:lnSpc>
                <a:spcPct val="130000"/>
              </a:lnSpc>
              <a:buFont typeface="Wingdings" pitchFamily="2" charset="2"/>
              <a:buNone/>
            </a:pPr>
            <a:r>
              <a:rPr lang="zh-CN" altLang="en-US" sz="2000">
                <a:solidFill>
                  <a:srgbClr val="001010"/>
                </a:solidFill>
              </a:rPr>
              <a:t>    分布式数据库除了具有一般数据库的优点之外</a:t>
            </a:r>
            <a:r>
              <a:rPr lang="en-US" altLang="zh-CN" sz="2000">
                <a:solidFill>
                  <a:srgbClr val="001010"/>
                </a:solidFill>
              </a:rPr>
              <a:t>,</a:t>
            </a:r>
            <a:r>
              <a:rPr lang="zh-CN" altLang="en-US" sz="2000">
                <a:solidFill>
                  <a:srgbClr val="001010"/>
                </a:solidFill>
              </a:rPr>
              <a:t>还具有系统的可靠性高、地域范围广、数据量大、客户数多等优点，缺点是由提高可靠性而带来的数据冗余，由不同局部数据库使用平台连接和统一管理所带来的系统复杂性。</a:t>
            </a:r>
          </a:p>
        </p:txBody>
      </p:sp>
      <p:sp>
        <p:nvSpPr>
          <p:cNvPr id="1933315" name="Rectangle 3"/>
          <p:cNvSpPr>
            <a:spLocks noGrp="1" noRot="1" noChangeArrowheads="1"/>
          </p:cNvSpPr>
          <p:nvPr>
            <p:ph type="title"/>
          </p:nvPr>
        </p:nvSpPr>
        <p:spPr>
          <a:xfrm>
            <a:off x="900113" y="765175"/>
            <a:ext cx="7510462" cy="511175"/>
          </a:xfrm>
        </p:spPr>
        <p:txBody>
          <a:bodyPr/>
          <a:lstStyle/>
          <a:p>
            <a:pPr algn="l"/>
            <a:r>
              <a:rPr lang="en-US" altLang="zh-CN" sz="2400"/>
              <a:t>4 </a:t>
            </a:r>
            <a:r>
              <a:rPr lang="zh-CN" altLang="en-US" sz="2000"/>
              <a:t>．</a:t>
            </a:r>
            <a:r>
              <a:rPr lang="zh-CN" altLang="en-US" sz="2400"/>
              <a:t>分布式数据库管理阶段</a:t>
            </a:r>
          </a:p>
        </p:txBody>
      </p:sp>
      <p:sp>
        <p:nvSpPr>
          <p:cNvPr id="1933316"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4338" name="Group 2"/>
          <p:cNvGraphicFramePr>
            <a:graphicFrameLocks noGrp="1"/>
          </p:cNvGraphicFramePr>
          <p:nvPr/>
        </p:nvGraphicFramePr>
        <p:xfrm>
          <a:off x="539750" y="1125538"/>
          <a:ext cx="8353425" cy="4909760"/>
        </p:xfrm>
        <a:graphic>
          <a:graphicData uri="http://schemas.openxmlformats.org/drawingml/2006/table">
            <a:tbl>
              <a:tblPr/>
              <a:tblGrid>
                <a:gridCol w="322263"/>
                <a:gridCol w="1622425"/>
                <a:gridCol w="2087562"/>
                <a:gridCol w="1944688"/>
                <a:gridCol w="2376487"/>
              </a:tblGrid>
              <a:tr h="381000">
                <a:tc gridSpan="2">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endParaRPr kumimoji="0" lang="en-US" sz="1600" b="0" i="0" u="none" strike="noStrike" cap="none" normalizeH="0" baseline="0" smtClean="0">
                        <a:ln>
                          <a:noFill/>
                        </a:ln>
                        <a:solidFill>
                          <a:srgbClr val="660066"/>
                        </a:solidFill>
                        <a:effectLst/>
                        <a:latin typeface="Arial" pitchFamily="34" charset="0"/>
                        <a:ea typeface="宋体" pitchFamily="2" charset="-122"/>
                      </a:endParaRPr>
                    </a:p>
                  </a:txBody>
                  <a:tcPr marL="0" marR="0" marT="38100" marB="381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CN" altLang="en-US"/>
                    </a:p>
                  </a:txBody>
                  <a:tcPr/>
                </a:tc>
                <a:tc>
                  <a:txBody>
                    <a:bodyPr/>
                    <a:lstStyle/>
                    <a:p>
                      <a:pPr marL="0" marR="0" lvl="0" indent="0" algn="ctr"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rgbClr val="660066"/>
                          </a:solidFill>
                          <a:effectLst/>
                          <a:latin typeface="Arial" pitchFamily="34" charset="0"/>
                          <a:ea typeface="宋体" pitchFamily="2" charset="-122"/>
                        </a:rPr>
                        <a:t>人工管理阶段</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rgbClr val="660066"/>
                          </a:solidFill>
                          <a:effectLst/>
                          <a:latin typeface="Arial" pitchFamily="34" charset="0"/>
                          <a:ea typeface="宋体" pitchFamily="2" charset="-122"/>
                        </a:rPr>
                        <a:t>文件系统阶段</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rgbClr val="660066"/>
                          </a:solidFill>
                          <a:effectLst/>
                          <a:latin typeface="Arial" pitchFamily="34" charset="0"/>
                          <a:ea typeface="宋体" pitchFamily="2" charset="-122"/>
                        </a:rPr>
                        <a:t>数据库系统阶段</a:t>
                      </a:r>
                    </a:p>
                  </a:txBody>
                  <a:tcPr marL="0" marR="0" marT="38100" marB="381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8300">
                <a:tc rowSpan="4">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en-US" altLang="zh-CN" sz="1600" b="0" i="0" u="none" strike="noStrike" cap="none" normalizeH="0" baseline="0" smtClean="0">
                          <a:ln>
                            <a:noFill/>
                          </a:ln>
                          <a:solidFill>
                            <a:srgbClr val="660066"/>
                          </a:solidFill>
                          <a:effectLst/>
                          <a:latin typeface="Arial" pitchFamily="34" charset="0"/>
                          <a:ea typeface="宋体" pitchFamily="2" charset="-122"/>
                        </a:rPr>
                        <a:t> </a:t>
                      </a:r>
                    </a:p>
                    <a:p>
                      <a:pPr marL="0" marR="0" lvl="0" indent="0" algn="ctr"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rgbClr val="660066"/>
                          </a:solidFill>
                          <a:effectLst/>
                          <a:latin typeface="Arial" pitchFamily="34" charset="0"/>
                          <a:ea typeface="宋体" pitchFamily="2" charset="-122"/>
                        </a:rPr>
                        <a:t>背</a:t>
                      </a:r>
                    </a:p>
                    <a:p>
                      <a:pPr marL="0" marR="0" lvl="0" indent="0" algn="ctr"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endParaRPr kumimoji="0" lang="zh-CN" altLang="en-US" sz="1600" b="0" i="0" u="none" strike="noStrike" cap="none" normalizeH="0" baseline="0" smtClean="0">
                        <a:ln>
                          <a:noFill/>
                        </a:ln>
                        <a:solidFill>
                          <a:srgbClr val="660066"/>
                        </a:solidFill>
                        <a:effectLst/>
                        <a:latin typeface="Arial" pitchFamily="34" charset="0"/>
                        <a:ea typeface="宋体" pitchFamily="2" charset="-122"/>
                      </a:endParaRPr>
                    </a:p>
                    <a:p>
                      <a:pPr marL="0" marR="0" lvl="0" indent="0" algn="ctr"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rgbClr val="660066"/>
                          </a:solidFill>
                          <a:effectLst/>
                          <a:latin typeface="Arial" pitchFamily="34" charset="0"/>
                          <a:ea typeface="宋体" pitchFamily="2" charset="-122"/>
                        </a:rPr>
                        <a:t>景</a:t>
                      </a:r>
                    </a:p>
                  </a:txBody>
                  <a:tcPr marL="0" marR="0" marT="38100" marB="381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2"/>
                          </a:solidFill>
                          <a:effectLst/>
                          <a:latin typeface="Arial" pitchFamily="34" charset="0"/>
                          <a:ea typeface="宋体" pitchFamily="2" charset="-122"/>
                        </a:rPr>
                        <a:t>应用背景</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科学计算</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科学计算</a:t>
                      </a:r>
                      <a:r>
                        <a:rPr kumimoji="0" lang="en-US" altLang="zh-CN" sz="1600" b="0" i="0" u="none" strike="noStrike" cap="none" normalizeH="0" baseline="0" smtClean="0">
                          <a:ln>
                            <a:noFill/>
                          </a:ln>
                          <a:solidFill>
                            <a:schemeClr val="tx1"/>
                          </a:solidFill>
                          <a:effectLst/>
                          <a:latin typeface="Arial" pitchFamily="34" charset="0"/>
                          <a:ea typeface="宋体" pitchFamily="2" charset="-122"/>
                        </a:rPr>
                        <a:t>,</a:t>
                      </a:r>
                      <a:r>
                        <a:rPr kumimoji="0" lang="zh-CN" altLang="en-US" sz="1600" b="0" i="0" u="none" strike="noStrike" cap="none" normalizeH="0" baseline="0" smtClean="0">
                          <a:ln>
                            <a:noFill/>
                          </a:ln>
                          <a:solidFill>
                            <a:schemeClr val="tx1"/>
                          </a:solidFill>
                          <a:effectLst/>
                          <a:latin typeface="Arial" pitchFamily="34" charset="0"/>
                          <a:ea typeface="宋体" pitchFamily="2" charset="-122"/>
                        </a:rPr>
                        <a:t>管理</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大规模管理</a:t>
                      </a:r>
                    </a:p>
                  </a:txBody>
                  <a:tcPr marL="0" marR="0" marT="38100" marB="381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013">
                <a:tc vMerge="1">
                  <a:txBody>
                    <a:bodyPr/>
                    <a:lstStyle/>
                    <a:p>
                      <a:endParaRPr lang="zh-CN" altLang="en-US"/>
                    </a:p>
                  </a:txBody>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2"/>
                          </a:solidFill>
                          <a:effectLst/>
                          <a:latin typeface="Arial" pitchFamily="34" charset="0"/>
                          <a:ea typeface="宋体" pitchFamily="2" charset="-122"/>
                        </a:rPr>
                        <a:t>硬件背景</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无直接存取存储设备</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磁盘</a:t>
                      </a:r>
                      <a:r>
                        <a:rPr kumimoji="0" lang="en-US" altLang="zh-CN" sz="1600" b="0" i="0" u="none" strike="noStrike" cap="none" normalizeH="0" baseline="0" smtClean="0">
                          <a:ln>
                            <a:noFill/>
                          </a:ln>
                          <a:solidFill>
                            <a:schemeClr val="tx1"/>
                          </a:solidFill>
                          <a:effectLst/>
                          <a:latin typeface="Arial" pitchFamily="34" charset="0"/>
                          <a:ea typeface="宋体" pitchFamily="2" charset="-122"/>
                        </a:rPr>
                        <a:t>,</a:t>
                      </a:r>
                      <a:r>
                        <a:rPr kumimoji="0" lang="zh-CN" altLang="en-US" sz="1600" b="0" i="0" u="none" strike="noStrike" cap="none" normalizeH="0" baseline="0" smtClean="0">
                          <a:ln>
                            <a:noFill/>
                          </a:ln>
                          <a:solidFill>
                            <a:schemeClr val="tx1"/>
                          </a:solidFill>
                          <a:effectLst/>
                          <a:latin typeface="Arial" pitchFamily="34" charset="0"/>
                          <a:ea typeface="宋体" pitchFamily="2" charset="-122"/>
                        </a:rPr>
                        <a:t>磁鼓</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大容量磁盘</a:t>
                      </a:r>
                    </a:p>
                  </a:txBody>
                  <a:tcPr marL="0" marR="0" marT="38100" marB="381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0688">
                <a:tc vMerge="1">
                  <a:txBody>
                    <a:bodyPr/>
                    <a:lstStyle/>
                    <a:p>
                      <a:endParaRPr lang="zh-CN" altLang="en-US"/>
                    </a:p>
                  </a:txBody>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2"/>
                          </a:solidFill>
                          <a:effectLst/>
                          <a:latin typeface="Arial" pitchFamily="34" charset="0"/>
                          <a:ea typeface="宋体" pitchFamily="2" charset="-122"/>
                        </a:rPr>
                        <a:t>软件背景</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没有操作系统</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有文件系统</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有数据库管理系统</a:t>
                      </a:r>
                    </a:p>
                  </a:txBody>
                  <a:tcPr marL="0" marR="0" marT="38100" marB="381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1663">
                <a:tc vMerge="1">
                  <a:txBody>
                    <a:bodyPr/>
                    <a:lstStyle/>
                    <a:p>
                      <a:endParaRPr lang="zh-CN" altLang="en-US"/>
                    </a:p>
                  </a:txBody>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2"/>
                          </a:solidFill>
                          <a:effectLst/>
                          <a:latin typeface="Arial" pitchFamily="34" charset="0"/>
                          <a:ea typeface="宋体" pitchFamily="2" charset="-122"/>
                        </a:rPr>
                        <a:t>处理方式</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批处理</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联机实进处理</a:t>
                      </a:r>
                      <a:r>
                        <a:rPr kumimoji="0" lang="en-US" altLang="zh-CN" sz="1600" b="0" i="0" u="none" strike="noStrike" cap="none" normalizeH="0" baseline="0" smtClean="0">
                          <a:ln>
                            <a:noFill/>
                          </a:ln>
                          <a:solidFill>
                            <a:schemeClr val="tx1"/>
                          </a:solidFill>
                          <a:effectLst/>
                          <a:latin typeface="Arial" pitchFamily="34" charset="0"/>
                          <a:ea typeface="宋体" pitchFamily="2" charset="-122"/>
                        </a:rPr>
                        <a:t>,</a:t>
                      </a:r>
                      <a:r>
                        <a:rPr kumimoji="0" lang="zh-CN" altLang="en-US" sz="1600" b="0" i="0" u="none" strike="noStrike" cap="none" normalizeH="0" baseline="0" smtClean="0">
                          <a:ln>
                            <a:noFill/>
                          </a:ln>
                          <a:solidFill>
                            <a:schemeClr val="tx1"/>
                          </a:solidFill>
                          <a:effectLst/>
                          <a:latin typeface="Arial" pitchFamily="34" charset="0"/>
                          <a:ea typeface="宋体" pitchFamily="2" charset="-122"/>
                        </a:rPr>
                        <a:t>批处理</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联机实时处理</a:t>
                      </a:r>
                      <a:r>
                        <a:rPr kumimoji="0" lang="en-US" altLang="zh-CN" sz="1600" b="0" i="0" u="none" strike="noStrike" cap="none" normalizeH="0" baseline="0" smtClean="0">
                          <a:ln>
                            <a:noFill/>
                          </a:ln>
                          <a:solidFill>
                            <a:schemeClr val="tx1"/>
                          </a:solidFill>
                          <a:effectLst/>
                          <a:latin typeface="Arial" pitchFamily="34" charset="0"/>
                          <a:ea typeface="宋体" pitchFamily="2" charset="-122"/>
                        </a:rPr>
                        <a:t>,</a:t>
                      </a:r>
                      <a:r>
                        <a:rPr kumimoji="0" lang="zh-CN" altLang="en-US" sz="1600" b="0" i="0" u="none" strike="noStrike" cap="none" normalizeH="0" baseline="0" smtClean="0">
                          <a:ln>
                            <a:noFill/>
                          </a:ln>
                          <a:solidFill>
                            <a:schemeClr val="tx1"/>
                          </a:solidFill>
                          <a:effectLst/>
                          <a:latin typeface="Arial" pitchFamily="34" charset="0"/>
                          <a:ea typeface="宋体" pitchFamily="2" charset="-122"/>
                        </a:rPr>
                        <a:t>分布处理</a:t>
                      </a:r>
                      <a:r>
                        <a:rPr kumimoji="0" lang="en-US" altLang="zh-CN" sz="1600" b="0" i="0" u="none" strike="noStrike" cap="none" normalizeH="0" baseline="0" smtClean="0">
                          <a:ln>
                            <a:noFill/>
                          </a:ln>
                          <a:solidFill>
                            <a:schemeClr val="tx1"/>
                          </a:solidFill>
                          <a:effectLst/>
                          <a:latin typeface="Arial" pitchFamily="34" charset="0"/>
                          <a:ea typeface="宋体" pitchFamily="2" charset="-122"/>
                        </a:rPr>
                        <a:t>,</a:t>
                      </a:r>
                      <a:r>
                        <a:rPr kumimoji="0" lang="zh-CN" altLang="en-US" sz="1600" b="0" i="0" u="none" strike="noStrike" cap="none" normalizeH="0" baseline="0" smtClean="0">
                          <a:ln>
                            <a:noFill/>
                          </a:ln>
                          <a:solidFill>
                            <a:schemeClr val="tx1"/>
                          </a:solidFill>
                          <a:effectLst/>
                          <a:latin typeface="Arial" pitchFamily="34" charset="0"/>
                          <a:ea typeface="宋体" pitchFamily="2" charset="-122"/>
                        </a:rPr>
                        <a:t>批处理</a:t>
                      </a:r>
                    </a:p>
                  </a:txBody>
                  <a:tcPr marL="0" marR="0" marT="38100" marB="381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8300">
                <a:tc rowSpan="6">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endParaRPr kumimoji="0" lang="en-US" altLang="zh-CN" sz="1600" b="0" i="0" u="none" strike="noStrike" cap="none" normalizeH="0" baseline="0" smtClean="0">
                        <a:ln>
                          <a:noFill/>
                        </a:ln>
                        <a:solidFill>
                          <a:srgbClr val="660066"/>
                        </a:solidFill>
                        <a:effectLst/>
                        <a:latin typeface="Arial" pitchFamily="34" charset="0"/>
                        <a:ea typeface="宋体" pitchFamily="2" charset="-122"/>
                      </a:endParaRPr>
                    </a:p>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endParaRPr kumimoji="0" lang="en-US" altLang="zh-CN" sz="1600" b="0" i="0" u="none" strike="noStrike" cap="none" normalizeH="0" baseline="0" smtClean="0">
                        <a:ln>
                          <a:noFill/>
                        </a:ln>
                        <a:solidFill>
                          <a:srgbClr val="660066"/>
                        </a:solidFill>
                        <a:effectLst/>
                        <a:latin typeface="Arial" pitchFamily="34" charset="0"/>
                        <a:ea typeface="宋体" pitchFamily="2" charset="-122"/>
                      </a:endParaRPr>
                    </a:p>
                    <a:p>
                      <a:pPr marL="0" marR="0" lvl="0" indent="0" algn="ctr"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rgbClr val="660066"/>
                          </a:solidFill>
                          <a:effectLst/>
                          <a:latin typeface="Arial" pitchFamily="34" charset="0"/>
                          <a:ea typeface="宋体" pitchFamily="2" charset="-122"/>
                        </a:rPr>
                        <a:t>特</a:t>
                      </a:r>
                    </a:p>
                    <a:p>
                      <a:pPr marL="0" marR="0" lvl="0" indent="0" algn="ctr"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endParaRPr kumimoji="0" lang="zh-CN" altLang="en-US" sz="1600" b="0" i="0" u="none" strike="noStrike" cap="none" normalizeH="0" baseline="0" smtClean="0">
                        <a:ln>
                          <a:noFill/>
                        </a:ln>
                        <a:solidFill>
                          <a:srgbClr val="660066"/>
                        </a:solidFill>
                        <a:effectLst/>
                        <a:latin typeface="Arial" pitchFamily="34" charset="0"/>
                        <a:ea typeface="宋体" pitchFamily="2" charset="-122"/>
                      </a:endParaRPr>
                    </a:p>
                    <a:p>
                      <a:pPr marL="0" marR="0" lvl="0" indent="0" algn="ctr"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rgbClr val="660066"/>
                          </a:solidFill>
                          <a:effectLst/>
                          <a:latin typeface="Arial" pitchFamily="34" charset="0"/>
                          <a:ea typeface="宋体" pitchFamily="2" charset="-122"/>
                        </a:rPr>
                        <a:t>点</a:t>
                      </a:r>
                    </a:p>
                  </a:txBody>
                  <a:tcPr marL="0" marR="0" marT="38100" marB="381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2"/>
                          </a:solidFill>
                          <a:effectLst/>
                          <a:latin typeface="Arial" pitchFamily="34" charset="0"/>
                          <a:ea typeface="宋体" pitchFamily="2" charset="-122"/>
                        </a:rPr>
                        <a:t>数据的管理者</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用户（程序员）</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文件系统</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数据库管理系统</a:t>
                      </a:r>
                    </a:p>
                  </a:txBody>
                  <a:tcPr marL="0" marR="0" marT="38100" marB="381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9888">
                <a:tc vMerge="1">
                  <a:txBody>
                    <a:bodyPr/>
                    <a:lstStyle/>
                    <a:p>
                      <a:endParaRPr lang="zh-CN" altLang="en-US"/>
                    </a:p>
                  </a:txBody>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2"/>
                          </a:solidFill>
                          <a:effectLst/>
                          <a:latin typeface="Arial" pitchFamily="34" charset="0"/>
                          <a:ea typeface="宋体" pitchFamily="2" charset="-122"/>
                        </a:rPr>
                        <a:t>数据面向的对象</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某一应用程序</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某一应用</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现实世界</a:t>
                      </a:r>
                    </a:p>
                  </a:txBody>
                  <a:tcPr marL="0" marR="0" marT="38100" marB="381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9888">
                <a:tc vMerge="1">
                  <a:txBody>
                    <a:bodyPr/>
                    <a:lstStyle/>
                    <a:p>
                      <a:endParaRPr lang="zh-CN" altLang="en-US"/>
                    </a:p>
                  </a:txBody>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2"/>
                          </a:solidFill>
                          <a:effectLst/>
                          <a:latin typeface="Arial" pitchFamily="34" charset="0"/>
                          <a:ea typeface="宋体" pitchFamily="2" charset="-122"/>
                        </a:rPr>
                        <a:t>数据的共享程度</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无共享</a:t>
                      </a:r>
                      <a:r>
                        <a:rPr kumimoji="0" lang="en-US" altLang="zh-CN" sz="1600" b="0" i="0" u="none" strike="noStrike" cap="none" normalizeH="0" baseline="0" smtClean="0">
                          <a:ln>
                            <a:noFill/>
                          </a:ln>
                          <a:solidFill>
                            <a:schemeClr val="tx1"/>
                          </a:solidFill>
                          <a:effectLst/>
                          <a:latin typeface="Arial" pitchFamily="34" charset="0"/>
                          <a:ea typeface="宋体" pitchFamily="2" charset="-122"/>
                        </a:rPr>
                        <a:t>,</a:t>
                      </a:r>
                      <a:r>
                        <a:rPr kumimoji="0" lang="zh-CN" altLang="en-US" sz="1600" b="0" i="0" u="none" strike="noStrike" cap="none" normalizeH="0" baseline="0" smtClean="0">
                          <a:ln>
                            <a:noFill/>
                          </a:ln>
                          <a:solidFill>
                            <a:schemeClr val="tx1"/>
                          </a:solidFill>
                          <a:effectLst/>
                          <a:latin typeface="Arial" pitchFamily="34" charset="0"/>
                          <a:ea typeface="宋体" pitchFamily="2" charset="-122"/>
                        </a:rPr>
                        <a:t>冗余度极大</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共享性差</a:t>
                      </a:r>
                      <a:r>
                        <a:rPr kumimoji="0" lang="en-US" altLang="zh-CN" sz="1600" b="0" i="0" u="none" strike="noStrike" cap="none" normalizeH="0" baseline="0" smtClean="0">
                          <a:ln>
                            <a:noFill/>
                          </a:ln>
                          <a:solidFill>
                            <a:schemeClr val="tx1"/>
                          </a:solidFill>
                          <a:effectLst/>
                          <a:latin typeface="Arial" pitchFamily="34" charset="0"/>
                          <a:ea typeface="宋体" pitchFamily="2" charset="-122"/>
                        </a:rPr>
                        <a:t>,</a:t>
                      </a:r>
                      <a:r>
                        <a:rPr kumimoji="0" lang="zh-CN" altLang="en-US" sz="1600" b="0" i="0" u="none" strike="noStrike" cap="none" normalizeH="0" baseline="0" smtClean="0">
                          <a:ln>
                            <a:noFill/>
                          </a:ln>
                          <a:solidFill>
                            <a:schemeClr val="tx1"/>
                          </a:solidFill>
                          <a:effectLst/>
                          <a:latin typeface="Arial" pitchFamily="34" charset="0"/>
                          <a:ea typeface="宋体" pitchFamily="2" charset="-122"/>
                        </a:rPr>
                        <a:t>冗余度大</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共享性高</a:t>
                      </a:r>
                      <a:r>
                        <a:rPr kumimoji="0" lang="en-US" altLang="zh-CN" sz="1600" b="0" i="0" u="none" strike="noStrike" cap="none" normalizeH="0" baseline="0" smtClean="0">
                          <a:ln>
                            <a:noFill/>
                          </a:ln>
                          <a:solidFill>
                            <a:schemeClr val="tx1"/>
                          </a:solidFill>
                          <a:effectLst/>
                          <a:latin typeface="Arial" pitchFamily="34" charset="0"/>
                          <a:ea typeface="宋体" pitchFamily="2" charset="-122"/>
                        </a:rPr>
                        <a:t>,</a:t>
                      </a:r>
                      <a:r>
                        <a:rPr kumimoji="0" lang="zh-CN" altLang="en-US" sz="1600" b="0" i="0" u="none" strike="noStrike" cap="none" normalizeH="0" baseline="0" smtClean="0">
                          <a:ln>
                            <a:noFill/>
                          </a:ln>
                          <a:solidFill>
                            <a:schemeClr val="tx1"/>
                          </a:solidFill>
                          <a:effectLst/>
                          <a:latin typeface="Arial" pitchFamily="34" charset="0"/>
                          <a:ea typeface="宋体" pitchFamily="2" charset="-122"/>
                        </a:rPr>
                        <a:t>冗余度小</a:t>
                      </a:r>
                    </a:p>
                  </a:txBody>
                  <a:tcPr marL="0" marR="0" marT="38100" marB="381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0063">
                <a:tc vMerge="1">
                  <a:txBody>
                    <a:bodyPr/>
                    <a:lstStyle/>
                    <a:p>
                      <a:endParaRPr lang="zh-CN" altLang="en-US"/>
                    </a:p>
                  </a:txBody>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2"/>
                          </a:solidFill>
                          <a:effectLst/>
                          <a:latin typeface="Arial" pitchFamily="34" charset="0"/>
                          <a:ea typeface="宋体" pitchFamily="2" charset="-122"/>
                        </a:rPr>
                        <a:t>数据的独立性</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不独立</a:t>
                      </a:r>
                      <a:r>
                        <a:rPr kumimoji="0" lang="en-US" altLang="zh-CN" sz="1600" b="0" i="0" u="none" strike="noStrike" cap="none" normalizeH="0" baseline="0" smtClean="0">
                          <a:ln>
                            <a:noFill/>
                          </a:ln>
                          <a:solidFill>
                            <a:schemeClr val="tx1"/>
                          </a:solidFill>
                          <a:effectLst/>
                          <a:latin typeface="Arial" pitchFamily="34" charset="0"/>
                          <a:ea typeface="宋体" pitchFamily="2" charset="-122"/>
                        </a:rPr>
                        <a:t>,</a:t>
                      </a:r>
                      <a:r>
                        <a:rPr kumimoji="0" lang="zh-CN" altLang="en-US" sz="1600" b="0" i="0" u="none" strike="noStrike" cap="none" normalizeH="0" baseline="0" smtClean="0">
                          <a:ln>
                            <a:noFill/>
                          </a:ln>
                          <a:solidFill>
                            <a:schemeClr val="tx1"/>
                          </a:solidFill>
                          <a:effectLst/>
                          <a:latin typeface="Arial" pitchFamily="34" charset="0"/>
                          <a:ea typeface="宋体" pitchFamily="2" charset="-122"/>
                        </a:rPr>
                        <a:t>完全依赖于程序</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独立性差</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具有高度的物理独立性和一定的逻辑独立性</a:t>
                      </a:r>
                    </a:p>
                  </a:txBody>
                  <a:tcPr marL="0" marR="0" marT="38100" marB="381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8300">
                <a:tc vMerge="1">
                  <a:txBody>
                    <a:bodyPr/>
                    <a:lstStyle/>
                    <a:p>
                      <a:endParaRPr lang="zh-CN" altLang="en-US"/>
                    </a:p>
                  </a:txBody>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2"/>
                          </a:solidFill>
                          <a:effectLst/>
                          <a:latin typeface="Arial" pitchFamily="34" charset="0"/>
                          <a:ea typeface="宋体" pitchFamily="2" charset="-122"/>
                        </a:rPr>
                        <a:t>数据的结构化</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无结构</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记录内不结构</a:t>
                      </a:r>
                      <a:r>
                        <a:rPr kumimoji="0" lang="en-US" altLang="zh-CN" sz="1600" b="0" i="0" u="none" strike="noStrike" cap="none" normalizeH="0" baseline="0" smtClean="0">
                          <a:ln>
                            <a:noFill/>
                          </a:ln>
                          <a:solidFill>
                            <a:schemeClr val="tx1"/>
                          </a:solidFill>
                          <a:effectLst/>
                          <a:latin typeface="Arial" pitchFamily="34" charset="0"/>
                          <a:ea typeface="宋体" pitchFamily="2" charset="-122"/>
                        </a:rPr>
                        <a:t>,</a:t>
                      </a:r>
                      <a:r>
                        <a:rPr kumimoji="0" lang="zh-CN" altLang="en-US" sz="1600" b="0" i="0" u="none" strike="noStrike" cap="none" normalizeH="0" baseline="0" smtClean="0">
                          <a:ln>
                            <a:noFill/>
                          </a:ln>
                          <a:solidFill>
                            <a:schemeClr val="tx1"/>
                          </a:solidFill>
                          <a:effectLst/>
                          <a:latin typeface="Arial" pitchFamily="34" charset="0"/>
                          <a:ea typeface="宋体" pitchFamily="2" charset="-122"/>
                        </a:rPr>
                        <a:t>整体无结构</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整体结构化</a:t>
                      </a:r>
                      <a:r>
                        <a:rPr kumimoji="0" lang="en-US" altLang="zh-CN" sz="1600" b="0" i="0" u="none" strike="noStrike" cap="none" normalizeH="0" baseline="0" smtClean="0">
                          <a:ln>
                            <a:noFill/>
                          </a:ln>
                          <a:solidFill>
                            <a:schemeClr val="tx1"/>
                          </a:solidFill>
                          <a:effectLst/>
                          <a:latin typeface="Arial" pitchFamily="34" charset="0"/>
                          <a:ea typeface="宋体" pitchFamily="2" charset="-122"/>
                        </a:rPr>
                        <a:t>,</a:t>
                      </a:r>
                      <a:r>
                        <a:rPr kumimoji="0" lang="zh-CN" altLang="en-US" sz="1600" b="0" i="0" u="none" strike="noStrike" cap="none" normalizeH="0" baseline="0" smtClean="0">
                          <a:ln>
                            <a:noFill/>
                          </a:ln>
                          <a:solidFill>
                            <a:schemeClr val="tx1"/>
                          </a:solidFill>
                          <a:effectLst/>
                          <a:latin typeface="Arial" pitchFamily="34" charset="0"/>
                          <a:ea typeface="宋体" pitchFamily="2" charset="-122"/>
                        </a:rPr>
                        <a:t>用数据模型描述</a:t>
                      </a:r>
                    </a:p>
                  </a:txBody>
                  <a:tcPr marL="0" marR="0" marT="38100" marB="381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09613">
                <a:tc vMerge="1">
                  <a:txBody>
                    <a:bodyPr/>
                    <a:lstStyle/>
                    <a:p>
                      <a:endParaRPr lang="zh-CN" altLang="en-US"/>
                    </a:p>
                  </a:txBody>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2"/>
                          </a:solidFill>
                          <a:effectLst/>
                          <a:latin typeface="Arial" pitchFamily="34" charset="0"/>
                          <a:ea typeface="宋体" pitchFamily="2" charset="-122"/>
                        </a:rPr>
                        <a:t>数据控制能力</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应用程序自己控制</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应用程序自己控制</a:t>
                      </a:r>
                    </a:p>
                  </a:txBody>
                  <a:tcPr marL="0" marR="0" marT="38100" marB="381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
                          <a:schemeClr val="hlink"/>
                        </a:buClr>
                        <a:buSzPct val="70000"/>
                        <a:buFont typeface="Wingdings" pitchFamily="2" charset="2"/>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同数据库管理系统提供数据安全性</a:t>
                      </a:r>
                      <a:r>
                        <a:rPr kumimoji="0" lang="en-US" altLang="zh-CN" sz="1600" b="0" i="0" u="none" strike="noStrike" cap="none" normalizeH="0" baseline="0" smtClean="0">
                          <a:ln>
                            <a:noFill/>
                          </a:ln>
                          <a:solidFill>
                            <a:schemeClr val="tx1"/>
                          </a:solidFill>
                          <a:effectLst/>
                          <a:latin typeface="Arial" pitchFamily="34" charset="0"/>
                          <a:ea typeface="宋体" pitchFamily="2" charset="-122"/>
                        </a:rPr>
                        <a:t>,</a:t>
                      </a:r>
                      <a:r>
                        <a:rPr kumimoji="0" lang="zh-CN" altLang="en-US" sz="1600" b="0" i="0" u="none" strike="noStrike" cap="none" normalizeH="0" baseline="0" smtClean="0">
                          <a:ln>
                            <a:noFill/>
                          </a:ln>
                          <a:solidFill>
                            <a:schemeClr val="tx1"/>
                          </a:solidFill>
                          <a:effectLst/>
                          <a:latin typeface="Arial" pitchFamily="34" charset="0"/>
                          <a:ea typeface="宋体" pitchFamily="2" charset="-122"/>
                        </a:rPr>
                        <a:t>完整性</a:t>
                      </a:r>
                      <a:r>
                        <a:rPr kumimoji="0" lang="en-US" altLang="zh-CN" sz="1600" b="0" i="0" u="none" strike="noStrike" cap="none" normalizeH="0" baseline="0" smtClean="0">
                          <a:ln>
                            <a:noFill/>
                          </a:ln>
                          <a:solidFill>
                            <a:schemeClr val="tx1"/>
                          </a:solidFill>
                          <a:effectLst/>
                          <a:latin typeface="Arial" pitchFamily="34" charset="0"/>
                          <a:ea typeface="宋体" pitchFamily="2" charset="-122"/>
                        </a:rPr>
                        <a:t>,</a:t>
                      </a:r>
                      <a:r>
                        <a:rPr kumimoji="0" lang="zh-CN" altLang="en-US" sz="1600" b="0" i="0" u="none" strike="noStrike" cap="none" normalizeH="0" baseline="0" smtClean="0">
                          <a:ln>
                            <a:noFill/>
                          </a:ln>
                          <a:solidFill>
                            <a:schemeClr val="tx1"/>
                          </a:solidFill>
                          <a:effectLst/>
                          <a:latin typeface="Arial" pitchFamily="34" charset="0"/>
                          <a:ea typeface="宋体" pitchFamily="2" charset="-122"/>
                        </a:rPr>
                        <a:t>并发性和恢复性能力</a:t>
                      </a:r>
                    </a:p>
                  </a:txBody>
                  <a:tcPr marL="0" marR="0" marT="38100" marB="381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934403" name="Rectangle 67"/>
          <p:cNvSpPr>
            <a:spLocks noGrp="1" noRot="1" noChangeArrowheads="1"/>
          </p:cNvSpPr>
          <p:nvPr>
            <p:ph type="title"/>
          </p:nvPr>
        </p:nvSpPr>
        <p:spPr>
          <a:xfrm>
            <a:off x="827088" y="692150"/>
            <a:ext cx="5616575" cy="295275"/>
          </a:xfrm>
        </p:spPr>
        <p:txBody>
          <a:bodyPr/>
          <a:lstStyle/>
          <a:p>
            <a:pPr algn="l"/>
            <a:r>
              <a:rPr lang="zh-CN" altLang="en-US" sz="2400" b="0"/>
              <a:t>数据管理三个阶段的比较</a:t>
            </a:r>
          </a:p>
        </p:txBody>
      </p:sp>
      <p:sp>
        <p:nvSpPr>
          <p:cNvPr id="1934404" name="Text Box 68"/>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1746" name="Rectangle 2"/>
          <p:cNvSpPr>
            <a:spLocks noGrp="1" noRot="1" noChangeArrowheads="1"/>
          </p:cNvSpPr>
          <p:nvPr>
            <p:ph type="title"/>
          </p:nvPr>
        </p:nvSpPr>
        <p:spPr>
          <a:xfrm>
            <a:off x="611188" y="549275"/>
            <a:ext cx="6934200" cy="692150"/>
          </a:xfrm>
        </p:spPr>
        <p:txBody>
          <a:bodyPr/>
          <a:lstStyle/>
          <a:p>
            <a:pPr algn="l"/>
            <a:r>
              <a:rPr lang="zh-CN" altLang="en-US" sz="2800">
                <a:solidFill>
                  <a:srgbClr val="660066"/>
                </a:solidFill>
              </a:rPr>
              <a:t>二、概念数据模型</a:t>
            </a:r>
          </a:p>
        </p:txBody>
      </p:sp>
      <p:sp>
        <p:nvSpPr>
          <p:cNvPr id="1951747" name="Rectangle 3"/>
          <p:cNvSpPr>
            <a:spLocks noRot="1" noChangeArrowheads="1"/>
          </p:cNvSpPr>
          <p:nvPr/>
        </p:nvSpPr>
        <p:spPr bwMode="auto">
          <a:xfrm>
            <a:off x="468313" y="1341438"/>
            <a:ext cx="8351837" cy="4967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nSpc>
                <a:spcPct val="135000"/>
              </a:lnSpc>
            </a:pPr>
            <a:r>
              <a:rPr lang="zh-CN" altLang="en-US" sz="2000" b="0"/>
              <a:t>　　数据模型既要比较自然地模拟现实世界以易于为人们所理解（面向现实世界、面向用户），又要便于在计算机上实现（面向实现、面向计算机）。但这二方面的要求往往是矛盾的，这一矛盾目前无法完全解决，但可以采用不同的模型适用于不同的对象这一方法进行分级。</a:t>
            </a:r>
            <a:br>
              <a:rPr lang="zh-CN" altLang="en-US" sz="2000" b="0"/>
            </a:br>
            <a:r>
              <a:rPr lang="zh-CN" altLang="en-US" sz="2000" b="0"/>
              <a:t>       </a:t>
            </a:r>
            <a:r>
              <a:rPr lang="zh-CN" altLang="en-US" sz="2000">
                <a:solidFill>
                  <a:schemeClr val="tx2"/>
                </a:solidFill>
              </a:rPr>
              <a:t>数据模型应满足三方面要求：一是能比较真实地模拟现实世界；二是容易为人所理解；三是便于在计算机上实现。</a:t>
            </a:r>
            <a:br>
              <a:rPr lang="zh-CN" altLang="en-US" sz="2000">
                <a:solidFill>
                  <a:schemeClr val="tx2"/>
                </a:solidFill>
              </a:rPr>
            </a:br>
            <a:r>
              <a:rPr lang="zh-CN" altLang="en-US" sz="2000">
                <a:solidFill>
                  <a:schemeClr val="tx2"/>
                </a:solidFill>
              </a:rPr>
              <a:t>        </a:t>
            </a:r>
            <a:r>
              <a:rPr lang="zh-CN" altLang="en-US" sz="2000" b="0"/>
              <a:t>人们按照数据模型与用户、机器距离的远近将其分为三级：</a:t>
            </a:r>
            <a:r>
              <a:rPr lang="zh-CN" altLang="en-US" sz="2000" b="0">
                <a:solidFill>
                  <a:schemeClr val="tx2"/>
                </a:solidFill>
              </a:rPr>
              <a:t>概念数据模型、逻辑数据模型、物理数据模型。</a:t>
            </a:r>
          </a:p>
        </p:txBody>
      </p:sp>
      <p:sp>
        <p:nvSpPr>
          <p:cNvPr id="1951748"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2770" name="Rectangle 2"/>
          <p:cNvSpPr>
            <a:spLocks noGrp="1" noRot="1" noChangeArrowheads="1"/>
          </p:cNvSpPr>
          <p:nvPr>
            <p:ph type="title"/>
          </p:nvPr>
        </p:nvSpPr>
        <p:spPr>
          <a:xfrm>
            <a:off x="684213" y="620713"/>
            <a:ext cx="6934200" cy="576262"/>
          </a:xfrm>
        </p:spPr>
        <p:txBody>
          <a:bodyPr/>
          <a:lstStyle/>
          <a:p>
            <a:pPr algn="l"/>
            <a:r>
              <a:rPr lang="zh-CN" altLang="en-US" sz="2400"/>
              <a:t>（一）概念数据模型的基本内容</a:t>
            </a:r>
          </a:p>
        </p:txBody>
      </p:sp>
      <p:sp>
        <p:nvSpPr>
          <p:cNvPr id="1952771" name="Rectangle 3"/>
          <p:cNvSpPr>
            <a:spLocks noGrp="1" noRot="1" noChangeArrowheads="1"/>
          </p:cNvSpPr>
          <p:nvPr>
            <p:ph type="body" idx="1"/>
          </p:nvPr>
        </p:nvSpPr>
        <p:spPr>
          <a:xfrm>
            <a:off x="323850" y="1412875"/>
            <a:ext cx="8280400" cy="1944688"/>
          </a:xfrm>
          <a:noFill/>
          <a:ln/>
        </p:spPr>
        <p:txBody>
          <a:bodyPr/>
          <a:lstStyle/>
          <a:p>
            <a:pPr>
              <a:lnSpc>
                <a:spcPct val="120000"/>
              </a:lnSpc>
              <a:spcBef>
                <a:spcPct val="0"/>
              </a:spcBef>
              <a:buFont typeface="Wingdings" pitchFamily="2" charset="2"/>
              <a:buNone/>
            </a:pPr>
            <a:r>
              <a:rPr lang="en-US" altLang="zh-CN" sz="2000"/>
              <a:t>           </a:t>
            </a:r>
            <a:r>
              <a:rPr lang="zh-CN" altLang="en-US" sz="2000"/>
              <a:t>概念数据模型是一种</a:t>
            </a:r>
            <a:r>
              <a:rPr lang="zh-CN" altLang="en-US" sz="2000">
                <a:solidFill>
                  <a:srgbClr val="660066"/>
                </a:solidFill>
              </a:rPr>
              <a:t>独立于计算机系统的模型</a:t>
            </a:r>
            <a:r>
              <a:rPr lang="zh-CN" altLang="en-US" sz="2000"/>
              <a:t>，它不涉及信息在系统中的表示，只是用来</a:t>
            </a:r>
            <a:r>
              <a:rPr lang="zh-CN" altLang="en-US" sz="2000">
                <a:solidFill>
                  <a:srgbClr val="660066"/>
                </a:solidFill>
              </a:rPr>
              <a:t>描述某个特定组织的概念化结构</a:t>
            </a:r>
            <a:r>
              <a:rPr lang="zh-CN" altLang="en-US" sz="2000"/>
              <a:t>，</a:t>
            </a:r>
            <a:r>
              <a:rPr lang="zh-CN" altLang="en-US" sz="2000">
                <a:solidFill>
                  <a:srgbClr val="660066"/>
                </a:solidFill>
              </a:rPr>
              <a:t>强调语义表达功能</a:t>
            </a:r>
            <a:r>
              <a:rPr lang="zh-CN" altLang="en-US" sz="2000"/>
              <a:t>。即</a:t>
            </a:r>
            <a:r>
              <a:rPr lang="zh-CN" altLang="en-US" sz="2000">
                <a:solidFill>
                  <a:schemeClr val="tx2"/>
                </a:solidFill>
              </a:rPr>
              <a:t>概念数据模型面向现实、面向用户</a:t>
            </a:r>
            <a:r>
              <a:rPr lang="zh-CN" altLang="en-US" sz="2000">
                <a:solidFill>
                  <a:srgbClr val="660066"/>
                </a:solidFill>
              </a:rPr>
              <a:t>，而与</a:t>
            </a:r>
            <a:r>
              <a:rPr lang="en-US" altLang="zh-CN" sz="2000">
                <a:solidFill>
                  <a:srgbClr val="660066"/>
                </a:solidFill>
              </a:rPr>
              <a:t>DBMS</a:t>
            </a:r>
            <a:r>
              <a:rPr lang="zh-CN" altLang="en-US" sz="2000">
                <a:solidFill>
                  <a:srgbClr val="660066"/>
                </a:solidFill>
              </a:rPr>
              <a:t>无关</a:t>
            </a:r>
            <a:r>
              <a:rPr lang="zh-CN" altLang="en-US" sz="2000"/>
              <a:t>。 </a:t>
            </a:r>
            <a:endParaRPr lang="zh-CN" altLang="en-US" sz="2000">
              <a:solidFill>
                <a:srgbClr val="660066"/>
              </a:solidFill>
            </a:endParaRPr>
          </a:p>
        </p:txBody>
      </p:sp>
      <p:sp>
        <p:nvSpPr>
          <p:cNvPr id="1952772" name="Rectangle 4"/>
          <p:cNvSpPr>
            <a:spLocks noRot="1" noChangeArrowheads="1"/>
          </p:cNvSpPr>
          <p:nvPr/>
        </p:nvSpPr>
        <p:spPr bwMode="auto">
          <a:xfrm>
            <a:off x="468313" y="3789363"/>
            <a:ext cx="8280400" cy="1512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20000"/>
              </a:lnSpc>
              <a:buClr>
                <a:schemeClr val="hlink"/>
              </a:buClr>
              <a:buSzPct val="70000"/>
              <a:buFont typeface="Wingdings" pitchFamily="2" charset="2"/>
              <a:buNone/>
            </a:pPr>
            <a:r>
              <a:rPr lang="en-US" altLang="zh-CN" sz="2000" b="0"/>
              <a:t>           </a:t>
            </a:r>
            <a:r>
              <a:rPr lang="zh-CN" altLang="en-US" sz="2000" b="0"/>
              <a:t>最典型、最常用的概念数据模型为</a:t>
            </a:r>
            <a:r>
              <a:rPr lang="zh-CN" altLang="en-US" sz="2000" b="0">
                <a:solidFill>
                  <a:schemeClr val="hlink"/>
                </a:solidFill>
              </a:rPr>
              <a:t>实体</a:t>
            </a:r>
            <a:r>
              <a:rPr lang="en-US" altLang="zh-CN" sz="2000" b="0">
                <a:solidFill>
                  <a:schemeClr val="hlink"/>
                </a:solidFill>
              </a:rPr>
              <a:t>—</a:t>
            </a:r>
            <a:r>
              <a:rPr lang="zh-CN" altLang="en-US" sz="2000" b="0">
                <a:solidFill>
                  <a:schemeClr val="hlink"/>
                </a:solidFill>
              </a:rPr>
              <a:t>联系模型</a:t>
            </a:r>
            <a:r>
              <a:rPr lang="zh-CN" altLang="en-US" sz="2000" b="0"/>
              <a:t>（</a:t>
            </a:r>
            <a:r>
              <a:rPr lang="en-US" altLang="zh-CN" sz="2000" b="0">
                <a:solidFill>
                  <a:schemeClr val="hlink"/>
                </a:solidFill>
              </a:rPr>
              <a:t>E-R</a:t>
            </a:r>
            <a:r>
              <a:rPr lang="zh-CN" altLang="en-US" sz="2000" b="0">
                <a:solidFill>
                  <a:schemeClr val="hlink"/>
                </a:solidFill>
              </a:rPr>
              <a:t>模型</a:t>
            </a:r>
            <a:r>
              <a:rPr lang="zh-CN" altLang="en-US" sz="2000" b="0"/>
              <a:t>或</a:t>
            </a:r>
            <a:r>
              <a:rPr lang="en-US" altLang="zh-CN" sz="2000" b="0">
                <a:solidFill>
                  <a:schemeClr val="hlink"/>
                </a:solidFill>
              </a:rPr>
              <a:t>E-R</a:t>
            </a:r>
            <a:r>
              <a:rPr lang="zh-CN" altLang="en-US" sz="2000" b="0">
                <a:solidFill>
                  <a:schemeClr val="hlink"/>
                </a:solidFill>
              </a:rPr>
              <a:t>图</a:t>
            </a:r>
            <a:r>
              <a:rPr lang="zh-CN" altLang="en-US" sz="2000" b="0"/>
              <a:t>），包含</a:t>
            </a:r>
            <a:r>
              <a:rPr lang="zh-CN" altLang="en-US" sz="2000" b="0">
                <a:solidFill>
                  <a:srgbClr val="660066"/>
                </a:solidFill>
              </a:rPr>
              <a:t>实体、属性和实体间的联系三要素。</a:t>
            </a:r>
          </a:p>
        </p:txBody>
      </p:sp>
      <p:sp>
        <p:nvSpPr>
          <p:cNvPr id="1952773" name="Text Box 5"/>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3794" name="Rectangle 2"/>
          <p:cNvSpPr>
            <a:spLocks noGrp="1" noRot="1" noChangeArrowheads="1"/>
          </p:cNvSpPr>
          <p:nvPr>
            <p:ph type="body" idx="1"/>
          </p:nvPr>
        </p:nvSpPr>
        <p:spPr>
          <a:xfrm>
            <a:off x="539750" y="549275"/>
            <a:ext cx="8424863" cy="5975350"/>
          </a:xfrm>
        </p:spPr>
        <p:txBody>
          <a:bodyPr/>
          <a:lstStyle/>
          <a:p>
            <a:pPr>
              <a:lnSpc>
                <a:spcPct val="110000"/>
              </a:lnSpc>
              <a:spcBef>
                <a:spcPct val="40000"/>
              </a:spcBef>
              <a:buFont typeface="Wingdings" pitchFamily="2" charset="2"/>
              <a:buNone/>
            </a:pPr>
            <a:r>
              <a:rPr lang="en-US" altLang="zh-CN" sz="1800" b="1">
                <a:solidFill>
                  <a:schemeClr val="tx2"/>
                </a:solidFill>
              </a:rPr>
              <a:t>1</a:t>
            </a:r>
            <a:r>
              <a:rPr lang="zh-CN" altLang="en-US" sz="1800" b="1">
                <a:solidFill>
                  <a:schemeClr val="tx2"/>
                </a:solidFill>
              </a:rPr>
              <a:t>、</a:t>
            </a:r>
            <a:r>
              <a:rPr lang="en-US" altLang="zh-CN" sz="1800" b="1">
                <a:solidFill>
                  <a:schemeClr val="tx2"/>
                </a:solidFill>
              </a:rPr>
              <a:t>ER</a:t>
            </a:r>
            <a:r>
              <a:rPr lang="zh-CN" altLang="en-US" sz="1800" b="1">
                <a:solidFill>
                  <a:schemeClr val="tx2"/>
                </a:solidFill>
              </a:rPr>
              <a:t>模型的有关概念</a:t>
            </a:r>
          </a:p>
          <a:p>
            <a:pPr>
              <a:lnSpc>
                <a:spcPct val="110000"/>
              </a:lnSpc>
              <a:spcBef>
                <a:spcPct val="40000"/>
              </a:spcBef>
            </a:pPr>
            <a:endParaRPr lang="zh-CN" altLang="en-US" sz="1800" b="1">
              <a:solidFill>
                <a:schemeClr val="tx2"/>
              </a:solidFill>
            </a:endParaRPr>
          </a:p>
          <a:p>
            <a:pPr>
              <a:lnSpc>
                <a:spcPct val="110000"/>
              </a:lnSpc>
              <a:spcBef>
                <a:spcPct val="40000"/>
              </a:spcBef>
            </a:pPr>
            <a:r>
              <a:rPr lang="zh-CN" altLang="en-US" sz="1800">
                <a:solidFill>
                  <a:schemeClr val="hlink"/>
                </a:solidFill>
              </a:rPr>
              <a:t>实体：</a:t>
            </a:r>
            <a:r>
              <a:rPr lang="zh-CN" altLang="en-US" sz="1800">
                <a:solidFill>
                  <a:srgbClr val="001010"/>
                </a:solidFill>
              </a:rPr>
              <a:t>客观存在并可相互区分的事物叫实体。</a:t>
            </a:r>
          </a:p>
          <a:p>
            <a:pPr>
              <a:lnSpc>
                <a:spcPct val="110000"/>
              </a:lnSpc>
              <a:spcBef>
                <a:spcPct val="40000"/>
              </a:spcBef>
              <a:buFont typeface="Wingdings" pitchFamily="2" charset="2"/>
              <a:buNone/>
            </a:pPr>
            <a:r>
              <a:rPr lang="zh-CN" altLang="en-US" sz="1800"/>
              <a:t>         如：一个人、一本书、一次会议、一个文件等。</a:t>
            </a:r>
          </a:p>
          <a:p>
            <a:pPr>
              <a:lnSpc>
                <a:spcPct val="110000"/>
              </a:lnSpc>
              <a:spcBef>
                <a:spcPct val="40000"/>
              </a:spcBef>
            </a:pPr>
            <a:r>
              <a:rPr lang="zh-CN" altLang="en-US" sz="1800">
                <a:solidFill>
                  <a:schemeClr val="hlink"/>
                </a:solidFill>
              </a:rPr>
              <a:t>实体集：</a:t>
            </a:r>
            <a:r>
              <a:rPr lang="zh-CN" altLang="en-US" sz="1800">
                <a:solidFill>
                  <a:srgbClr val="001010"/>
                </a:solidFill>
              </a:rPr>
              <a:t>同一类实体的集合，称为实体集。</a:t>
            </a:r>
          </a:p>
          <a:p>
            <a:pPr>
              <a:lnSpc>
                <a:spcPct val="110000"/>
              </a:lnSpc>
              <a:spcBef>
                <a:spcPct val="40000"/>
              </a:spcBef>
              <a:buFont typeface="Wingdings" pitchFamily="2" charset="2"/>
              <a:buNone/>
            </a:pPr>
            <a:r>
              <a:rPr lang="zh-CN" altLang="en-US" sz="1800"/>
              <a:t>            如：一个班级的全体同学、一个图书馆的全部藏书、一年中的所有会议、一段时间签发的所有文件等都是相应的实体集。</a:t>
            </a:r>
          </a:p>
          <a:p>
            <a:pPr>
              <a:lnSpc>
                <a:spcPct val="110000"/>
              </a:lnSpc>
              <a:spcBef>
                <a:spcPct val="40000"/>
              </a:spcBef>
            </a:pPr>
            <a:r>
              <a:rPr lang="zh-CN" altLang="en-US" sz="1800">
                <a:solidFill>
                  <a:schemeClr val="hlink"/>
                </a:solidFill>
              </a:rPr>
              <a:t>实体型：</a:t>
            </a:r>
            <a:r>
              <a:rPr lang="zh-CN" altLang="en-US" sz="1800">
                <a:solidFill>
                  <a:srgbClr val="001010"/>
                </a:solidFill>
              </a:rPr>
              <a:t>是对同类实体的共有特征的抽象定义。</a:t>
            </a:r>
          </a:p>
          <a:p>
            <a:pPr>
              <a:lnSpc>
                <a:spcPct val="110000"/>
              </a:lnSpc>
              <a:spcBef>
                <a:spcPct val="40000"/>
              </a:spcBef>
              <a:buFont typeface="Wingdings" pitchFamily="2" charset="2"/>
              <a:buNone/>
            </a:pPr>
            <a:r>
              <a:rPr lang="zh-CN" altLang="en-US" sz="1800"/>
              <a:t>           如：人的共有特征为姓名、年龄、籍贯、职业、学历等，这五个特征就定义了人这个实体型。</a:t>
            </a:r>
          </a:p>
          <a:p>
            <a:pPr>
              <a:lnSpc>
                <a:spcPct val="110000"/>
              </a:lnSpc>
              <a:spcBef>
                <a:spcPct val="40000"/>
              </a:spcBef>
            </a:pPr>
            <a:r>
              <a:rPr lang="zh-CN" altLang="en-US" sz="1800">
                <a:solidFill>
                  <a:schemeClr val="hlink"/>
                </a:solidFill>
              </a:rPr>
              <a:t>实体值：</a:t>
            </a:r>
            <a:r>
              <a:rPr lang="zh-CN" altLang="en-US" sz="1800">
                <a:solidFill>
                  <a:srgbClr val="001010"/>
                </a:solidFill>
              </a:rPr>
              <a:t>就是符合实体型定义的每个具体实体。</a:t>
            </a:r>
          </a:p>
          <a:p>
            <a:pPr>
              <a:lnSpc>
                <a:spcPct val="110000"/>
              </a:lnSpc>
              <a:spcBef>
                <a:spcPct val="40000"/>
              </a:spcBef>
              <a:buFont typeface="Wingdings" pitchFamily="2" charset="2"/>
              <a:buNone/>
            </a:pPr>
            <a:r>
              <a:rPr lang="zh-CN" altLang="en-US" sz="1800"/>
              <a:t>　　　如：假定人的实体型用姓名、年龄、籍贯、职业、学历等特征定义，则“张三，</a:t>
            </a:r>
            <a:r>
              <a:rPr lang="en-US" altLang="zh-CN" sz="1800"/>
              <a:t>35</a:t>
            </a:r>
            <a:r>
              <a:rPr lang="zh-CN" altLang="en-US" sz="1800"/>
              <a:t>，湖南，教师，研究生”就是该实体型的一个实体值，它描述的是一个具体的人。</a:t>
            </a:r>
          </a:p>
        </p:txBody>
      </p:sp>
      <p:sp>
        <p:nvSpPr>
          <p:cNvPr id="1953795" name="Rectangle 3"/>
          <p:cNvSpPr>
            <a:spLocks noGrp="1" noRot="1" noChangeArrowheads="1"/>
          </p:cNvSpPr>
          <p:nvPr>
            <p:ph type="title"/>
          </p:nvPr>
        </p:nvSpPr>
        <p:spPr>
          <a:xfrm>
            <a:off x="1403350" y="981075"/>
            <a:ext cx="5876925" cy="366713"/>
          </a:xfrm>
        </p:spPr>
        <p:txBody>
          <a:bodyPr/>
          <a:lstStyle/>
          <a:p>
            <a:r>
              <a:rPr lang="en-US" altLang="zh-CN" sz="2000">
                <a:solidFill>
                  <a:schemeClr val="hlink"/>
                </a:solidFill>
              </a:rPr>
              <a:t>1.</a:t>
            </a:r>
            <a:r>
              <a:rPr lang="zh-CN" altLang="en-US" sz="2000">
                <a:solidFill>
                  <a:schemeClr val="hlink"/>
                </a:solidFill>
              </a:rPr>
              <a:t>实体</a:t>
            </a:r>
          </a:p>
        </p:txBody>
      </p:sp>
      <p:sp>
        <p:nvSpPr>
          <p:cNvPr id="1953796"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4818" name="Rectangle 2"/>
          <p:cNvSpPr>
            <a:spLocks noGrp="1" noRot="1" noChangeArrowheads="1"/>
          </p:cNvSpPr>
          <p:nvPr>
            <p:ph type="body" idx="1"/>
          </p:nvPr>
        </p:nvSpPr>
        <p:spPr>
          <a:xfrm>
            <a:off x="684213" y="1412875"/>
            <a:ext cx="7991475" cy="4308475"/>
          </a:xfrm>
        </p:spPr>
        <p:txBody>
          <a:bodyPr/>
          <a:lstStyle/>
          <a:p>
            <a:pPr>
              <a:lnSpc>
                <a:spcPct val="110000"/>
              </a:lnSpc>
            </a:pPr>
            <a:r>
              <a:rPr lang="zh-CN" altLang="en-US" sz="2000">
                <a:solidFill>
                  <a:schemeClr val="hlink"/>
                </a:solidFill>
              </a:rPr>
              <a:t>联系</a:t>
            </a:r>
          </a:p>
          <a:p>
            <a:pPr>
              <a:lnSpc>
                <a:spcPct val="110000"/>
              </a:lnSpc>
              <a:buFont typeface="Wingdings" pitchFamily="2" charset="2"/>
              <a:buNone/>
            </a:pPr>
            <a:r>
              <a:rPr lang="zh-CN" altLang="en-US" sz="2000"/>
              <a:t>	是指实体之间的相互关系，它通常表示一种活动。</a:t>
            </a:r>
          </a:p>
          <a:p>
            <a:pPr>
              <a:lnSpc>
                <a:spcPct val="110000"/>
              </a:lnSpc>
            </a:pPr>
            <a:r>
              <a:rPr lang="zh-CN" altLang="en-US" sz="2000">
                <a:solidFill>
                  <a:schemeClr val="hlink"/>
                </a:solidFill>
              </a:rPr>
              <a:t>联系集</a:t>
            </a:r>
          </a:p>
          <a:p>
            <a:pPr>
              <a:lnSpc>
                <a:spcPct val="110000"/>
              </a:lnSpc>
              <a:buFont typeface="Wingdings" pitchFamily="2" charset="2"/>
              <a:buNone/>
            </a:pPr>
            <a:r>
              <a:rPr lang="zh-CN" altLang="en-US" sz="2000"/>
              <a:t>	是同一类联系的集合。</a:t>
            </a:r>
          </a:p>
          <a:p>
            <a:pPr>
              <a:lnSpc>
                <a:spcPct val="110000"/>
              </a:lnSpc>
            </a:pPr>
            <a:r>
              <a:rPr lang="zh-CN" altLang="en-US" sz="2000">
                <a:solidFill>
                  <a:schemeClr val="hlink"/>
                </a:solidFill>
              </a:rPr>
              <a:t>联系型</a:t>
            </a:r>
          </a:p>
          <a:p>
            <a:pPr>
              <a:lnSpc>
                <a:spcPct val="110000"/>
              </a:lnSpc>
              <a:buFont typeface="Wingdings" pitchFamily="2" charset="2"/>
              <a:buNone/>
            </a:pPr>
            <a:r>
              <a:rPr lang="zh-CN" altLang="en-US" sz="2000"/>
              <a:t>	是对同类联系的共有特征的抽象定义。</a:t>
            </a:r>
          </a:p>
          <a:p>
            <a:pPr>
              <a:lnSpc>
                <a:spcPct val="110000"/>
              </a:lnSpc>
              <a:buFont typeface="Wingdings" pitchFamily="2" charset="2"/>
              <a:buNone/>
            </a:pPr>
            <a:r>
              <a:rPr lang="zh-CN" altLang="en-US" sz="2000"/>
              <a:t>　　</a:t>
            </a:r>
            <a:r>
              <a:rPr lang="zh-CN" altLang="en-US" sz="2000">
                <a:solidFill>
                  <a:schemeClr val="tx2"/>
                </a:solidFill>
              </a:rPr>
              <a:t>　注意：实体和联系实际上没有什么本质区别，它们都是由相应的特征标识的，都具有型和值的概念，只不过在联系中含有较多的联系特征。</a:t>
            </a:r>
          </a:p>
        </p:txBody>
      </p:sp>
      <p:sp>
        <p:nvSpPr>
          <p:cNvPr id="1954819" name="Rectangle 3"/>
          <p:cNvSpPr>
            <a:spLocks noGrp="1" noRot="1" noChangeArrowheads="1"/>
          </p:cNvSpPr>
          <p:nvPr>
            <p:ph type="title"/>
          </p:nvPr>
        </p:nvSpPr>
        <p:spPr>
          <a:xfrm>
            <a:off x="301625" y="685800"/>
            <a:ext cx="8540750" cy="582613"/>
          </a:xfrm>
        </p:spPr>
        <p:txBody>
          <a:bodyPr/>
          <a:lstStyle/>
          <a:p>
            <a:r>
              <a:rPr lang="en-US" altLang="zh-CN" sz="2400">
                <a:solidFill>
                  <a:schemeClr val="hlink"/>
                </a:solidFill>
              </a:rPr>
              <a:t>2.</a:t>
            </a:r>
            <a:r>
              <a:rPr lang="zh-CN" altLang="en-US" sz="2400">
                <a:solidFill>
                  <a:schemeClr val="hlink"/>
                </a:solidFill>
              </a:rPr>
              <a:t>联系</a:t>
            </a:r>
          </a:p>
        </p:txBody>
      </p:sp>
      <p:sp>
        <p:nvSpPr>
          <p:cNvPr id="1954820"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42" name="Rectangle 2"/>
          <p:cNvSpPr>
            <a:spLocks noGrp="1" noRot="1" noChangeArrowheads="1"/>
          </p:cNvSpPr>
          <p:nvPr>
            <p:ph type="body" idx="1"/>
          </p:nvPr>
        </p:nvSpPr>
        <p:spPr>
          <a:xfrm>
            <a:off x="684213" y="1341438"/>
            <a:ext cx="7620000" cy="4983162"/>
          </a:xfrm>
        </p:spPr>
        <p:txBody>
          <a:bodyPr/>
          <a:lstStyle/>
          <a:p>
            <a:pPr>
              <a:lnSpc>
                <a:spcPct val="130000"/>
              </a:lnSpc>
            </a:pPr>
            <a:r>
              <a:rPr lang="zh-CN" altLang="en-US" sz="2000">
                <a:solidFill>
                  <a:schemeClr val="hlink"/>
                </a:solidFill>
              </a:rPr>
              <a:t>属性：</a:t>
            </a:r>
            <a:r>
              <a:rPr lang="zh-CN" altLang="en-US" sz="2000"/>
              <a:t>是描述实体或联系中的一种特征，一个实体或联系通常具有多个特征，需要多个相应属性来描述。</a:t>
            </a:r>
          </a:p>
          <a:p>
            <a:pPr>
              <a:lnSpc>
                <a:spcPct val="130000"/>
              </a:lnSpc>
            </a:pPr>
            <a:r>
              <a:rPr lang="zh-CN" altLang="en-US" sz="2000">
                <a:solidFill>
                  <a:schemeClr val="hlink"/>
                </a:solidFill>
              </a:rPr>
              <a:t>码（键）：</a:t>
            </a:r>
            <a:r>
              <a:rPr lang="zh-CN" altLang="en-US" sz="2000"/>
              <a:t>是实体间相互区别的一种惟一标识。</a:t>
            </a:r>
          </a:p>
          <a:p>
            <a:pPr>
              <a:lnSpc>
                <a:spcPct val="130000"/>
              </a:lnSpc>
              <a:buFont typeface="Wingdings" pitchFamily="2" charset="2"/>
              <a:buNone/>
            </a:pPr>
            <a:r>
              <a:rPr lang="zh-CN" altLang="en-US" sz="2000"/>
              <a:t>		实体中的每个码可能是实体中的一个属性，也可能是一组属性，特别是在联系实体中往往是一组属性。在实体中能作为码的属性称为</a:t>
            </a:r>
            <a:r>
              <a:rPr lang="zh-CN" altLang="en-US" sz="2000">
                <a:solidFill>
                  <a:schemeClr val="hlink"/>
                </a:solidFill>
              </a:rPr>
              <a:t>主属性</a:t>
            </a:r>
            <a:r>
              <a:rPr lang="zh-CN" altLang="en-US" sz="2000"/>
              <a:t>，否则称为</a:t>
            </a:r>
            <a:r>
              <a:rPr lang="zh-CN" altLang="en-US" sz="2000">
                <a:solidFill>
                  <a:schemeClr val="hlink"/>
                </a:solidFill>
              </a:rPr>
              <a:t>非主属性</a:t>
            </a:r>
            <a:r>
              <a:rPr lang="zh-CN" altLang="en-US" sz="2000"/>
              <a:t>。</a:t>
            </a:r>
          </a:p>
          <a:p>
            <a:pPr>
              <a:lnSpc>
                <a:spcPct val="130000"/>
              </a:lnSpc>
            </a:pPr>
            <a:r>
              <a:rPr lang="zh-CN" altLang="en-US" sz="2000">
                <a:solidFill>
                  <a:schemeClr val="hlink"/>
                </a:solidFill>
              </a:rPr>
              <a:t>域：</a:t>
            </a:r>
            <a:r>
              <a:rPr lang="zh-CN" altLang="en-US" sz="2000"/>
              <a:t>实体中相应属性的取值范围。</a:t>
            </a:r>
          </a:p>
        </p:txBody>
      </p:sp>
      <p:sp>
        <p:nvSpPr>
          <p:cNvPr id="1955843" name="Rectangle 3"/>
          <p:cNvSpPr>
            <a:spLocks noGrp="1" noRot="1" noChangeArrowheads="1"/>
          </p:cNvSpPr>
          <p:nvPr>
            <p:ph type="title"/>
          </p:nvPr>
        </p:nvSpPr>
        <p:spPr>
          <a:xfrm>
            <a:off x="1331913" y="549275"/>
            <a:ext cx="5876925" cy="582613"/>
          </a:xfrm>
        </p:spPr>
        <p:txBody>
          <a:bodyPr/>
          <a:lstStyle/>
          <a:p>
            <a:r>
              <a:rPr lang="en-US" altLang="zh-CN" sz="2400">
                <a:solidFill>
                  <a:schemeClr val="hlink"/>
                </a:solidFill>
              </a:rPr>
              <a:t>3.</a:t>
            </a:r>
            <a:r>
              <a:rPr lang="zh-CN" altLang="en-US" sz="2400">
                <a:solidFill>
                  <a:schemeClr val="hlink"/>
                </a:solidFill>
              </a:rPr>
              <a:t>属性</a:t>
            </a:r>
          </a:p>
        </p:txBody>
      </p:sp>
      <p:sp>
        <p:nvSpPr>
          <p:cNvPr id="1955844"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6866" name="Rectangle 2"/>
          <p:cNvSpPr>
            <a:spLocks noGrp="1" noRot="1" noChangeArrowheads="1"/>
          </p:cNvSpPr>
          <p:nvPr>
            <p:ph type="body" idx="1"/>
          </p:nvPr>
        </p:nvSpPr>
        <p:spPr>
          <a:xfrm>
            <a:off x="684213" y="1341438"/>
            <a:ext cx="7920037" cy="4475162"/>
          </a:xfrm>
        </p:spPr>
        <p:txBody>
          <a:bodyPr/>
          <a:lstStyle/>
          <a:p>
            <a:pPr marL="0" indent="0">
              <a:lnSpc>
                <a:spcPct val="125000"/>
              </a:lnSpc>
              <a:buFont typeface="Wingdings" pitchFamily="2" charset="2"/>
              <a:buNone/>
              <a:tabLst>
                <a:tab pos="384175" algn="l"/>
              </a:tabLst>
            </a:pPr>
            <a:r>
              <a:rPr lang="zh-CN" altLang="en-US" sz="2000"/>
              <a:t>　　联系分类是讨论两实体型（含联系型）之间的联系情况。</a:t>
            </a:r>
          </a:p>
          <a:p>
            <a:pPr marL="0" indent="0">
              <a:lnSpc>
                <a:spcPct val="125000"/>
              </a:lnSpc>
              <a:buFont typeface="Wingdings" pitchFamily="2" charset="2"/>
              <a:buNone/>
              <a:tabLst>
                <a:tab pos="384175" algn="l"/>
              </a:tabLst>
            </a:pPr>
            <a:r>
              <a:rPr lang="zh-CN" altLang="en-US" sz="2000">
                <a:solidFill>
                  <a:schemeClr val="hlink"/>
                </a:solidFill>
              </a:rPr>
              <a:t>①一对一联系（</a:t>
            </a:r>
            <a:r>
              <a:rPr lang="en-US" altLang="zh-CN" sz="2000">
                <a:solidFill>
                  <a:schemeClr val="hlink"/>
                </a:solidFill>
              </a:rPr>
              <a:t>1:1</a:t>
            </a:r>
            <a:r>
              <a:rPr lang="zh-CN" altLang="en-US" sz="2000">
                <a:solidFill>
                  <a:schemeClr val="hlink"/>
                </a:solidFill>
              </a:rPr>
              <a:t>）</a:t>
            </a:r>
          </a:p>
          <a:p>
            <a:pPr marL="0" indent="0">
              <a:lnSpc>
                <a:spcPct val="125000"/>
              </a:lnSpc>
              <a:buFont typeface="Wingdings" pitchFamily="2" charset="2"/>
              <a:buNone/>
              <a:tabLst>
                <a:tab pos="384175" algn="l"/>
              </a:tabLst>
            </a:pPr>
            <a:r>
              <a:rPr lang="zh-CN" altLang="en-US" sz="2000"/>
              <a:t>	如果对于实体集</a:t>
            </a:r>
            <a:r>
              <a:rPr lang="en-US" altLang="zh-CN" sz="2000"/>
              <a:t>A</a:t>
            </a:r>
            <a:r>
              <a:rPr lang="zh-CN" altLang="en-US" sz="2000"/>
              <a:t>中的每一个实体，实体集</a:t>
            </a:r>
            <a:r>
              <a:rPr lang="en-US" altLang="zh-CN" sz="2000"/>
              <a:t>B</a:t>
            </a:r>
            <a:r>
              <a:rPr lang="zh-CN" altLang="en-US" sz="2000"/>
              <a:t>中至多有一个（也可以没有）实体与之联系，反之亦然，则称实体集</a:t>
            </a:r>
            <a:r>
              <a:rPr lang="en-US" altLang="zh-CN" sz="2000"/>
              <a:t>A</a:t>
            </a:r>
            <a:r>
              <a:rPr lang="zh-CN" altLang="en-US" sz="2000"/>
              <a:t>与实体集</a:t>
            </a:r>
            <a:r>
              <a:rPr lang="en-US" altLang="zh-CN" sz="2000"/>
              <a:t>B</a:t>
            </a:r>
            <a:r>
              <a:rPr lang="zh-CN" altLang="en-US" sz="2000"/>
              <a:t>具有一对一联系，记为</a:t>
            </a:r>
            <a:r>
              <a:rPr lang="en-US" altLang="zh-CN" sz="2000"/>
              <a:t>1:1</a:t>
            </a:r>
            <a:r>
              <a:rPr lang="zh-CN" altLang="en-US" sz="2000"/>
              <a:t>。</a:t>
            </a:r>
          </a:p>
          <a:p>
            <a:pPr marL="0" indent="0">
              <a:lnSpc>
                <a:spcPct val="125000"/>
              </a:lnSpc>
              <a:buFont typeface="Wingdings" pitchFamily="2" charset="2"/>
              <a:buNone/>
              <a:tabLst>
                <a:tab pos="384175" algn="l"/>
              </a:tabLst>
            </a:pPr>
            <a:r>
              <a:rPr lang="zh-CN" altLang="en-US" sz="2000"/>
              <a:t>	例如：学校里面，一个班级只有一个正班长，而一个正班长只在一个班中任职，则班级与班长之间具有一对一联系。</a:t>
            </a:r>
          </a:p>
        </p:txBody>
      </p:sp>
      <p:sp>
        <p:nvSpPr>
          <p:cNvPr id="1956867" name="Rectangle 3"/>
          <p:cNvSpPr>
            <a:spLocks noGrp="1" noRot="1" noChangeArrowheads="1"/>
          </p:cNvSpPr>
          <p:nvPr>
            <p:ph type="title"/>
          </p:nvPr>
        </p:nvSpPr>
        <p:spPr>
          <a:xfrm>
            <a:off x="301625" y="685800"/>
            <a:ext cx="8540750" cy="582613"/>
          </a:xfrm>
        </p:spPr>
        <p:txBody>
          <a:bodyPr/>
          <a:lstStyle/>
          <a:p>
            <a:r>
              <a:rPr lang="en-US" altLang="zh-CN" sz="2000">
                <a:solidFill>
                  <a:schemeClr val="hlink"/>
                </a:solidFill>
              </a:rPr>
              <a:t>4.</a:t>
            </a:r>
            <a:r>
              <a:rPr lang="zh-CN" altLang="en-US" sz="2000">
                <a:solidFill>
                  <a:schemeClr val="hlink"/>
                </a:solidFill>
              </a:rPr>
              <a:t>联系分类</a:t>
            </a:r>
          </a:p>
        </p:txBody>
      </p:sp>
      <p:sp>
        <p:nvSpPr>
          <p:cNvPr id="1956868"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7890" name="Rectangle 2"/>
          <p:cNvSpPr>
            <a:spLocks noGrp="1" noRot="1" noChangeArrowheads="1"/>
          </p:cNvSpPr>
          <p:nvPr>
            <p:ph type="body" idx="1"/>
          </p:nvPr>
        </p:nvSpPr>
        <p:spPr>
          <a:xfrm>
            <a:off x="1066800" y="1066800"/>
            <a:ext cx="7620000" cy="5029200"/>
          </a:xfrm>
        </p:spPr>
        <p:txBody>
          <a:bodyPr/>
          <a:lstStyle/>
          <a:p>
            <a:pPr marL="0" indent="0">
              <a:lnSpc>
                <a:spcPct val="120000"/>
              </a:lnSpc>
              <a:buFont typeface="Wingdings" pitchFamily="2" charset="2"/>
              <a:buNone/>
              <a:tabLst>
                <a:tab pos="384175" algn="l"/>
              </a:tabLst>
            </a:pPr>
            <a:r>
              <a:rPr lang="en-US" altLang="zh-CN" sz="2000">
                <a:solidFill>
                  <a:schemeClr val="hlink"/>
                </a:solidFill>
              </a:rPr>
              <a:t>②</a:t>
            </a:r>
            <a:r>
              <a:rPr lang="zh-CN" altLang="en-US" sz="2000">
                <a:solidFill>
                  <a:schemeClr val="hlink"/>
                </a:solidFill>
              </a:rPr>
              <a:t>一对多联系</a:t>
            </a:r>
            <a:r>
              <a:rPr lang="en-US" altLang="zh-CN" sz="2000">
                <a:solidFill>
                  <a:schemeClr val="hlink"/>
                </a:solidFill>
              </a:rPr>
              <a:t>(1:n)</a:t>
            </a:r>
          </a:p>
          <a:p>
            <a:pPr marL="0" indent="0">
              <a:lnSpc>
                <a:spcPct val="120000"/>
              </a:lnSpc>
              <a:buFont typeface="Wingdings" pitchFamily="2" charset="2"/>
              <a:buNone/>
              <a:tabLst>
                <a:tab pos="384175" algn="l"/>
              </a:tabLst>
            </a:pPr>
            <a:r>
              <a:rPr lang="en-US" altLang="zh-CN" sz="2000"/>
              <a:t>	</a:t>
            </a:r>
            <a:r>
              <a:rPr lang="zh-CN" altLang="en-US" sz="2000"/>
              <a:t>如果对于实体集</a:t>
            </a:r>
            <a:r>
              <a:rPr lang="en-US" altLang="zh-CN" sz="2000"/>
              <a:t>A</a:t>
            </a:r>
            <a:r>
              <a:rPr lang="zh-CN" altLang="en-US" sz="2000"/>
              <a:t>中的每一个实体，实体集</a:t>
            </a:r>
            <a:r>
              <a:rPr lang="en-US" altLang="zh-CN" sz="2000"/>
              <a:t>B</a:t>
            </a:r>
            <a:r>
              <a:rPr lang="zh-CN" altLang="en-US" sz="2000"/>
              <a:t>中有</a:t>
            </a:r>
            <a:r>
              <a:rPr lang="en-US" altLang="zh-CN" sz="2000"/>
              <a:t>n</a:t>
            </a:r>
            <a:r>
              <a:rPr lang="zh-CN" altLang="en-US" sz="2000"/>
              <a:t>个实体（</a:t>
            </a:r>
            <a:r>
              <a:rPr lang="en-US" altLang="zh-CN" sz="2000"/>
              <a:t>n≥0</a:t>
            </a:r>
            <a:r>
              <a:rPr lang="zh-CN" altLang="en-US" sz="2000"/>
              <a:t>）与之联系，反之，对于实体集</a:t>
            </a:r>
            <a:r>
              <a:rPr lang="en-US" altLang="zh-CN" sz="2000"/>
              <a:t>B</a:t>
            </a:r>
            <a:r>
              <a:rPr lang="zh-CN" altLang="en-US" sz="2000"/>
              <a:t>中的每一个实体，实体集</a:t>
            </a:r>
            <a:r>
              <a:rPr lang="en-US" altLang="zh-CN" sz="2000"/>
              <a:t>A</a:t>
            </a:r>
            <a:r>
              <a:rPr lang="zh-CN" altLang="en-US" sz="2000"/>
              <a:t>中至多只有一个实体与之联系，则称实体集</a:t>
            </a:r>
            <a:r>
              <a:rPr lang="en-US" altLang="zh-CN" sz="2000"/>
              <a:t>A</a:t>
            </a:r>
            <a:r>
              <a:rPr lang="zh-CN" altLang="en-US" sz="2000"/>
              <a:t>与实体集</a:t>
            </a:r>
            <a:r>
              <a:rPr lang="en-US" altLang="zh-CN" sz="2000"/>
              <a:t>B</a:t>
            </a:r>
            <a:r>
              <a:rPr lang="zh-CN" altLang="en-US" sz="2000"/>
              <a:t>有一对多联系，记为</a:t>
            </a:r>
            <a:r>
              <a:rPr lang="en-US" altLang="zh-CN" sz="2000"/>
              <a:t>1:n</a:t>
            </a:r>
          </a:p>
          <a:p>
            <a:pPr marL="0" indent="0">
              <a:lnSpc>
                <a:spcPct val="120000"/>
              </a:lnSpc>
              <a:buFont typeface="Wingdings" pitchFamily="2" charset="2"/>
              <a:buNone/>
              <a:tabLst>
                <a:tab pos="384175" algn="l"/>
              </a:tabLst>
            </a:pPr>
            <a:r>
              <a:rPr lang="en-US" altLang="zh-CN" sz="2000"/>
              <a:t>	</a:t>
            </a:r>
            <a:r>
              <a:rPr lang="zh-CN" altLang="en-US" sz="2000"/>
              <a:t>例如：一个班级中有若干名学生，而每个学生只在一个班级中学习，则班级与学生之间具有一对多联系</a:t>
            </a:r>
          </a:p>
        </p:txBody>
      </p:sp>
      <p:sp>
        <p:nvSpPr>
          <p:cNvPr id="1957891" name="Text Box 3"/>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8914" name="Rectangle 2"/>
          <p:cNvSpPr>
            <a:spLocks noGrp="1" noRot="1" noChangeArrowheads="1"/>
          </p:cNvSpPr>
          <p:nvPr>
            <p:ph type="body" idx="1"/>
          </p:nvPr>
        </p:nvSpPr>
        <p:spPr>
          <a:xfrm>
            <a:off x="468313" y="838200"/>
            <a:ext cx="8218487" cy="5715000"/>
          </a:xfrm>
        </p:spPr>
        <p:txBody>
          <a:bodyPr lIns="0" rIns="0"/>
          <a:lstStyle/>
          <a:p>
            <a:pPr marL="0" indent="0">
              <a:lnSpc>
                <a:spcPct val="110000"/>
              </a:lnSpc>
              <a:spcBef>
                <a:spcPct val="10000"/>
              </a:spcBef>
              <a:buFont typeface="Wingdings" pitchFamily="2" charset="2"/>
              <a:buNone/>
              <a:tabLst>
                <a:tab pos="384175" algn="l"/>
              </a:tabLst>
            </a:pPr>
            <a:r>
              <a:rPr lang="en-US" altLang="zh-CN" sz="2000">
                <a:solidFill>
                  <a:schemeClr val="hlink"/>
                </a:solidFill>
              </a:rPr>
              <a:t>③</a:t>
            </a:r>
            <a:r>
              <a:rPr lang="zh-CN" altLang="en-US" sz="2000">
                <a:solidFill>
                  <a:schemeClr val="hlink"/>
                </a:solidFill>
              </a:rPr>
              <a:t>多对多联系（</a:t>
            </a:r>
            <a:r>
              <a:rPr lang="en-US" altLang="zh-CN" sz="2000">
                <a:solidFill>
                  <a:schemeClr val="hlink"/>
                </a:solidFill>
              </a:rPr>
              <a:t>m:n</a:t>
            </a:r>
            <a:r>
              <a:rPr lang="zh-CN" altLang="en-US" sz="2000">
                <a:solidFill>
                  <a:schemeClr val="hlink"/>
                </a:solidFill>
              </a:rPr>
              <a:t>）</a:t>
            </a:r>
          </a:p>
          <a:p>
            <a:pPr marL="0" indent="0">
              <a:lnSpc>
                <a:spcPct val="110000"/>
              </a:lnSpc>
              <a:spcBef>
                <a:spcPct val="10000"/>
              </a:spcBef>
              <a:buFont typeface="Wingdings" pitchFamily="2" charset="2"/>
              <a:buNone/>
              <a:tabLst>
                <a:tab pos="384175" algn="l"/>
              </a:tabLst>
            </a:pPr>
            <a:r>
              <a:rPr lang="zh-CN" altLang="en-US" sz="2000"/>
              <a:t>	　如果对于实体集</a:t>
            </a:r>
            <a:r>
              <a:rPr lang="en-US" altLang="zh-CN" sz="2000"/>
              <a:t>A</a:t>
            </a:r>
            <a:r>
              <a:rPr lang="zh-CN" altLang="en-US" sz="2000"/>
              <a:t>中的每一个实体，实体集</a:t>
            </a:r>
            <a:r>
              <a:rPr lang="en-US" altLang="zh-CN" sz="2000"/>
              <a:t>B</a:t>
            </a:r>
            <a:r>
              <a:rPr lang="zh-CN" altLang="en-US" sz="2000"/>
              <a:t>中有</a:t>
            </a:r>
            <a:r>
              <a:rPr lang="en-US" altLang="zh-CN" sz="2000"/>
              <a:t>n</a:t>
            </a:r>
            <a:r>
              <a:rPr lang="zh-CN" altLang="en-US" sz="2000"/>
              <a:t>个实体（ </a:t>
            </a:r>
            <a:r>
              <a:rPr lang="en-US" altLang="zh-CN" sz="2000"/>
              <a:t>n≥0 </a:t>
            </a:r>
            <a:r>
              <a:rPr lang="zh-CN" altLang="en-US" sz="2000"/>
              <a:t>）与之联系，反之，对于实体集</a:t>
            </a:r>
            <a:r>
              <a:rPr lang="en-US" altLang="zh-CN" sz="2000"/>
              <a:t>B</a:t>
            </a:r>
            <a:r>
              <a:rPr lang="zh-CN" altLang="en-US" sz="2000"/>
              <a:t>中的每一个实体，实体集</a:t>
            </a:r>
            <a:r>
              <a:rPr lang="en-US" altLang="zh-CN" sz="2000"/>
              <a:t>A</a:t>
            </a:r>
            <a:r>
              <a:rPr lang="zh-CN" altLang="en-US" sz="2000"/>
              <a:t>中也有</a:t>
            </a:r>
            <a:r>
              <a:rPr lang="en-US" altLang="zh-CN" sz="2000"/>
              <a:t>m</a:t>
            </a:r>
            <a:r>
              <a:rPr lang="zh-CN" altLang="en-US" sz="2000"/>
              <a:t>个实体（ </a:t>
            </a:r>
            <a:r>
              <a:rPr lang="en-US" altLang="zh-CN" sz="2000"/>
              <a:t>m≥0 </a:t>
            </a:r>
            <a:r>
              <a:rPr lang="zh-CN" altLang="en-US" sz="2000"/>
              <a:t>）与之联系，则称实体集</a:t>
            </a:r>
            <a:r>
              <a:rPr lang="en-US" altLang="zh-CN" sz="2000"/>
              <a:t>A</a:t>
            </a:r>
            <a:r>
              <a:rPr lang="zh-CN" altLang="en-US" sz="2000"/>
              <a:t>与实体集</a:t>
            </a:r>
            <a:r>
              <a:rPr lang="en-US" altLang="zh-CN" sz="2000"/>
              <a:t>B</a:t>
            </a:r>
            <a:r>
              <a:rPr lang="zh-CN" altLang="en-US" sz="2000"/>
              <a:t>具有多对多联系，记为</a:t>
            </a:r>
            <a:r>
              <a:rPr lang="en-US" altLang="zh-CN" sz="2000"/>
              <a:t>m:n</a:t>
            </a:r>
            <a:r>
              <a:rPr lang="zh-CN" altLang="en-US" sz="2000"/>
              <a:t>。</a:t>
            </a:r>
          </a:p>
          <a:p>
            <a:pPr marL="0" indent="0">
              <a:lnSpc>
                <a:spcPct val="110000"/>
              </a:lnSpc>
              <a:spcBef>
                <a:spcPct val="10000"/>
              </a:spcBef>
              <a:buFont typeface="Wingdings" pitchFamily="2" charset="2"/>
              <a:buNone/>
              <a:tabLst>
                <a:tab pos="384175" algn="l"/>
              </a:tabLst>
            </a:pPr>
            <a:r>
              <a:rPr lang="zh-CN" altLang="en-US" sz="2000"/>
              <a:t>	　例如：一门课程同时有若干个学生选修，而一个学生可以同时选修多门课程，则课程与学生之间具有多对多联系。</a:t>
            </a:r>
          </a:p>
          <a:p>
            <a:pPr marL="0" indent="0">
              <a:lnSpc>
                <a:spcPct val="110000"/>
              </a:lnSpc>
              <a:spcBef>
                <a:spcPct val="10000"/>
              </a:spcBef>
              <a:buFont typeface="Wingdings" pitchFamily="2" charset="2"/>
              <a:buNone/>
              <a:tabLst>
                <a:tab pos="384175" algn="l"/>
              </a:tabLst>
            </a:pPr>
            <a:r>
              <a:rPr lang="zh-CN" altLang="en-US" sz="2000"/>
              <a:t>	　实际上，一对一联系是一对多联系的特例，而一对多联系又是多对多联系的特例。</a:t>
            </a:r>
          </a:p>
          <a:p>
            <a:pPr marL="0" indent="0">
              <a:lnSpc>
                <a:spcPct val="110000"/>
              </a:lnSpc>
              <a:spcBef>
                <a:spcPct val="10000"/>
              </a:spcBef>
              <a:buFont typeface="Wingdings" pitchFamily="2" charset="2"/>
              <a:buNone/>
              <a:tabLst>
                <a:tab pos="384175" algn="l"/>
              </a:tabLst>
            </a:pPr>
            <a:r>
              <a:rPr lang="zh-CN" altLang="en-US" sz="2000"/>
              <a:t>	　一般地，两个以上的实体型之间也存在着一对一、一对多、多对多联系。同一个实体集内的各实体之间也可以存在一对一、一对多、多对多联系。</a:t>
            </a:r>
          </a:p>
        </p:txBody>
      </p:sp>
      <p:sp>
        <p:nvSpPr>
          <p:cNvPr id="1958915" name="Text Box 3"/>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9938" name="Rectangle 2"/>
          <p:cNvSpPr>
            <a:spLocks noGrp="1" noRot="1" noChangeArrowheads="1"/>
          </p:cNvSpPr>
          <p:nvPr>
            <p:ph type="body" idx="1"/>
          </p:nvPr>
        </p:nvSpPr>
        <p:spPr>
          <a:xfrm>
            <a:off x="755650" y="1268413"/>
            <a:ext cx="7931150" cy="5029200"/>
          </a:xfrm>
        </p:spPr>
        <p:txBody>
          <a:bodyPr/>
          <a:lstStyle/>
          <a:p>
            <a:pPr marL="0" indent="0">
              <a:lnSpc>
                <a:spcPct val="125000"/>
              </a:lnSpc>
              <a:buFont typeface="Wingdings" pitchFamily="2" charset="2"/>
              <a:buNone/>
              <a:tabLst>
                <a:tab pos="384175" algn="l"/>
              </a:tabLst>
            </a:pPr>
            <a:r>
              <a:rPr lang="en-US" altLang="zh-CN" sz="2000"/>
              <a:t>	ER</a:t>
            </a:r>
            <a:r>
              <a:rPr lang="zh-CN" altLang="en-US" sz="2000"/>
              <a:t>模型（实体联系模型）简称</a:t>
            </a:r>
            <a:r>
              <a:rPr lang="en-US" altLang="zh-CN" sz="2000"/>
              <a:t>ER</a:t>
            </a:r>
            <a:r>
              <a:rPr lang="zh-CN" altLang="en-US" sz="2000"/>
              <a:t>图，它是描述概念世界，建立概念模型的实用工具。</a:t>
            </a:r>
            <a:r>
              <a:rPr lang="en-US" altLang="zh-CN" sz="2000"/>
              <a:t>ER</a:t>
            </a:r>
            <a:r>
              <a:rPr lang="zh-CN" altLang="en-US" sz="2000"/>
              <a:t>图包括三个要素： </a:t>
            </a:r>
          </a:p>
          <a:p>
            <a:pPr marL="0" indent="0">
              <a:lnSpc>
                <a:spcPct val="125000"/>
              </a:lnSpc>
              <a:buFont typeface="Wingdings" pitchFamily="2" charset="2"/>
              <a:buNone/>
              <a:tabLst>
                <a:tab pos="384175" algn="l"/>
              </a:tabLst>
            </a:pPr>
            <a:r>
              <a:rPr lang="zh-CN" altLang="en-US" sz="2000"/>
              <a:t>　　</a:t>
            </a:r>
            <a:r>
              <a:rPr lang="en-US" altLang="zh-CN" sz="2000">
                <a:solidFill>
                  <a:schemeClr val="hlink"/>
                </a:solidFill>
              </a:rPr>
              <a:t>ER</a:t>
            </a:r>
            <a:r>
              <a:rPr lang="zh-CN" altLang="en-US" sz="2000">
                <a:solidFill>
                  <a:schemeClr val="hlink"/>
                </a:solidFill>
              </a:rPr>
              <a:t>模型是的基本构件：</a:t>
            </a:r>
          </a:p>
          <a:p>
            <a:pPr marL="760413" lvl="1">
              <a:lnSpc>
                <a:spcPct val="125000"/>
              </a:lnSpc>
              <a:tabLst>
                <a:tab pos="384175" algn="l"/>
              </a:tabLst>
            </a:pPr>
            <a:r>
              <a:rPr lang="zh-CN" altLang="en-US" sz="2000" b="1">
                <a:solidFill>
                  <a:srgbClr val="660066"/>
                </a:solidFill>
              </a:rPr>
              <a:t>实体</a:t>
            </a:r>
            <a:r>
              <a:rPr lang="zh-CN" altLang="en-US" sz="2000" b="1"/>
              <a:t>：用</a:t>
            </a:r>
            <a:r>
              <a:rPr lang="zh-CN" altLang="en-US" sz="2000" b="1">
                <a:solidFill>
                  <a:srgbClr val="660066"/>
                </a:solidFill>
              </a:rPr>
              <a:t>矩形框</a:t>
            </a:r>
            <a:r>
              <a:rPr lang="zh-CN" altLang="en-US" sz="2000" b="1"/>
              <a:t>表示，矩形框内写明实体名。 </a:t>
            </a:r>
          </a:p>
          <a:p>
            <a:pPr marL="760413" lvl="1">
              <a:lnSpc>
                <a:spcPct val="125000"/>
              </a:lnSpc>
              <a:tabLst>
                <a:tab pos="384175" algn="l"/>
              </a:tabLst>
            </a:pPr>
            <a:r>
              <a:rPr lang="zh-CN" altLang="en-US" sz="2000" b="1">
                <a:solidFill>
                  <a:srgbClr val="660066"/>
                </a:solidFill>
              </a:rPr>
              <a:t>属性</a:t>
            </a:r>
            <a:r>
              <a:rPr lang="zh-CN" altLang="en-US" sz="2000" b="1"/>
              <a:t>：用</a:t>
            </a:r>
            <a:r>
              <a:rPr lang="zh-CN" altLang="en-US" sz="2000" b="1">
                <a:solidFill>
                  <a:srgbClr val="660066"/>
                </a:solidFill>
              </a:rPr>
              <a:t>椭圆形框</a:t>
            </a:r>
            <a:r>
              <a:rPr lang="zh-CN" altLang="en-US" sz="2000" b="1"/>
              <a:t>表示，椭圆形框内写明属性名，并用直线将其与相应的实体连接起来。 </a:t>
            </a:r>
          </a:p>
          <a:p>
            <a:pPr marL="760413" lvl="1">
              <a:lnSpc>
                <a:spcPct val="125000"/>
              </a:lnSpc>
              <a:tabLst>
                <a:tab pos="384175" algn="l"/>
              </a:tabLst>
            </a:pPr>
            <a:r>
              <a:rPr lang="zh-CN" altLang="en-US" sz="2000" b="1">
                <a:solidFill>
                  <a:srgbClr val="660066"/>
                </a:solidFill>
              </a:rPr>
              <a:t>联系</a:t>
            </a:r>
            <a:r>
              <a:rPr lang="zh-CN" altLang="en-US" sz="2000" b="1"/>
              <a:t>：用</a:t>
            </a:r>
            <a:r>
              <a:rPr lang="zh-CN" altLang="en-US" sz="2000" b="1">
                <a:solidFill>
                  <a:srgbClr val="660066"/>
                </a:solidFill>
              </a:rPr>
              <a:t>菱形框</a:t>
            </a:r>
            <a:r>
              <a:rPr lang="zh-CN" altLang="en-US" sz="2000" b="1"/>
              <a:t>表示，菱形框内写明联系名。</a:t>
            </a:r>
          </a:p>
          <a:p>
            <a:pPr marL="0" indent="0">
              <a:lnSpc>
                <a:spcPct val="125000"/>
              </a:lnSpc>
              <a:buFont typeface="Wingdings" pitchFamily="2" charset="2"/>
              <a:buNone/>
              <a:tabLst>
                <a:tab pos="384175" algn="l"/>
              </a:tabLst>
            </a:pPr>
            <a:r>
              <a:rPr lang="zh-CN" altLang="en-US" sz="2000"/>
              <a:t>	用连线将矩形、菱形、椭圆连接起来，表示实体、联系与属性之间的所属关系或实体与联系之间的相连关系。</a:t>
            </a:r>
          </a:p>
        </p:txBody>
      </p:sp>
      <p:sp>
        <p:nvSpPr>
          <p:cNvPr id="1959939" name="Rectangle 3"/>
          <p:cNvSpPr>
            <a:spLocks noGrp="1" noRot="1" noChangeArrowheads="1"/>
          </p:cNvSpPr>
          <p:nvPr>
            <p:ph type="title"/>
          </p:nvPr>
        </p:nvSpPr>
        <p:spPr>
          <a:xfrm>
            <a:off x="900113" y="620713"/>
            <a:ext cx="7942262" cy="439737"/>
          </a:xfrm>
        </p:spPr>
        <p:txBody>
          <a:bodyPr/>
          <a:lstStyle/>
          <a:p>
            <a:pPr algn="l"/>
            <a:r>
              <a:rPr lang="zh-CN" altLang="en-US" sz="2400"/>
              <a:t>（二）</a:t>
            </a:r>
            <a:r>
              <a:rPr lang="en-US" altLang="zh-CN" sz="2400"/>
              <a:t>ER</a:t>
            </a:r>
            <a:r>
              <a:rPr lang="zh-CN" altLang="en-US" sz="2400"/>
              <a:t>模型</a:t>
            </a:r>
          </a:p>
        </p:txBody>
      </p:sp>
      <p:sp>
        <p:nvSpPr>
          <p:cNvPr id="1959940"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60962" name="Group 2"/>
          <p:cNvGrpSpPr>
            <a:grpSpLocks/>
          </p:cNvGrpSpPr>
          <p:nvPr/>
        </p:nvGrpSpPr>
        <p:grpSpPr bwMode="auto">
          <a:xfrm>
            <a:off x="827088" y="2205038"/>
            <a:ext cx="7042150" cy="2930525"/>
            <a:chOff x="912" y="1152"/>
            <a:chExt cx="4272" cy="1632"/>
          </a:xfrm>
        </p:grpSpPr>
        <p:sp>
          <p:nvSpPr>
            <p:cNvPr id="1960963" name="Rectangle 3"/>
            <p:cNvSpPr>
              <a:spLocks noChangeArrowheads="1"/>
            </p:cNvSpPr>
            <p:nvPr/>
          </p:nvSpPr>
          <p:spPr bwMode="auto">
            <a:xfrm>
              <a:off x="1008" y="1152"/>
              <a:ext cx="1008" cy="336"/>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实体型</a:t>
              </a:r>
              <a:r>
                <a:rPr kumimoji="1" lang="en-US" altLang="zh-CN" sz="2400" b="0">
                  <a:latin typeface="Times New Roman" pitchFamily="18" charset="0"/>
                </a:rPr>
                <a:t>A</a:t>
              </a:r>
            </a:p>
          </p:txBody>
        </p:sp>
        <p:sp>
          <p:nvSpPr>
            <p:cNvPr id="1960964" name="AutoShape 4"/>
            <p:cNvSpPr>
              <a:spLocks noChangeArrowheads="1"/>
            </p:cNvSpPr>
            <p:nvPr/>
          </p:nvSpPr>
          <p:spPr bwMode="auto">
            <a:xfrm>
              <a:off x="912" y="1728"/>
              <a:ext cx="1248" cy="480"/>
            </a:xfrm>
            <a:prstGeom prst="diamon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联系名</a:t>
              </a:r>
            </a:p>
          </p:txBody>
        </p:sp>
        <p:sp>
          <p:nvSpPr>
            <p:cNvPr id="1960965" name="Rectangle 5"/>
            <p:cNvSpPr>
              <a:spLocks noChangeArrowheads="1"/>
            </p:cNvSpPr>
            <p:nvPr/>
          </p:nvSpPr>
          <p:spPr bwMode="auto">
            <a:xfrm>
              <a:off x="1008" y="2448"/>
              <a:ext cx="1008" cy="336"/>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实体型</a:t>
              </a:r>
              <a:r>
                <a:rPr kumimoji="1" lang="en-US" altLang="zh-CN" sz="2400" b="0">
                  <a:latin typeface="Times New Roman" pitchFamily="18" charset="0"/>
                </a:rPr>
                <a:t>B</a:t>
              </a:r>
            </a:p>
          </p:txBody>
        </p:sp>
        <p:sp>
          <p:nvSpPr>
            <p:cNvPr id="1960966" name="Line 6"/>
            <p:cNvSpPr>
              <a:spLocks noChangeShapeType="1"/>
            </p:cNvSpPr>
            <p:nvPr/>
          </p:nvSpPr>
          <p:spPr bwMode="auto">
            <a:xfrm>
              <a:off x="1536" y="1488"/>
              <a:ext cx="0" cy="24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0967" name="Line 7"/>
            <p:cNvSpPr>
              <a:spLocks noChangeShapeType="1"/>
            </p:cNvSpPr>
            <p:nvPr/>
          </p:nvSpPr>
          <p:spPr bwMode="auto">
            <a:xfrm>
              <a:off x="1536" y="2208"/>
              <a:ext cx="0" cy="24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0968" name="Text Box 8"/>
            <p:cNvSpPr txBox="1">
              <a:spLocks noChangeArrowheads="1"/>
            </p:cNvSpPr>
            <p:nvPr/>
          </p:nvSpPr>
          <p:spPr bwMode="auto">
            <a:xfrm>
              <a:off x="1344" y="1440"/>
              <a:ext cx="192" cy="2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1</a:t>
              </a:r>
            </a:p>
          </p:txBody>
        </p:sp>
        <p:sp>
          <p:nvSpPr>
            <p:cNvPr id="1960969" name="Text Box 9"/>
            <p:cNvSpPr txBox="1">
              <a:spLocks noChangeArrowheads="1"/>
            </p:cNvSpPr>
            <p:nvPr/>
          </p:nvSpPr>
          <p:spPr bwMode="auto">
            <a:xfrm>
              <a:off x="1344" y="2160"/>
              <a:ext cx="192" cy="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1</a:t>
              </a:r>
            </a:p>
          </p:txBody>
        </p:sp>
        <p:sp>
          <p:nvSpPr>
            <p:cNvPr id="1960970" name="Rectangle 10"/>
            <p:cNvSpPr>
              <a:spLocks noChangeArrowheads="1"/>
            </p:cNvSpPr>
            <p:nvPr/>
          </p:nvSpPr>
          <p:spPr bwMode="auto">
            <a:xfrm>
              <a:off x="2496" y="1152"/>
              <a:ext cx="1008" cy="336"/>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实体型</a:t>
              </a:r>
              <a:r>
                <a:rPr kumimoji="1" lang="en-US" altLang="zh-CN" sz="2400" b="0">
                  <a:latin typeface="Times New Roman" pitchFamily="18" charset="0"/>
                </a:rPr>
                <a:t>A</a:t>
              </a:r>
            </a:p>
          </p:txBody>
        </p:sp>
        <p:sp>
          <p:nvSpPr>
            <p:cNvPr id="1960971" name="AutoShape 11"/>
            <p:cNvSpPr>
              <a:spLocks noChangeArrowheads="1"/>
            </p:cNvSpPr>
            <p:nvPr/>
          </p:nvSpPr>
          <p:spPr bwMode="auto">
            <a:xfrm>
              <a:off x="2400" y="1728"/>
              <a:ext cx="1248" cy="480"/>
            </a:xfrm>
            <a:prstGeom prst="diamon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联系名</a:t>
              </a:r>
            </a:p>
          </p:txBody>
        </p:sp>
        <p:sp>
          <p:nvSpPr>
            <p:cNvPr id="1960972" name="Rectangle 12"/>
            <p:cNvSpPr>
              <a:spLocks noChangeArrowheads="1"/>
            </p:cNvSpPr>
            <p:nvPr/>
          </p:nvSpPr>
          <p:spPr bwMode="auto">
            <a:xfrm>
              <a:off x="2496" y="2448"/>
              <a:ext cx="1008" cy="336"/>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实体型</a:t>
              </a:r>
              <a:r>
                <a:rPr kumimoji="1" lang="en-US" altLang="zh-CN" sz="2400" b="0">
                  <a:latin typeface="Times New Roman" pitchFamily="18" charset="0"/>
                </a:rPr>
                <a:t>B</a:t>
              </a:r>
            </a:p>
          </p:txBody>
        </p:sp>
        <p:sp>
          <p:nvSpPr>
            <p:cNvPr id="1960973" name="Line 13"/>
            <p:cNvSpPr>
              <a:spLocks noChangeShapeType="1"/>
            </p:cNvSpPr>
            <p:nvPr/>
          </p:nvSpPr>
          <p:spPr bwMode="auto">
            <a:xfrm>
              <a:off x="3024" y="1488"/>
              <a:ext cx="0" cy="24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0974" name="Line 14"/>
            <p:cNvSpPr>
              <a:spLocks noChangeShapeType="1"/>
            </p:cNvSpPr>
            <p:nvPr/>
          </p:nvSpPr>
          <p:spPr bwMode="auto">
            <a:xfrm>
              <a:off x="3024" y="2208"/>
              <a:ext cx="0" cy="24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0975" name="Text Box 15"/>
            <p:cNvSpPr txBox="1">
              <a:spLocks noChangeArrowheads="1"/>
            </p:cNvSpPr>
            <p:nvPr/>
          </p:nvSpPr>
          <p:spPr bwMode="auto">
            <a:xfrm>
              <a:off x="2832" y="1440"/>
              <a:ext cx="192" cy="2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1</a:t>
              </a:r>
            </a:p>
          </p:txBody>
        </p:sp>
        <p:sp>
          <p:nvSpPr>
            <p:cNvPr id="1960976" name="Text Box 16"/>
            <p:cNvSpPr txBox="1">
              <a:spLocks noChangeArrowheads="1"/>
            </p:cNvSpPr>
            <p:nvPr/>
          </p:nvSpPr>
          <p:spPr bwMode="auto">
            <a:xfrm>
              <a:off x="2832" y="2160"/>
              <a:ext cx="192" cy="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n</a:t>
              </a:r>
            </a:p>
          </p:txBody>
        </p:sp>
        <p:sp>
          <p:nvSpPr>
            <p:cNvPr id="1960977" name="Rectangle 17"/>
            <p:cNvSpPr>
              <a:spLocks noChangeArrowheads="1"/>
            </p:cNvSpPr>
            <p:nvPr/>
          </p:nvSpPr>
          <p:spPr bwMode="auto">
            <a:xfrm>
              <a:off x="4032" y="1152"/>
              <a:ext cx="1008" cy="336"/>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实体型</a:t>
              </a:r>
              <a:r>
                <a:rPr kumimoji="1" lang="en-US" altLang="zh-CN" sz="2400" b="0">
                  <a:latin typeface="Times New Roman" pitchFamily="18" charset="0"/>
                </a:rPr>
                <a:t>A</a:t>
              </a:r>
            </a:p>
          </p:txBody>
        </p:sp>
        <p:sp>
          <p:nvSpPr>
            <p:cNvPr id="1960978" name="AutoShape 18"/>
            <p:cNvSpPr>
              <a:spLocks noChangeArrowheads="1"/>
            </p:cNvSpPr>
            <p:nvPr/>
          </p:nvSpPr>
          <p:spPr bwMode="auto">
            <a:xfrm>
              <a:off x="3936" y="1728"/>
              <a:ext cx="1248" cy="480"/>
            </a:xfrm>
            <a:prstGeom prst="diamon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联系名</a:t>
              </a:r>
            </a:p>
          </p:txBody>
        </p:sp>
        <p:sp>
          <p:nvSpPr>
            <p:cNvPr id="1960979" name="Rectangle 19"/>
            <p:cNvSpPr>
              <a:spLocks noChangeArrowheads="1"/>
            </p:cNvSpPr>
            <p:nvPr/>
          </p:nvSpPr>
          <p:spPr bwMode="auto">
            <a:xfrm>
              <a:off x="4032" y="2448"/>
              <a:ext cx="1008" cy="336"/>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实体型</a:t>
              </a:r>
              <a:r>
                <a:rPr kumimoji="1" lang="en-US" altLang="zh-CN" sz="2400" b="0">
                  <a:latin typeface="Times New Roman" pitchFamily="18" charset="0"/>
                </a:rPr>
                <a:t>B</a:t>
              </a:r>
            </a:p>
          </p:txBody>
        </p:sp>
        <p:sp>
          <p:nvSpPr>
            <p:cNvPr id="1960980" name="Line 20"/>
            <p:cNvSpPr>
              <a:spLocks noChangeShapeType="1"/>
            </p:cNvSpPr>
            <p:nvPr/>
          </p:nvSpPr>
          <p:spPr bwMode="auto">
            <a:xfrm>
              <a:off x="4560" y="1488"/>
              <a:ext cx="0" cy="24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0981" name="Line 21"/>
            <p:cNvSpPr>
              <a:spLocks noChangeShapeType="1"/>
            </p:cNvSpPr>
            <p:nvPr/>
          </p:nvSpPr>
          <p:spPr bwMode="auto">
            <a:xfrm>
              <a:off x="4560" y="2208"/>
              <a:ext cx="0" cy="24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0982" name="Text Box 22"/>
            <p:cNvSpPr txBox="1">
              <a:spLocks noChangeArrowheads="1"/>
            </p:cNvSpPr>
            <p:nvPr/>
          </p:nvSpPr>
          <p:spPr bwMode="auto">
            <a:xfrm>
              <a:off x="4320" y="1440"/>
              <a:ext cx="240" cy="2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m</a:t>
              </a:r>
            </a:p>
          </p:txBody>
        </p:sp>
        <p:sp>
          <p:nvSpPr>
            <p:cNvPr id="1960983" name="Text Box 23"/>
            <p:cNvSpPr txBox="1">
              <a:spLocks noChangeArrowheads="1"/>
            </p:cNvSpPr>
            <p:nvPr/>
          </p:nvSpPr>
          <p:spPr bwMode="auto">
            <a:xfrm>
              <a:off x="4368" y="2160"/>
              <a:ext cx="240" cy="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n</a:t>
              </a:r>
            </a:p>
          </p:txBody>
        </p:sp>
      </p:grpSp>
      <p:sp>
        <p:nvSpPr>
          <p:cNvPr id="1960984" name="Rectangle 24"/>
          <p:cNvSpPr>
            <a:spLocks noGrp="1" noRot="1" noChangeArrowheads="1"/>
          </p:cNvSpPr>
          <p:nvPr>
            <p:ph type="title"/>
          </p:nvPr>
        </p:nvSpPr>
        <p:spPr>
          <a:xfrm>
            <a:off x="827088" y="836613"/>
            <a:ext cx="8540750" cy="511175"/>
          </a:xfrm>
        </p:spPr>
        <p:txBody>
          <a:bodyPr/>
          <a:lstStyle/>
          <a:p>
            <a:pPr algn="l"/>
            <a:r>
              <a:rPr lang="zh-CN" altLang="en-US" sz="2000"/>
              <a:t>两个实体型之间的三类联系</a:t>
            </a:r>
          </a:p>
        </p:txBody>
      </p:sp>
      <p:sp>
        <p:nvSpPr>
          <p:cNvPr id="1960985" name="Text Box 25"/>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61986" name="Group 2"/>
          <p:cNvGrpSpPr>
            <a:grpSpLocks/>
          </p:cNvGrpSpPr>
          <p:nvPr/>
        </p:nvGrpSpPr>
        <p:grpSpPr bwMode="auto">
          <a:xfrm>
            <a:off x="1524000" y="1752600"/>
            <a:ext cx="5943600" cy="1981200"/>
            <a:chOff x="864" y="1200"/>
            <a:chExt cx="3744" cy="1296"/>
          </a:xfrm>
        </p:grpSpPr>
        <p:sp>
          <p:nvSpPr>
            <p:cNvPr id="1961987" name="Rectangle 3"/>
            <p:cNvSpPr>
              <a:spLocks noChangeArrowheads="1"/>
            </p:cNvSpPr>
            <p:nvPr/>
          </p:nvSpPr>
          <p:spPr bwMode="auto">
            <a:xfrm>
              <a:off x="1344" y="1200"/>
              <a:ext cx="672" cy="336"/>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800" b="0">
                  <a:latin typeface="Times New Roman" pitchFamily="18" charset="0"/>
                  <a:ea typeface="华文行楷" pitchFamily="2" charset="-122"/>
                </a:rPr>
                <a:t>实体</a:t>
              </a:r>
            </a:p>
          </p:txBody>
        </p:sp>
        <p:sp>
          <p:nvSpPr>
            <p:cNvPr id="1961988" name="AutoShape 4"/>
            <p:cNvSpPr>
              <a:spLocks noChangeArrowheads="1"/>
            </p:cNvSpPr>
            <p:nvPr/>
          </p:nvSpPr>
          <p:spPr bwMode="auto">
            <a:xfrm>
              <a:off x="1152" y="2016"/>
              <a:ext cx="1056" cy="480"/>
            </a:xfrm>
            <a:prstGeom prst="diamon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800" b="0">
                  <a:latin typeface="Times New Roman" pitchFamily="18" charset="0"/>
                  <a:ea typeface="华文行楷" pitchFamily="2" charset="-122"/>
                </a:rPr>
                <a:t>联系</a:t>
              </a:r>
            </a:p>
          </p:txBody>
        </p:sp>
        <p:sp>
          <p:nvSpPr>
            <p:cNvPr id="1961989" name="Line 5"/>
            <p:cNvSpPr>
              <a:spLocks noChangeShapeType="1"/>
            </p:cNvSpPr>
            <p:nvPr/>
          </p:nvSpPr>
          <p:spPr bwMode="auto">
            <a:xfrm>
              <a:off x="2016" y="1392"/>
              <a:ext cx="48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1990" name="Line 6"/>
            <p:cNvSpPr>
              <a:spLocks noChangeShapeType="1"/>
            </p:cNvSpPr>
            <p:nvPr/>
          </p:nvSpPr>
          <p:spPr bwMode="auto">
            <a:xfrm>
              <a:off x="2496" y="1392"/>
              <a:ext cx="0" cy="86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1991" name="Line 7"/>
            <p:cNvSpPr>
              <a:spLocks noChangeShapeType="1"/>
            </p:cNvSpPr>
            <p:nvPr/>
          </p:nvSpPr>
          <p:spPr bwMode="auto">
            <a:xfrm flipH="1">
              <a:off x="864" y="2256"/>
              <a:ext cx="2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1992" name="Line 8"/>
            <p:cNvSpPr>
              <a:spLocks noChangeShapeType="1"/>
            </p:cNvSpPr>
            <p:nvPr/>
          </p:nvSpPr>
          <p:spPr bwMode="auto">
            <a:xfrm>
              <a:off x="864" y="1392"/>
              <a:ext cx="48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1993" name="Line 9"/>
            <p:cNvSpPr>
              <a:spLocks noChangeShapeType="1"/>
            </p:cNvSpPr>
            <p:nvPr/>
          </p:nvSpPr>
          <p:spPr bwMode="auto">
            <a:xfrm>
              <a:off x="864" y="1392"/>
              <a:ext cx="0" cy="86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1994" name="Line 10"/>
            <p:cNvSpPr>
              <a:spLocks noChangeShapeType="1"/>
            </p:cNvSpPr>
            <p:nvPr/>
          </p:nvSpPr>
          <p:spPr bwMode="auto">
            <a:xfrm flipH="1">
              <a:off x="2208" y="2256"/>
              <a:ext cx="2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1995" name="Text Box 11"/>
            <p:cNvSpPr txBox="1">
              <a:spLocks noChangeArrowheads="1"/>
            </p:cNvSpPr>
            <p:nvPr/>
          </p:nvSpPr>
          <p:spPr bwMode="auto">
            <a:xfrm>
              <a:off x="2256" y="2016"/>
              <a:ext cx="336" cy="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1</a:t>
              </a:r>
            </a:p>
          </p:txBody>
        </p:sp>
        <p:sp>
          <p:nvSpPr>
            <p:cNvPr id="1961996" name="Text Box 12"/>
            <p:cNvSpPr txBox="1">
              <a:spLocks noChangeArrowheads="1"/>
            </p:cNvSpPr>
            <p:nvPr/>
          </p:nvSpPr>
          <p:spPr bwMode="auto">
            <a:xfrm>
              <a:off x="912" y="2016"/>
              <a:ext cx="336" cy="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1</a:t>
              </a:r>
            </a:p>
          </p:txBody>
        </p:sp>
        <p:sp>
          <p:nvSpPr>
            <p:cNvPr id="1961997" name="Rectangle 13"/>
            <p:cNvSpPr>
              <a:spLocks noChangeArrowheads="1"/>
            </p:cNvSpPr>
            <p:nvPr/>
          </p:nvSpPr>
          <p:spPr bwMode="auto">
            <a:xfrm>
              <a:off x="3360" y="1200"/>
              <a:ext cx="672" cy="336"/>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800" b="0">
                  <a:latin typeface="Times New Roman" pitchFamily="18" charset="0"/>
                  <a:ea typeface="华文行楷" pitchFamily="2" charset="-122"/>
                </a:rPr>
                <a:t>实体</a:t>
              </a:r>
            </a:p>
          </p:txBody>
        </p:sp>
        <p:sp>
          <p:nvSpPr>
            <p:cNvPr id="1961998" name="AutoShape 14"/>
            <p:cNvSpPr>
              <a:spLocks noChangeArrowheads="1"/>
            </p:cNvSpPr>
            <p:nvPr/>
          </p:nvSpPr>
          <p:spPr bwMode="auto">
            <a:xfrm>
              <a:off x="3168" y="2016"/>
              <a:ext cx="1056" cy="480"/>
            </a:xfrm>
            <a:prstGeom prst="diamon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800" b="0">
                  <a:latin typeface="Times New Roman" pitchFamily="18" charset="0"/>
                  <a:ea typeface="华文行楷" pitchFamily="2" charset="-122"/>
                </a:rPr>
                <a:t>联系</a:t>
              </a:r>
            </a:p>
          </p:txBody>
        </p:sp>
        <p:sp>
          <p:nvSpPr>
            <p:cNvPr id="1961999" name="Line 15"/>
            <p:cNvSpPr>
              <a:spLocks noChangeShapeType="1"/>
            </p:cNvSpPr>
            <p:nvPr/>
          </p:nvSpPr>
          <p:spPr bwMode="auto">
            <a:xfrm>
              <a:off x="4032" y="1392"/>
              <a:ext cx="48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2000" name="Line 16"/>
            <p:cNvSpPr>
              <a:spLocks noChangeShapeType="1"/>
            </p:cNvSpPr>
            <p:nvPr/>
          </p:nvSpPr>
          <p:spPr bwMode="auto">
            <a:xfrm>
              <a:off x="4512" y="1392"/>
              <a:ext cx="0" cy="86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2001" name="Line 17"/>
            <p:cNvSpPr>
              <a:spLocks noChangeShapeType="1"/>
            </p:cNvSpPr>
            <p:nvPr/>
          </p:nvSpPr>
          <p:spPr bwMode="auto">
            <a:xfrm flipH="1">
              <a:off x="2880" y="2256"/>
              <a:ext cx="2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2002" name="Line 18"/>
            <p:cNvSpPr>
              <a:spLocks noChangeShapeType="1"/>
            </p:cNvSpPr>
            <p:nvPr/>
          </p:nvSpPr>
          <p:spPr bwMode="auto">
            <a:xfrm>
              <a:off x="2880" y="1392"/>
              <a:ext cx="48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2003" name="Line 19"/>
            <p:cNvSpPr>
              <a:spLocks noChangeShapeType="1"/>
            </p:cNvSpPr>
            <p:nvPr/>
          </p:nvSpPr>
          <p:spPr bwMode="auto">
            <a:xfrm>
              <a:off x="2880" y="1392"/>
              <a:ext cx="0" cy="86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2004" name="Line 20"/>
            <p:cNvSpPr>
              <a:spLocks noChangeShapeType="1"/>
            </p:cNvSpPr>
            <p:nvPr/>
          </p:nvSpPr>
          <p:spPr bwMode="auto">
            <a:xfrm flipH="1">
              <a:off x="4224" y="2256"/>
              <a:ext cx="2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2005" name="Text Box 21"/>
            <p:cNvSpPr txBox="1">
              <a:spLocks noChangeArrowheads="1"/>
            </p:cNvSpPr>
            <p:nvPr/>
          </p:nvSpPr>
          <p:spPr bwMode="auto">
            <a:xfrm>
              <a:off x="4272" y="2016"/>
              <a:ext cx="336" cy="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n</a:t>
              </a:r>
            </a:p>
          </p:txBody>
        </p:sp>
        <p:sp>
          <p:nvSpPr>
            <p:cNvPr id="1962006" name="Text Box 22"/>
            <p:cNvSpPr txBox="1">
              <a:spLocks noChangeArrowheads="1"/>
            </p:cNvSpPr>
            <p:nvPr/>
          </p:nvSpPr>
          <p:spPr bwMode="auto">
            <a:xfrm>
              <a:off x="2928" y="2016"/>
              <a:ext cx="336" cy="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1</a:t>
              </a:r>
            </a:p>
          </p:txBody>
        </p:sp>
      </p:grpSp>
      <p:grpSp>
        <p:nvGrpSpPr>
          <p:cNvPr id="1962007" name="Group 23"/>
          <p:cNvGrpSpPr>
            <a:grpSpLocks/>
          </p:cNvGrpSpPr>
          <p:nvPr/>
        </p:nvGrpSpPr>
        <p:grpSpPr bwMode="auto">
          <a:xfrm>
            <a:off x="3124200" y="4114800"/>
            <a:ext cx="2743200" cy="1905000"/>
            <a:chOff x="960" y="2688"/>
            <a:chExt cx="1728" cy="1296"/>
          </a:xfrm>
        </p:grpSpPr>
        <p:sp>
          <p:nvSpPr>
            <p:cNvPr id="1962008" name="Rectangle 24"/>
            <p:cNvSpPr>
              <a:spLocks noChangeArrowheads="1"/>
            </p:cNvSpPr>
            <p:nvPr/>
          </p:nvSpPr>
          <p:spPr bwMode="auto">
            <a:xfrm>
              <a:off x="1440" y="2688"/>
              <a:ext cx="672" cy="336"/>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800" b="0">
                  <a:latin typeface="Times New Roman" pitchFamily="18" charset="0"/>
                  <a:ea typeface="华文行楷" pitchFamily="2" charset="-122"/>
                </a:rPr>
                <a:t>实体</a:t>
              </a:r>
            </a:p>
          </p:txBody>
        </p:sp>
        <p:sp>
          <p:nvSpPr>
            <p:cNvPr id="1962009" name="AutoShape 25"/>
            <p:cNvSpPr>
              <a:spLocks noChangeArrowheads="1"/>
            </p:cNvSpPr>
            <p:nvPr/>
          </p:nvSpPr>
          <p:spPr bwMode="auto">
            <a:xfrm>
              <a:off x="1248" y="3504"/>
              <a:ext cx="1056" cy="480"/>
            </a:xfrm>
            <a:prstGeom prst="diamon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800" b="0">
                  <a:latin typeface="Times New Roman" pitchFamily="18" charset="0"/>
                  <a:ea typeface="华文行楷" pitchFamily="2" charset="-122"/>
                </a:rPr>
                <a:t>联系</a:t>
              </a:r>
            </a:p>
          </p:txBody>
        </p:sp>
        <p:sp>
          <p:nvSpPr>
            <p:cNvPr id="1962010" name="Line 26"/>
            <p:cNvSpPr>
              <a:spLocks noChangeShapeType="1"/>
            </p:cNvSpPr>
            <p:nvPr/>
          </p:nvSpPr>
          <p:spPr bwMode="auto">
            <a:xfrm>
              <a:off x="2112" y="2880"/>
              <a:ext cx="48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2011" name="Line 27"/>
            <p:cNvSpPr>
              <a:spLocks noChangeShapeType="1"/>
            </p:cNvSpPr>
            <p:nvPr/>
          </p:nvSpPr>
          <p:spPr bwMode="auto">
            <a:xfrm>
              <a:off x="2592" y="2880"/>
              <a:ext cx="0" cy="86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2012" name="Line 28"/>
            <p:cNvSpPr>
              <a:spLocks noChangeShapeType="1"/>
            </p:cNvSpPr>
            <p:nvPr/>
          </p:nvSpPr>
          <p:spPr bwMode="auto">
            <a:xfrm flipH="1">
              <a:off x="960" y="3744"/>
              <a:ext cx="2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2013" name="Line 29"/>
            <p:cNvSpPr>
              <a:spLocks noChangeShapeType="1"/>
            </p:cNvSpPr>
            <p:nvPr/>
          </p:nvSpPr>
          <p:spPr bwMode="auto">
            <a:xfrm>
              <a:off x="960" y="2880"/>
              <a:ext cx="48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2014" name="Line 30"/>
            <p:cNvSpPr>
              <a:spLocks noChangeShapeType="1"/>
            </p:cNvSpPr>
            <p:nvPr/>
          </p:nvSpPr>
          <p:spPr bwMode="auto">
            <a:xfrm>
              <a:off x="960" y="2880"/>
              <a:ext cx="0" cy="86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2015" name="Line 31"/>
            <p:cNvSpPr>
              <a:spLocks noChangeShapeType="1"/>
            </p:cNvSpPr>
            <p:nvPr/>
          </p:nvSpPr>
          <p:spPr bwMode="auto">
            <a:xfrm flipH="1">
              <a:off x="2304" y="3744"/>
              <a:ext cx="2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2016" name="Text Box 32"/>
            <p:cNvSpPr txBox="1">
              <a:spLocks noChangeArrowheads="1"/>
            </p:cNvSpPr>
            <p:nvPr/>
          </p:nvSpPr>
          <p:spPr bwMode="auto">
            <a:xfrm>
              <a:off x="2352" y="3504"/>
              <a:ext cx="336" cy="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n</a:t>
              </a:r>
            </a:p>
          </p:txBody>
        </p:sp>
        <p:sp>
          <p:nvSpPr>
            <p:cNvPr id="1962017" name="Text Box 33"/>
            <p:cNvSpPr txBox="1">
              <a:spLocks noChangeArrowheads="1"/>
            </p:cNvSpPr>
            <p:nvPr/>
          </p:nvSpPr>
          <p:spPr bwMode="auto">
            <a:xfrm>
              <a:off x="1008" y="3504"/>
              <a:ext cx="336" cy="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m</a:t>
              </a:r>
            </a:p>
          </p:txBody>
        </p:sp>
      </p:grpSp>
      <p:sp>
        <p:nvSpPr>
          <p:cNvPr id="1962018" name="Rectangle 34"/>
          <p:cNvSpPr>
            <a:spLocks noGrp="1" noRot="1" noChangeArrowheads="1"/>
          </p:cNvSpPr>
          <p:nvPr>
            <p:ph type="title"/>
          </p:nvPr>
        </p:nvSpPr>
        <p:spPr>
          <a:xfrm>
            <a:off x="755650" y="765175"/>
            <a:ext cx="7308850" cy="582613"/>
          </a:xfrm>
        </p:spPr>
        <p:txBody>
          <a:bodyPr/>
          <a:lstStyle/>
          <a:p>
            <a:pPr algn="l"/>
            <a:r>
              <a:rPr lang="zh-CN" altLang="en-US" sz="2400" b="0"/>
              <a:t>一个实体内部的三类联系</a:t>
            </a:r>
          </a:p>
        </p:txBody>
      </p:sp>
      <p:sp>
        <p:nvSpPr>
          <p:cNvPr id="1962019" name="Text Box 35"/>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3010" name="Picture 2"/>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323850" y="1628775"/>
            <a:ext cx="8424863" cy="4751388"/>
          </a:xfrm>
        </p:spPr>
      </p:pic>
      <p:sp>
        <p:nvSpPr>
          <p:cNvPr id="1963011" name="Rectangle 3"/>
          <p:cNvSpPr>
            <a:spLocks noGrp="1" noRot="1" noChangeArrowheads="1"/>
          </p:cNvSpPr>
          <p:nvPr>
            <p:ph type="title"/>
          </p:nvPr>
        </p:nvSpPr>
        <p:spPr>
          <a:xfrm>
            <a:off x="900113" y="692150"/>
            <a:ext cx="5184775" cy="511175"/>
          </a:xfrm>
          <a:noFill/>
          <a:ln/>
        </p:spPr>
        <p:txBody>
          <a:bodyPr/>
          <a:lstStyle/>
          <a:p>
            <a:pPr algn="l"/>
            <a:r>
              <a:rPr lang="zh-CN" altLang="en-US" sz="2400" b="0"/>
              <a:t>例</a:t>
            </a:r>
            <a:r>
              <a:rPr lang="en-US" altLang="zh-CN" sz="2400" b="0"/>
              <a:t>1  </a:t>
            </a:r>
            <a:r>
              <a:rPr lang="zh-CN" altLang="en-US" sz="2400" b="0"/>
              <a:t>教师、学生、课程</a:t>
            </a:r>
            <a:r>
              <a:rPr lang="en-US" altLang="zh-CN" sz="2400" b="0"/>
              <a:t>E-R</a:t>
            </a:r>
            <a:r>
              <a:rPr lang="zh-CN" altLang="en-US" sz="2400" b="0"/>
              <a:t>图</a:t>
            </a:r>
          </a:p>
        </p:txBody>
      </p:sp>
      <p:sp>
        <p:nvSpPr>
          <p:cNvPr id="1963012"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64034" name="Text Box 2"/>
          <p:cNvSpPr txBox="1">
            <a:spLocks noChangeArrowheads="1"/>
          </p:cNvSpPr>
          <p:nvPr/>
        </p:nvSpPr>
        <p:spPr bwMode="auto">
          <a:xfrm>
            <a:off x="1619250" y="549275"/>
            <a:ext cx="2089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b="0"/>
          </a:p>
        </p:txBody>
      </p:sp>
      <p:pic>
        <p:nvPicPr>
          <p:cNvPr id="196403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1916113"/>
            <a:ext cx="6913562" cy="3527425"/>
          </a:xfrm>
          <a:prstGeom prst="rect">
            <a:avLst/>
          </a:prstGeom>
          <a:noFill/>
          <a:extLst>
            <a:ext uri="{909E8E84-426E-40DD-AFC4-6F175D3DCCD1}">
              <a14:hiddenFill xmlns:a14="http://schemas.microsoft.com/office/drawing/2010/main">
                <a:solidFill>
                  <a:srgbClr val="FFFFFF"/>
                </a:solidFill>
              </a14:hiddenFill>
            </a:ext>
          </a:extLst>
        </p:spPr>
      </p:pic>
      <p:sp>
        <p:nvSpPr>
          <p:cNvPr id="1964036" name="Rectangle 4"/>
          <p:cNvSpPr>
            <a:spLocks noGrp="1" noRot="1" noChangeArrowheads="1"/>
          </p:cNvSpPr>
          <p:nvPr>
            <p:ph type="title"/>
          </p:nvPr>
        </p:nvSpPr>
        <p:spPr>
          <a:xfrm>
            <a:off x="755650" y="692150"/>
            <a:ext cx="7885113" cy="649288"/>
          </a:xfrm>
        </p:spPr>
        <p:txBody>
          <a:bodyPr/>
          <a:lstStyle/>
          <a:p>
            <a:pPr algn="l"/>
            <a:r>
              <a:rPr lang="zh-CN" altLang="en-US" sz="2400" b="0"/>
              <a:t>例</a:t>
            </a:r>
            <a:r>
              <a:rPr lang="en-US" altLang="zh-CN" sz="2400" b="0"/>
              <a:t>2  </a:t>
            </a:r>
            <a:r>
              <a:rPr lang="zh-CN" altLang="en-US" sz="2400" b="0"/>
              <a:t>反映学生借阅图书情况的</a:t>
            </a:r>
            <a:r>
              <a:rPr lang="en-US" altLang="zh-CN" sz="2400" b="0"/>
              <a:t>E-R</a:t>
            </a:r>
            <a:r>
              <a:rPr lang="zh-CN" altLang="en-US" sz="2400" b="0"/>
              <a:t>图</a:t>
            </a:r>
          </a:p>
        </p:txBody>
      </p:sp>
      <p:sp>
        <p:nvSpPr>
          <p:cNvPr id="1964037" name="Text Box 5"/>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5058" name="Rectangle 2"/>
          <p:cNvSpPr>
            <a:spLocks noGrp="1" noRot="1" noChangeArrowheads="1"/>
          </p:cNvSpPr>
          <p:nvPr>
            <p:ph type="body" idx="1"/>
          </p:nvPr>
        </p:nvSpPr>
        <p:spPr>
          <a:xfrm>
            <a:off x="971550" y="1484313"/>
            <a:ext cx="7704138" cy="3960812"/>
          </a:xfrm>
          <a:noFill/>
        </p:spPr>
        <p:txBody>
          <a:bodyPr lIns="0" rIns="0"/>
          <a:lstStyle/>
          <a:p>
            <a:pPr marL="0" indent="0" defTabSz="442913" eaLnBrk="0" hangingPunct="0">
              <a:lnSpc>
                <a:spcPct val="130000"/>
              </a:lnSpc>
              <a:spcBef>
                <a:spcPct val="0"/>
              </a:spcBef>
              <a:buFont typeface="Wingdings" pitchFamily="2" charset="2"/>
              <a:buNone/>
              <a:tabLst>
                <a:tab pos="354013" algn="l"/>
              </a:tabLst>
            </a:pPr>
            <a:r>
              <a:rPr lang="en-US" altLang="zh-CN" sz="2000">
                <a:solidFill>
                  <a:srgbClr val="001010"/>
                </a:solidFill>
              </a:rPr>
              <a:t>	</a:t>
            </a:r>
            <a:r>
              <a:rPr lang="zh-CN" altLang="en-US" sz="2000">
                <a:solidFill>
                  <a:schemeClr val="hlink"/>
                </a:solidFill>
              </a:rPr>
              <a:t>物资管理涉及的</a:t>
            </a:r>
            <a:r>
              <a:rPr lang="zh-CN" altLang="en-US" sz="2000" b="1">
                <a:solidFill>
                  <a:schemeClr val="hlink"/>
                </a:solidFill>
              </a:rPr>
              <a:t>实体</a:t>
            </a:r>
            <a:r>
              <a:rPr lang="zh-CN" altLang="en-US" sz="2000">
                <a:solidFill>
                  <a:schemeClr val="hlink"/>
                </a:solidFill>
              </a:rPr>
              <a:t>有：</a:t>
            </a:r>
          </a:p>
          <a:p>
            <a:pPr marL="0" indent="0" defTabSz="442913" eaLnBrk="0" hangingPunct="0">
              <a:lnSpc>
                <a:spcPct val="130000"/>
              </a:lnSpc>
              <a:spcBef>
                <a:spcPct val="0"/>
              </a:spcBef>
              <a:tabLst>
                <a:tab pos="354013" algn="l"/>
              </a:tabLst>
            </a:pPr>
            <a:r>
              <a:rPr lang="zh-CN" altLang="en-US" sz="2000" b="1">
                <a:solidFill>
                  <a:schemeClr val="tx2"/>
                </a:solidFill>
              </a:rPr>
              <a:t>仓库</a:t>
            </a:r>
            <a:r>
              <a:rPr lang="zh-CN" altLang="en-US" sz="2000">
                <a:solidFill>
                  <a:srgbClr val="001010"/>
                </a:solidFill>
              </a:rPr>
              <a:t>：仓库号、面积、电话号码。</a:t>
            </a:r>
          </a:p>
          <a:p>
            <a:pPr marL="0" indent="0" defTabSz="442913" eaLnBrk="0" hangingPunct="0">
              <a:lnSpc>
                <a:spcPct val="130000"/>
              </a:lnSpc>
              <a:spcBef>
                <a:spcPct val="0"/>
              </a:spcBef>
              <a:tabLst>
                <a:tab pos="354013" algn="l"/>
              </a:tabLst>
            </a:pPr>
            <a:r>
              <a:rPr lang="zh-CN" altLang="en-US" sz="2000" b="1">
                <a:solidFill>
                  <a:schemeClr val="tx2"/>
                </a:solidFill>
              </a:rPr>
              <a:t>零件</a:t>
            </a:r>
            <a:r>
              <a:rPr lang="zh-CN" altLang="en-US" sz="2000">
                <a:solidFill>
                  <a:srgbClr val="001010"/>
                </a:solidFill>
              </a:rPr>
              <a:t>：零件号、名称、规格、单价、描述。</a:t>
            </a:r>
          </a:p>
          <a:p>
            <a:pPr marL="0" indent="0" defTabSz="442913" eaLnBrk="0" hangingPunct="0">
              <a:lnSpc>
                <a:spcPct val="130000"/>
              </a:lnSpc>
              <a:spcBef>
                <a:spcPct val="0"/>
              </a:spcBef>
              <a:tabLst>
                <a:tab pos="354013" algn="l"/>
              </a:tabLst>
            </a:pPr>
            <a:r>
              <a:rPr lang="zh-CN" altLang="en-US" sz="2000" b="1">
                <a:solidFill>
                  <a:schemeClr val="tx2"/>
                </a:solidFill>
              </a:rPr>
              <a:t>供应商</a:t>
            </a:r>
            <a:r>
              <a:rPr lang="zh-CN" altLang="en-US" sz="2000">
                <a:solidFill>
                  <a:srgbClr val="001010"/>
                </a:solidFill>
              </a:rPr>
              <a:t>：供应商号、姓名、地址、电话号	码、账号。</a:t>
            </a:r>
          </a:p>
          <a:p>
            <a:pPr marL="0" indent="0" defTabSz="442913" eaLnBrk="0" hangingPunct="0">
              <a:lnSpc>
                <a:spcPct val="130000"/>
              </a:lnSpc>
              <a:spcBef>
                <a:spcPct val="0"/>
              </a:spcBef>
              <a:tabLst>
                <a:tab pos="354013" algn="l"/>
              </a:tabLst>
            </a:pPr>
            <a:r>
              <a:rPr lang="zh-CN" altLang="en-US" sz="2000" b="1">
                <a:solidFill>
                  <a:schemeClr val="tx2"/>
                </a:solidFill>
              </a:rPr>
              <a:t>项目</a:t>
            </a:r>
            <a:r>
              <a:rPr lang="zh-CN" altLang="en-US" sz="2000">
                <a:solidFill>
                  <a:srgbClr val="001010"/>
                </a:solidFill>
              </a:rPr>
              <a:t>：项目号、预算、开工日期。</a:t>
            </a:r>
          </a:p>
          <a:p>
            <a:pPr marL="0" indent="0" defTabSz="442913" eaLnBrk="0" hangingPunct="0">
              <a:lnSpc>
                <a:spcPct val="130000"/>
              </a:lnSpc>
              <a:spcBef>
                <a:spcPct val="0"/>
              </a:spcBef>
              <a:tabLst>
                <a:tab pos="354013" algn="l"/>
              </a:tabLst>
            </a:pPr>
            <a:r>
              <a:rPr lang="zh-CN" altLang="en-US" sz="2000" b="1">
                <a:solidFill>
                  <a:schemeClr val="tx2"/>
                </a:solidFill>
              </a:rPr>
              <a:t>职工</a:t>
            </a:r>
            <a:r>
              <a:rPr lang="zh-CN" altLang="en-US" sz="2000">
                <a:solidFill>
                  <a:srgbClr val="001010"/>
                </a:solidFill>
              </a:rPr>
              <a:t>：职工号、姓名、年龄、职称。</a:t>
            </a:r>
          </a:p>
        </p:txBody>
      </p:sp>
      <p:sp>
        <p:nvSpPr>
          <p:cNvPr id="1965059" name="Rectangle 3"/>
          <p:cNvSpPr>
            <a:spLocks noGrp="1" noRot="1" noChangeArrowheads="1"/>
          </p:cNvSpPr>
          <p:nvPr>
            <p:ph type="title"/>
          </p:nvPr>
        </p:nvSpPr>
        <p:spPr>
          <a:xfrm>
            <a:off x="900113" y="685800"/>
            <a:ext cx="7942262" cy="439738"/>
          </a:xfrm>
        </p:spPr>
        <p:txBody>
          <a:bodyPr/>
          <a:lstStyle/>
          <a:p>
            <a:pPr algn="l"/>
            <a:r>
              <a:rPr lang="zh-CN" altLang="en-US" sz="2400" b="0"/>
              <a:t>例</a:t>
            </a:r>
            <a:r>
              <a:rPr lang="en-US" altLang="zh-CN" sz="2400" b="0"/>
              <a:t>3  </a:t>
            </a:r>
            <a:r>
              <a:rPr lang="zh-CN" altLang="en-US" sz="2400" b="0"/>
              <a:t>反映某个</a:t>
            </a:r>
            <a:r>
              <a:rPr lang="zh-CN" altLang="en-US" sz="2400">
                <a:solidFill>
                  <a:schemeClr val="hlink"/>
                </a:solidFill>
              </a:rPr>
              <a:t>工厂物资管理情况</a:t>
            </a:r>
            <a:r>
              <a:rPr lang="zh-CN" altLang="en-US" sz="2400" b="0"/>
              <a:t>的</a:t>
            </a:r>
            <a:r>
              <a:rPr lang="en-US" altLang="zh-CN" sz="2400" b="0"/>
              <a:t>E-R</a:t>
            </a:r>
            <a:r>
              <a:rPr lang="zh-CN" altLang="en-US" sz="2400" b="0"/>
              <a:t>图</a:t>
            </a:r>
          </a:p>
        </p:txBody>
      </p:sp>
      <p:sp>
        <p:nvSpPr>
          <p:cNvPr id="1965060"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082" name="Rectangle 2"/>
          <p:cNvSpPr>
            <a:spLocks noGrp="1" noRot="1" noChangeArrowheads="1"/>
          </p:cNvSpPr>
          <p:nvPr>
            <p:ph type="body" idx="1"/>
          </p:nvPr>
        </p:nvSpPr>
        <p:spPr>
          <a:xfrm>
            <a:off x="395288" y="1125538"/>
            <a:ext cx="8424862" cy="5257800"/>
          </a:xfrm>
          <a:noFill/>
        </p:spPr>
        <p:txBody>
          <a:bodyPr lIns="0" rIns="0"/>
          <a:lstStyle/>
          <a:p>
            <a:pPr marL="0" indent="0" defTabSz="442913" eaLnBrk="0" hangingPunct="0">
              <a:lnSpc>
                <a:spcPct val="120000"/>
              </a:lnSpc>
              <a:spcBef>
                <a:spcPct val="35000"/>
              </a:spcBef>
              <a:buFont typeface="Wingdings" pitchFamily="2" charset="2"/>
              <a:buNone/>
              <a:tabLst>
                <a:tab pos="354013" algn="l"/>
              </a:tabLst>
            </a:pPr>
            <a:r>
              <a:rPr lang="zh-CN" altLang="en-US" sz="2000"/>
              <a:t>　　①一个仓库可以存放多种零件，一种零件可以存放在多个仓库中，因此</a:t>
            </a:r>
            <a:r>
              <a:rPr lang="zh-CN" altLang="en-US" sz="2000" b="1"/>
              <a:t>仓库和零件具有多对多的联系</a:t>
            </a:r>
            <a:r>
              <a:rPr lang="zh-CN" altLang="en-US" sz="2000"/>
              <a:t>。</a:t>
            </a:r>
          </a:p>
          <a:p>
            <a:pPr marL="0" indent="0" defTabSz="442913" eaLnBrk="0" hangingPunct="0">
              <a:lnSpc>
                <a:spcPct val="120000"/>
              </a:lnSpc>
              <a:spcBef>
                <a:spcPct val="35000"/>
              </a:spcBef>
              <a:buFont typeface="Wingdings" pitchFamily="2" charset="2"/>
              <a:buNone/>
              <a:tabLst>
                <a:tab pos="354013" algn="l"/>
              </a:tabLst>
            </a:pPr>
            <a:r>
              <a:rPr lang="zh-CN" altLang="en-US" sz="2000"/>
              <a:t>　　②一个仓库有多个职工当仓库保管员，一个职工只能在一个仓库工作，因此</a:t>
            </a:r>
            <a:r>
              <a:rPr lang="zh-CN" altLang="en-US" sz="2000" b="1"/>
              <a:t>仓库和职工之间是一对多的联系</a:t>
            </a:r>
            <a:r>
              <a:rPr lang="zh-CN" altLang="en-US" sz="2000"/>
              <a:t>。</a:t>
            </a:r>
          </a:p>
          <a:p>
            <a:pPr marL="0" indent="0" defTabSz="442913" eaLnBrk="0" hangingPunct="0">
              <a:lnSpc>
                <a:spcPct val="120000"/>
              </a:lnSpc>
              <a:spcBef>
                <a:spcPct val="35000"/>
              </a:spcBef>
              <a:buFont typeface="Wingdings" pitchFamily="2" charset="2"/>
              <a:buNone/>
              <a:tabLst>
                <a:tab pos="354013" algn="l"/>
              </a:tabLst>
            </a:pPr>
            <a:r>
              <a:rPr lang="zh-CN" altLang="en-US" sz="2000"/>
              <a:t>　　③职工之间具有领导</a:t>
            </a:r>
            <a:r>
              <a:rPr lang="en-US" altLang="zh-CN" sz="2000"/>
              <a:t>-</a:t>
            </a:r>
            <a:r>
              <a:rPr lang="zh-CN" altLang="en-US" sz="2000"/>
              <a:t>被领导关系。即仓库主任领导若干保管员，因此</a:t>
            </a:r>
            <a:r>
              <a:rPr lang="zh-CN" altLang="en-US" sz="2000" b="1"/>
              <a:t>职工实体集中具有一对多的联系</a:t>
            </a:r>
            <a:r>
              <a:rPr lang="zh-CN" altLang="en-US" sz="2000"/>
              <a:t>。</a:t>
            </a:r>
          </a:p>
          <a:p>
            <a:pPr marL="0" indent="0" defTabSz="442913" eaLnBrk="0" hangingPunct="0">
              <a:lnSpc>
                <a:spcPct val="120000"/>
              </a:lnSpc>
              <a:spcBef>
                <a:spcPct val="35000"/>
              </a:spcBef>
              <a:buFont typeface="Wingdings" pitchFamily="2" charset="2"/>
              <a:buNone/>
              <a:tabLst>
                <a:tab pos="354013" algn="l"/>
              </a:tabLst>
            </a:pPr>
            <a:r>
              <a:rPr lang="zh-CN" altLang="en-US" sz="2000"/>
              <a:t>　　④</a:t>
            </a:r>
            <a:r>
              <a:rPr lang="zh-CN" altLang="en-US" sz="2000" b="1"/>
              <a:t>供应商、项目和零件三者之间具有多对多联系</a:t>
            </a:r>
            <a:r>
              <a:rPr lang="zh-CN" altLang="en-US" sz="2000"/>
              <a:t>。即一个供应商可以供给若干项目多种零件，每个项目可以使用不同供应商供应的零件，每种零件可由不同供应商供给。</a:t>
            </a:r>
          </a:p>
        </p:txBody>
      </p:sp>
      <p:sp>
        <p:nvSpPr>
          <p:cNvPr id="1966083" name="Rectangle 3"/>
          <p:cNvSpPr>
            <a:spLocks noGrp="1" noRot="1" noChangeArrowheads="1"/>
          </p:cNvSpPr>
          <p:nvPr>
            <p:ph type="title"/>
          </p:nvPr>
        </p:nvSpPr>
        <p:spPr>
          <a:xfrm>
            <a:off x="1042988" y="620713"/>
            <a:ext cx="7748587" cy="439737"/>
          </a:xfrm>
        </p:spPr>
        <p:txBody>
          <a:bodyPr/>
          <a:lstStyle/>
          <a:p>
            <a:pPr algn="l"/>
            <a:r>
              <a:rPr lang="zh-CN" altLang="en-US" sz="2400">
                <a:solidFill>
                  <a:schemeClr val="hlink"/>
                </a:solidFill>
              </a:rPr>
              <a:t>这些实体之间的联系为：</a:t>
            </a:r>
          </a:p>
        </p:txBody>
      </p:sp>
      <p:sp>
        <p:nvSpPr>
          <p:cNvPr id="1966084"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67106" name="Group 2"/>
          <p:cNvGrpSpPr>
            <a:grpSpLocks/>
          </p:cNvGrpSpPr>
          <p:nvPr/>
        </p:nvGrpSpPr>
        <p:grpSpPr bwMode="auto">
          <a:xfrm>
            <a:off x="971550" y="1196975"/>
            <a:ext cx="3313113" cy="1295400"/>
            <a:chOff x="657" y="754"/>
            <a:chExt cx="2178" cy="816"/>
          </a:xfrm>
        </p:grpSpPr>
        <p:sp>
          <p:nvSpPr>
            <p:cNvPr id="1967107" name="Rectangle 3"/>
            <p:cNvSpPr>
              <a:spLocks noChangeArrowheads="1"/>
            </p:cNvSpPr>
            <p:nvPr/>
          </p:nvSpPr>
          <p:spPr bwMode="auto">
            <a:xfrm>
              <a:off x="1519" y="1298"/>
              <a:ext cx="454" cy="27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仓库</a:t>
              </a:r>
            </a:p>
          </p:txBody>
        </p:sp>
        <p:sp>
          <p:nvSpPr>
            <p:cNvPr id="1967108" name="Oval 4"/>
            <p:cNvSpPr>
              <a:spLocks noChangeArrowheads="1"/>
            </p:cNvSpPr>
            <p:nvPr/>
          </p:nvSpPr>
          <p:spPr bwMode="auto">
            <a:xfrm>
              <a:off x="1429" y="754"/>
              <a:ext cx="635"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面积</a:t>
              </a:r>
            </a:p>
          </p:txBody>
        </p:sp>
        <p:sp>
          <p:nvSpPr>
            <p:cNvPr id="1967109" name="Oval 5"/>
            <p:cNvSpPr>
              <a:spLocks noChangeArrowheads="1"/>
            </p:cNvSpPr>
            <p:nvPr/>
          </p:nvSpPr>
          <p:spPr bwMode="auto">
            <a:xfrm>
              <a:off x="2155" y="754"/>
              <a:ext cx="680"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电话号</a:t>
              </a:r>
            </a:p>
          </p:txBody>
        </p:sp>
        <p:sp>
          <p:nvSpPr>
            <p:cNvPr id="1967110" name="Line 6"/>
            <p:cNvSpPr>
              <a:spLocks noChangeShapeType="1"/>
            </p:cNvSpPr>
            <p:nvPr/>
          </p:nvSpPr>
          <p:spPr bwMode="auto">
            <a:xfrm>
              <a:off x="1746" y="1026"/>
              <a:ext cx="0" cy="27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7111" name="Oval 7"/>
            <p:cNvSpPr>
              <a:spLocks noChangeArrowheads="1"/>
            </p:cNvSpPr>
            <p:nvPr/>
          </p:nvSpPr>
          <p:spPr bwMode="auto">
            <a:xfrm>
              <a:off x="657" y="754"/>
              <a:ext cx="680"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仓库号</a:t>
              </a:r>
            </a:p>
          </p:txBody>
        </p:sp>
        <p:sp>
          <p:nvSpPr>
            <p:cNvPr id="1967112" name="Line 8"/>
            <p:cNvSpPr>
              <a:spLocks noChangeShapeType="1"/>
            </p:cNvSpPr>
            <p:nvPr/>
          </p:nvSpPr>
          <p:spPr bwMode="auto">
            <a:xfrm flipV="1">
              <a:off x="1837" y="1026"/>
              <a:ext cx="544" cy="27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7113" name="Line 9"/>
            <p:cNvSpPr>
              <a:spLocks noChangeShapeType="1"/>
            </p:cNvSpPr>
            <p:nvPr/>
          </p:nvSpPr>
          <p:spPr bwMode="auto">
            <a:xfrm flipH="1" flipV="1">
              <a:off x="1066" y="1026"/>
              <a:ext cx="589" cy="27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967114" name="Group 10"/>
          <p:cNvGrpSpPr>
            <a:grpSpLocks/>
          </p:cNvGrpSpPr>
          <p:nvPr/>
        </p:nvGrpSpPr>
        <p:grpSpPr bwMode="auto">
          <a:xfrm>
            <a:off x="5076825" y="1844675"/>
            <a:ext cx="3600450" cy="1296988"/>
            <a:chOff x="2971" y="754"/>
            <a:chExt cx="2540" cy="817"/>
          </a:xfrm>
        </p:grpSpPr>
        <p:sp>
          <p:nvSpPr>
            <p:cNvPr id="1967115" name="Rectangle 11"/>
            <p:cNvSpPr>
              <a:spLocks noChangeArrowheads="1"/>
            </p:cNvSpPr>
            <p:nvPr/>
          </p:nvSpPr>
          <p:spPr bwMode="auto">
            <a:xfrm>
              <a:off x="4060" y="1299"/>
              <a:ext cx="454" cy="27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职工</a:t>
              </a:r>
            </a:p>
          </p:txBody>
        </p:sp>
        <p:sp>
          <p:nvSpPr>
            <p:cNvPr id="1967116" name="Oval 12"/>
            <p:cNvSpPr>
              <a:spLocks noChangeArrowheads="1"/>
            </p:cNvSpPr>
            <p:nvPr/>
          </p:nvSpPr>
          <p:spPr bwMode="auto">
            <a:xfrm>
              <a:off x="4332" y="754"/>
              <a:ext cx="544"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年龄</a:t>
              </a:r>
            </a:p>
          </p:txBody>
        </p:sp>
        <p:sp>
          <p:nvSpPr>
            <p:cNvPr id="1967117" name="Oval 13"/>
            <p:cNvSpPr>
              <a:spLocks noChangeArrowheads="1"/>
            </p:cNvSpPr>
            <p:nvPr/>
          </p:nvSpPr>
          <p:spPr bwMode="auto">
            <a:xfrm>
              <a:off x="3741" y="754"/>
              <a:ext cx="545"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姓名</a:t>
              </a:r>
            </a:p>
          </p:txBody>
        </p:sp>
        <p:sp>
          <p:nvSpPr>
            <p:cNvPr id="1967118" name="Oval 14"/>
            <p:cNvSpPr>
              <a:spLocks noChangeArrowheads="1"/>
            </p:cNvSpPr>
            <p:nvPr/>
          </p:nvSpPr>
          <p:spPr bwMode="auto">
            <a:xfrm>
              <a:off x="4967" y="754"/>
              <a:ext cx="544"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职称</a:t>
              </a:r>
            </a:p>
          </p:txBody>
        </p:sp>
        <p:sp>
          <p:nvSpPr>
            <p:cNvPr id="1967119" name="Oval 15"/>
            <p:cNvSpPr>
              <a:spLocks noChangeArrowheads="1"/>
            </p:cNvSpPr>
            <p:nvPr/>
          </p:nvSpPr>
          <p:spPr bwMode="auto">
            <a:xfrm>
              <a:off x="2971" y="754"/>
              <a:ext cx="680"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职工号</a:t>
              </a:r>
            </a:p>
          </p:txBody>
        </p:sp>
        <p:sp>
          <p:nvSpPr>
            <p:cNvPr id="1967120" name="Line 16"/>
            <p:cNvSpPr>
              <a:spLocks noChangeShapeType="1"/>
            </p:cNvSpPr>
            <p:nvPr/>
          </p:nvSpPr>
          <p:spPr bwMode="auto">
            <a:xfrm flipH="1" flipV="1">
              <a:off x="4059" y="1026"/>
              <a:ext cx="182" cy="27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7121" name="Line 17"/>
            <p:cNvSpPr>
              <a:spLocks noChangeShapeType="1"/>
            </p:cNvSpPr>
            <p:nvPr/>
          </p:nvSpPr>
          <p:spPr bwMode="auto">
            <a:xfrm flipV="1">
              <a:off x="4332" y="1026"/>
              <a:ext cx="181" cy="27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7122" name="Line 18"/>
            <p:cNvSpPr>
              <a:spLocks noChangeShapeType="1"/>
            </p:cNvSpPr>
            <p:nvPr/>
          </p:nvSpPr>
          <p:spPr bwMode="auto">
            <a:xfrm flipH="1" flipV="1">
              <a:off x="3424" y="1026"/>
              <a:ext cx="726" cy="27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7123" name="Line 19"/>
            <p:cNvSpPr>
              <a:spLocks noChangeShapeType="1"/>
            </p:cNvSpPr>
            <p:nvPr/>
          </p:nvSpPr>
          <p:spPr bwMode="auto">
            <a:xfrm flipV="1">
              <a:off x="4422" y="1026"/>
              <a:ext cx="681" cy="27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967124" name="Group 20"/>
          <p:cNvGrpSpPr>
            <a:grpSpLocks/>
          </p:cNvGrpSpPr>
          <p:nvPr/>
        </p:nvGrpSpPr>
        <p:grpSpPr bwMode="auto">
          <a:xfrm>
            <a:off x="250825" y="5157788"/>
            <a:ext cx="4681538" cy="1295400"/>
            <a:chOff x="703" y="2977"/>
            <a:chExt cx="3175" cy="816"/>
          </a:xfrm>
        </p:grpSpPr>
        <p:sp>
          <p:nvSpPr>
            <p:cNvPr id="1967125" name="Rectangle 21"/>
            <p:cNvSpPr>
              <a:spLocks noChangeArrowheads="1"/>
            </p:cNvSpPr>
            <p:nvPr/>
          </p:nvSpPr>
          <p:spPr bwMode="auto">
            <a:xfrm>
              <a:off x="2064" y="3522"/>
              <a:ext cx="635" cy="271"/>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供应商</a:t>
              </a:r>
            </a:p>
          </p:txBody>
        </p:sp>
        <p:sp>
          <p:nvSpPr>
            <p:cNvPr id="1967126" name="Oval 22"/>
            <p:cNvSpPr>
              <a:spLocks noChangeArrowheads="1"/>
            </p:cNvSpPr>
            <p:nvPr/>
          </p:nvSpPr>
          <p:spPr bwMode="auto">
            <a:xfrm>
              <a:off x="2109" y="2977"/>
              <a:ext cx="544"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地址</a:t>
              </a:r>
            </a:p>
          </p:txBody>
        </p:sp>
        <p:sp>
          <p:nvSpPr>
            <p:cNvPr id="1967127" name="Oval 23"/>
            <p:cNvSpPr>
              <a:spLocks noChangeArrowheads="1"/>
            </p:cNvSpPr>
            <p:nvPr/>
          </p:nvSpPr>
          <p:spPr bwMode="auto">
            <a:xfrm>
              <a:off x="1518" y="2977"/>
              <a:ext cx="545"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姓名</a:t>
              </a:r>
            </a:p>
          </p:txBody>
        </p:sp>
        <p:sp>
          <p:nvSpPr>
            <p:cNvPr id="1967128" name="Oval 24"/>
            <p:cNvSpPr>
              <a:spLocks noChangeArrowheads="1"/>
            </p:cNvSpPr>
            <p:nvPr/>
          </p:nvSpPr>
          <p:spPr bwMode="auto">
            <a:xfrm>
              <a:off x="2744" y="2977"/>
              <a:ext cx="544"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电话号</a:t>
              </a:r>
            </a:p>
          </p:txBody>
        </p:sp>
        <p:sp>
          <p:nvSpPr>
            <p:cNvPr id="1967129" name="Oval 25"/>
            <p:cNvSpPr>
              <a:spLocks noChangeArrowheads="1"/>
            </p:cNvSpPr>
            <p:nvPr/>
          </p:nvSpPr>
          <p:spPr bwMode="auto">
            <a:xfrm>
              <a:off x="703" y="2977"/>
              <a:ext cx="725"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供应商号</a:t>
              </a:r>
            </a:p>
          </p:txBody>
        </p:sp>
        <p:sp>
          <p:nvSpPr>
            <p:cNvPr id="1967130" name="Line 26"/>
            <p:cNvSpPr>
              <a:spLocks noChangeShapeType="1"/>
            </p:cNvSpPr>
            <p:nvPr/>
          </p:nvSpPr>
          <p:spPr bwMode="auto">
            <a:xfrm flipH="1" flipV="1">
              <a:off x="1836" y="3249"/>
              <a:ext cx="500" cy="27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7131" name="Line 27"/>
            <p:cNvSpPr>
              <a:spLocks noChangeShapeType="1"/>
            </p:cNvSpPr>
            <p:nvPr/>
          </p:nvSpPr>
          <p:spPr bwMode="auto">
            <a:xfrm flipV="1">
              <a:off x="2381" y="3249"/>
              <a:ext cx="0" cy="27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7132" name="Line 28"/>
            <p:cNvSpPr>
              <a:spLocks noChangeShapeType="1"/>
            </p:cNvSpPr>
            <p:nvPr/>
          </p:nvSpPr>
          <p:spPr bwMode="auto">
            <a:xfrm flipH="1" flipV="1">
              <a:off x="1201" y="3249"/>
              <a:ext cx="1044" cy="27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7133" name="Line 29"/>
            <p:cNvSpPr>
              <a:spLocks noChangeShapeType="1"/>
            </p:cNvSpPr>
            <p:nvPr/>
          </p:nvSpPr>
          <p:spPr bwMode="auto">
            <a:xfrm flipV="1">
              <a:off x="2426" y="3249"/>
              <a:ext cx="454" cy="27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7134" name="Oval 30"/>
            <p:cNvSpPr>
              <a:spLocks noChangeArrowheads="1"/>
            </p:cNvSpPr>
            <p:nvPr/>
          </p:nvSpPr>
          <p:spPr bwMode="auto">
            <a:xfrm>
              <a:off x="3334" y="2978"/>
              <a:ext cx="544"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帐号</a:t>
              </a:r>
            </a:p>
          </p:txBody>
        </p:sp>
        <p:sp>
          <p:nvSpPr>
            <p:cNvPr id="1967135" name="Line 31"/>
            <p:cNvSpPr>
              <a:spLocks noChangeShapeType="1"/>
            </p:cNvSpPr>
            <p:nvPr/>
          </p:nvSpPr>
          <p:spPr bwMode="auto">
            <a:xfrm flipV="1">
              <a:off x="2517" y="3250"/>
              <a:ext cx="998" cy="27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967136" name="Group 32"/>
          <p:cNvGrpSpPr>
            <a:grpSpLocks/>
          </p:cNvGrpSpPr>
          <p:nvPr/>
        </p:nvGrpSpPr>
        <p:grpSpPr bwMode="auto">
          <a:xfrm>
            <a:off x="395288" y="3213100"/>
            <a:ext cx="4681537" cy="1296988"/>
            <a:chOff x="748" y="1842"/>
            <a:chExt cx="3130" cy="817"/>
          </a:xfrm>
        </p:grpSpPr>
        <p:sp>
          <p:nvSpPr>
            <p:cNvPr id="1967137" name="Rectangle 33"/>
            <p:cNvSpPr>
              <a:spLocks noChangeArrowheads="1"/>
            </p:cNvSpPr>
            <p:nvPr/>
          </p:nvSpPr>
          <p:spPr bwMode="auto">
            <a:xfrm>
              <a:off x="2154" y="2387"/>
              <a:ext cx="454" cy="27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零件</a:t>
              </a:r>
            </a:p>
          </p:txBody>
        </p:sp>
        <p:sp>
          <p:nvSpPr>
            <p:cNvPr id="1967138" name="Oval 34"/>
            <p:cNvSpPr>
              <a:spLocks noChangeArrowheads="1"/>
            </p:cNvSpPr>
            <p:nvPr/>
          </p:nvSpPr>
          <p:spPr bwMode="auto">
            <a:xfrm>
              <a:off x="2109" y="1842"/>
              <a:ext cx="544"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规格</a:t>
              </a:r>
            </a:p>
          </p:txBody>
        </p:sp>
        <p:sp>
          <p:nvSpPr>
            <p:cNvPr id="1967139" name="Oval 35"/>
            <p:cNvSpPr>
              <a:spLocks noChangeArrowheads="1"/>
            </p:cNvSpPr>
            <p:nvPr/>
          </p:nvSpPr>
          <p:spPr bwMode="auto">
            <a:xfrm>
              <a:off x="1518" y="1842"/>
              <a:ext cx="545"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名称</a:t>
              </a:r>
            </a:p>
          </p:txBody>
        </p:sp>
        <p:sp>
          <p:nvSpPr>
            <p:cNvPr id="1967140" name="Oval 36"/>
            <p:cNvSpPr>
              <a:spLocks noChangeArrowheads="1"/>
            </p:cNvSpPr>
            <p:nvPr/>
          </p:nvSpPr>
          <p:spPr bwMode="auto">
            <a:xfrm>
              <a:off x="2744" y="1842"/>
              <a:ext cx="544"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单价</a:t>
              </a:r>
            </a:p>
          </p:txBody>
        </p:sp>
        <p:sp>
          <p:nvSpPr>
            <p:cNvPr id="1967141" name="Oval 37"/>
            <p:cNvSpPr>
              <a:spLocks noChangeArrowheads="1"/>
            </p:cNvSpPr>
            <p:nvPr/>
          </p:nvSpPr>
          <p:spPr bwMode="auto">
            <a:xfrm>
              <a:off x="748" y="1842"/>
              <a:ext cx="680"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零件号</a:t>
              </a:r>
            </a:p>
          </p:txBody>
        </p:sp>
        <p:sp>
          <p:nvSpPr>
            <p:cNvPr id="1967142" name="Line 38"/>
            <p:cNvSpPr>
              <a:spLocks noChangeShapeType="1"/>
            </p:cNvSpPr>
            <p:nvPr/>
          </p:nvSpPr>
          <p:spPr bwMode="auto">
            <a:xfrm flipH="1" flipV="1">
              <a:off x="1836" y="2114"/>
              <a:ext cx="500" cy="27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7143" name="Line 39"/>
            <p:cNvSpPr>
              <a:spLocks noChangeShapeType="1"/>
            </p:cNvSpPr>
            <p:nvPr/>
          </p:nvSpPr>
          <p:spPr bwMode="auto">
            <a:xfrm flipV="1">
              <a:off x="2381" y="2114"/>
              <a:ext cx="0" cy="27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7144" name="Line 40"/>
            <p:cNvSpPr>
              <a:spLocks noChangeShapeType="1"/>
            </p:cNvSpPr>
            <p:nvPr/>
          </p:nvSpPr>
          <p:spPr bwMode="auto">
            <a:xfrm flipH="1" flipV="1">
              <a:off x="1201" y="2114"/>
              <a:ext cx="1044" cy="27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7145" name="Line 41"/>
            <p:cNvSpPr>
              <a:spLocks noChangeShapeType="1"/>
            </p:cNvSpPr>
            <p:nvPr/>
          </p:nvSpPr>
          <p:spPr bwMode="auto">
            <a:xfrm flipV="1">
              <a:off x="2426" y="2114"/>
              <a:ext cx="454" cy="27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7146" name="Oval 42"/>
            <p:cNvSpPr>
              <a:spLocks noChangeArrowheads="1"/>
            </p:cNvSpPr>
            <p:nvPr/>
          </p:nvSpPr>
          <p:spPr bwMode="auto">
            <a:xfrm>
              <a:off x="3334" y="1843"/>
              <a:ext cx="544"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描述</a:t>
              </a:r>
            </a:p>
          </p:txBody>
        </p:sp>
        <p:sp>
          <p:nvSpPr>
            <p:cNvPr id="1967147" name="Line 43"/>
            <p:cNvSpPr>
              <a:spLocks noChangeShapeType="1"/>
            </p:cNvSpPr>
            <p:nvPr/>
          </p:nvSpPr>
          <p:spPr bwMode="auto">
            <a:xfrm flipV="1">
              <a:off x="2517" y="2115"/>
              <a:ext cx="998" cy="27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967148" name="Group 44"/>
          <p:cNvGrpSpPr>
            <a:grpSpLocks/>
          </p:cNvGrpSpPr>
          <p:nvPr/>
        </p:nvGrpSpPr>
        <p:grpSpPr bwMode="auto">
          <a:xfrm>
            <a:off x="5364163" y="4149725"/>
            <a:ext cx="3168650" cy="1295400"/>
            <a:chOff x="3243" y="2387"/>
            <a:chExt cx="2178" cy="816"/>
          </a:xfrm>
        </p:grpSpPr>
        <p:sp>
          <p:nvSpPr>
            <p:cNvPr id="1967149" name="Rectangle 45"/>
            <p:cNvSpPr>
              <a:spLocks noChangeArrowheads="1"/>
            </p:cNvSpPr>
            <p:nvPr/>
          </p:nvSpPr>
          <p:spPr bwMode="auto">
            <a:xfrm>
              <a:off x="4105" y="2931"/>
              <a:ext cx="454" cy="27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项目</a:t>
              </a:r>
            </a:p>
          </p:txBody>
        </p:sp>
        <p:sp>
          <p:nvSpPr>
            <p:cNvPr id="1967150" name="Oval 46"/>
            <p:cNvSpPr>
              <a:spLocks noChangeArrowheads="1"/>
            </p:cNvSpPr>
            <p:nvPr/>
          </p:nvSpPr>
          <p:spPr bwMode="auto">
            <a:xfrm>
              <a:off x="4015" y="2387"/>
              <a:ext cx="635"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预算</a:t>
              </a:r>
            </a:p>
          </p:txBody>
        </p:sp>
        <p:sp>
          <p:nvSpPr>
            <p:cNvPr id="1967151" name="Oval 47"/>
            <p:cNvSpPr>
              <a:spLocks noChangeArrowheads="1"/>
            </p:cNvSpPr>
            <p:nvPr/>
          </p:nvSpPr>
          <p:spPr bwMode="auto">
            <a:xfrm>
              <a:off x="4741" y="2387"/>
              <a:ext cx="680"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solidFill>
                    <a:schemeClr val="tx2"/>
                  </a:solidFill>
                  <a:latin typeface="Times New Roman" pitchFamily="18" charset="0"/>
                  <a:ea typeface="华文行楷" pitchFamily="2" charset="-122"/>
                </a:rPr>
                <a:t>开式日期</a:t>
              </a:r>
            </a:p>
          </p:txBody>
        </p:sp>
        <p:sp>
          <p:nvSpPr>
            <p:cNvPr id="1967152" name="Line 48"/>
            <p:cNvSpPr>
              <a:spLocks noChangeShapeType="1"/>
            </p:cNvSpPr>
            <p:nvPr/>
          </p:nvSpPr>
          <p:spPr bwMode="auto">
            <a:xfrm>
              <a:off x="4332" y="2659"/>
              <a:ext cx="0" cy="27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7153" name="Oval 49"/>
            <p:cNvSpPr>
              <a:spLocks noChangeArrowheads="1"/>
            </p:cNvSpPr>
            <p:nvPr/>
          </p:nvSpPr>
          <p:spPr bwMode="auto">
            <a:xfrm>
              <a:off x="3243" y="2387"/>
              <a:ext cx="680"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项目号</a:t>
              </a:r>
            </a:p>
          </p:txBody>
        </p:sp>
        <p:sp>
          <p:nvSpPr>
            <p:cNvPr id="1967154" name="Line 50"/>
            <p:cNvSpPr>
              <a:spLocks noChangeShapeType="1"/>
            </p:cNvSpPr>
            <p:nvPr/>
          </p:nvSpPr>
          <p:spPr bwMode="auto">
            <a:xfrm flipV="1">
              <a:off x="4423" y="2659"/>
              <a:ext cx="544" cy="27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7155" name="Line 51"/>
            <p:cNvSpPr>
              <a:spLocks noChangeShapeType="1"/>
            </p:cNvSpPr>
            <p:nvPr/>
          </p:nvSpPr>
          <p:spPr bwMode="auto">
            <a:xfrm flipH="1" flipV="1">
              <a:off x="3652" y="2659"/>
              <a:ext cx="589" cy="27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1967156" name="Rectangle 52"/>
          <p:cNvSpPr>
            <a:spLocks noGrp="1" noRot="1" noChangeArrowheads="1"/>
          </p:cNvSpPr>
          <p:nvPr>
            <p:ph type="title"/>
          </p:nvPr>
        </p:nvSpPr>
        <p:spPr>
          <a:xfrm>
            <a:off x="2124075" y="188913"/>
            <a:ext cx="5205413" cy="503237"/>
          </a:xfrm>
        </p:spPr>
        <p:txBody>
          <a:bodyPr/>
          <a:lstStyle/>
          <a:p>
            <a:r>
              <a:rPr lang="zh-CN" altLang="en-US" sz="2400">
                <a:solidFill>
                  <a:schemeClr val="hlink"/>
                </a:solidFill>
              </a:rPr>
              <a:t>实体及其属性图</a:t>
            </a:r>
          </a:p>
        </p:txBody>
      </p:sp>
      <p:sp>
        <p:nvSpPr>
          <p:cNvPr id="1967157" name="Text Box 53"/>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967106"/>
                                        </p:tgtEl>
                                        <p:attrNameLst>
                                          <p:attrName>style.visibility</p:attrName>
                                        </p:attrNameLst>
                                      </p:cBhvr>
                                      <p:to>
                                        <p:strVal val="visible"/>
                                      </p:to>
                                    </p:set>
                                    <p:anim calcmode="lin" valueType="num">
                                      <p:cBhvr additive="base">
                                        <p:cTn id="7" dur="500" fill="hold"/>
                                        <p:tgtEl>
                                          <p:spTgt spid="1967106"/>
                                        </p:tgtEl>
                                        <p:attrNameLst>
                                          <p:attrName>ppt_x</p:attrName>
                                        </p:attrNameLst>
                                      </p:cBhvr>
                                      <p:tavLst>
                                        <p:tav tm="0">
                                          <p:val>
                                            <p:strVal val="#ppt_x"/>
                                          </p:val>
                                        </p:tav>
                                        <p:tav tm="100000">
                                          <p:val>
                                            <p:strVal val="#ppt_x"/>
                                          </p:val>
                                        </p:tav>
                                      </p:tavLst>
                                    </p:anim>
                                    <p:anim calcmode="lin" valueType="num">
                                      <p:cBhvr additive="base">
                                        <p:cTn id="8" dur="500" fill="hold"/>
                                        <p:tgtEl>
                                          <p:spTgt spid="196710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967114"/>
                                        </p:tgtEl>
                                        <p:attrNameLst>
                                          <p:attrName>style.visibility</p:attrName>
                                        </p:attrNameLst>
                                      </p:cBhvr>
                                      <p:to>
                                        <p:strVal val="visible"/>
                                      </p:to>
                                    </p:set>
                                    <p:anim calcmode="lin" valueType="num">
                                      <p:cBhvr additive="base">
                                        <p:cTn id="13" dur="500" fill="hold"/>
                                        <p:tgtEl>
                                          <p:spTgt spid="1967114"/>
                                        </p:tgtEl>
                                        <p:attrNameLst>
                                          <p:attrName>ppt_x</p:attrName>
                                        </p:attrNameLst>
                                      </p:cBhvr>
                                      <p:tavLst>
                                        <p:tav tm="0">
                                          <p:val>
                                            <p:strVal val="#ppt_x"/>
                                          </p:val>
                                        </p:tav>
                                        <p:tav tm="100000">
                                          <p:val>
                                            <p:strVal val="#ppt_x"/>
                                          </p:val>
                                        </p:tav>
                                      </p:tavLst>
                                    </p:anim>
                                    <p:anim calcmode="lin" valueType="num">
                                      <p:cBhvr additive="base">
                                        <p:cTn id="14" dur="500" fill="hold"/>
                                        <p:tgtEl>
                                          <p:spTgt spid="196711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967136"/>
                                        </p:tgtEl>
                                        <p:attrNameLst>
                                          <p:attrName>style.visibility</p:attrName>
                                        </p:attrNameLst>
                                      </p:cBhvr>
                                      <p:to>
                                        <p:strVal val="visible"/>
                                      </p:to>
                                    </p:set>
                                    <p:anim calcmode="lin" valueType="num">
                                      <p:cBhvr additive="base">
                                        <p:cTn id="19" dur="500" fill="hold"/>
                                        <p:tgtEl>
                                          <p:spTgt spid="1967136"/>
                                        </p:tgtEl>
                                        <p:attrNameLst>
                                          <p:attrName>ppt_x</p:attrName>
                                        </p:attrNameLst>
                                      </p:cBhvr>
                                      <p:tavLst>
                                        <p:tav tm="0">
                                          <p:val>
                                            <p:strVal val="#ppt_x"/>
                                          </p:val>
                                        </p:tav>
                                        <p:tav tm="100000">
                                          <p:val>
                                            <p:strVal val="#ppt_x"/>
                                          </p:val>
                                        </p:tav>
                                      </p:tavLst>
                                    </p:anim>
                                    <p:anim calcmode="lin" valueType="num">
                                      <p:cBhvr additive="base">
                                        <p:cTn id="20" dur="500" fill="hold"/>
                                        <p:tgtEl>
                                          <p:spTgt spid="196713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967148"/>
                                        </p:tgtEl>
                                        <p:attrNameLst>
                                          <p:attrName>style.visibility</p:attrName>
                                        </p:attrNameLst>
                                      </p:cBhvr>
                                      <p:to>
                                        <p:strVal val="visible"/>
                                      </p:to>
                                    </p:set>
                                    <p:anim calcmode="lin" valueType="num">
                                      <p:cBhvr additive="base">
                                        <p:cTn id="25" dur="500" fill="hold"/>
                                        <p:tgtEl>
                                          <p:spTgt spid="1967148"/>
                                        </p:tgtEl>
                                        <p:attrNameLst>
                                          <p:attrName>ppt_x</p:attrName>
                                        </p:attrNameLst>
                                      </p:cBhvr>
                                      <p:tavLst>
                                        <p:tav tm="0">
                                          <p:val>
                                            <p:strVal val="#ppt_x"/>
                                          </p:val>
                                        </p:tav>
                                        <p:tav tm="100000">
                                          <p:val>
                                            <p:strVal val="#ppt_x"/>
                                          </p:val>
                                        </p:tav>
                                      </p:tavLst>
                                    </p:anim>
                                    <p:anim calcmode="lin" valueType="num">
                                      <p:cBhvr additive="base">
                                        <p:cTn id="26" dur="500" fill="hold"/>
                                        <p:tgtEl>
                                          <p:spTgt spid="196714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967124"/>
                                        </p:tgtEl>
                                        <p:attrNameLst>
                                          <p:attrName>style.visibility</p:attrName>
                                        </p:attrNameLst>
                                      </p:cBhvr>
                                      <p:to>
                                        <p:strVal val="visible"/>
                                      </p:to>
                                    </p:set>
                                    <p:anim calcmode="lin" valueType="num">
                                      <p:cBhvr additive="base">
                                        <p:cTn id="31" dur="500" fill="hold"/>
                                        <p:tgtEl>
                                          <p:spTgt spid="1967124"/>
                                        </p:tgtEl>
                                        <p:attrNameLst>
                                          <p:attrName>ppt_x</p:attrName>
                                        </p:attrNameLst>
                                      </p:cBhvr>
                                      <p:tavLst>
                                        <p:tav tm="0">
                                          <p:val>
                                            <p:strVal val="#ppt_x"/>
                                          </p:val>
                                        </p:tav>
                                        <p:tav tm="100000">
                                          <p:val>
                                            <p:strVal val="#ppt_x"/>
                                          </p:val>
                                        </p:tav>
                                      </p:tavLst>
                                    </p:anim>
                                    <p:anim calcmode="lin" valueType="num">
                                      <p:cBhvr additive="base">
                                        <p:cTn id="32" dur="500" fill="hold"/>
                                        <p:tgtEl>
                                          <p:spTgt spid="19671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8130" name="Rectangle 2"/>
          <p:cNvSpPr>
            <a:spLocks noChangeArrowheads="1"/>
          </p:cNvSpPr>
          <p:nvPr/>
        </p:nvSpPr>
        <p:spPr bwMode="auto">
          <a:xfrm>
            <a:off x="2700338" y="2060575"/>
            <a:ext cx="1008062" cy="431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供应商</a:t>
            </a:r>
          </a:p>
        </p:txBody>
      </p:sp>
      <p:sp>
        <p:nvSpPr>
          <p:cNvPr id="1968131" name="Rectangle 3"/>
          <p:cNvSpPr>
            <a:spLocks noChangeArrowheads="1"/>
          </p:cNvSpPr>
          <p:nvPr/>
        </p:nvSpPr>
        <p:spPr bwMode="auto">
          <a:xfrm>
            <a:off x="4500563" y="4508500"/>
            <a:ext cx="792162" cy="431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零件</a:t>
            </a:r>
          </a:p>
        </p:txBody>
      </p:sp>
      <p:sp>
        <p:nvSpPr>
          <p:cNvPr id="1968132" name="Rectangle 4"/>
          <p:cNvSpPr>
            <a:spLocks noChangeArrowheads="1"/>
          </p:cNvSpPr>
          <p:nvPr/>
        </p:nvSpPr>
        <p:spPr bwMode="auto">
          <a:xfrm>
            <a:off x="4500563" y="2060575"/>
            <a:ext cx="720725" cy="431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仓库</a:t>
            </a:r>
          </a:p>
        </p:txBody>
      </p:sp>
      <p:sp>
        <p:nvSpPr>
          <p:cNvPr id="1968133" name="AutoShape 5"/>
          <p:cNvSpPr>
            <a:spLocks noChangeArrowheads="1"/>
          </p:cNvSpPr>
          <p:nvPr/>
        </p:nvSpPr>
        <p:spPr bwMode="auto">
          <a:xfrm>
            <a:off x="2628900" y="3141663"/>
            <a:ext cx="1150938" cy="719137"/>
          </a:xfrm>
          <a:prstGeom prst="diamon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供应</a:t>
            </a:r>
          </a:p>
        </p:txBody>
      </p:sp>
      <p:sp>
        <p:nvSpPr>
          <p:cNvPr id="1968134" name="AutoShape 6"/>
          <p:cNvSpPr>
            <a:spLocks noChangeArrowheads="1"/>
          </p:cNvSpPr>
          <p:nvPr/>
        </p:nvSpPr>
        <p:spPr bwMode="auto">
          <a:xfrm>
            <a:off x="5724525" y="1916113"/>
            <a:ext cx="1152525" cy="720725"/>
          </a:xfrm>
          <a:prstGeom prst="diamon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工作</a:t>
            </a:r>
          </a:p>
        </p:txBody>
      </p:sp>
      <p:sp>
        <p:nvSpPr>
          <p:cNvPr id="1968135" name="Oval 7"/>
          <p:cNvSpPr>
            <a:spLocks noChangeArrowheads="1"/>
          </p:cNvSpPr>
          <p:nvPr/>
        </p:nvSpPr>
        <p:spPr bwMode="auto">
          <a:xfrm>
            <a:off x="1116013" y="3284538"/>
            <a:ext cx="1152525" cy="431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供应量</a:t>
            </a:r>
          </a:p>
        </p:txBody>
      </p:sp>
      <p:sp>
        <p:nvSpPr>
          <p:cNvPr id="1968136" name="Oval 8"/>
          <p:cNvSpPr>
            <a:spLocks noChangeArrowheads="1"/>
          </p:cNvSpPr>
          <p:nvPr/>
        </p:nvSpPr>
        <p:spPr bwMode="auto">
          <a:xfrm>
            <a:off x="5653088" y="3284538"/>
            <a:ext cx="1150937" cy="431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库存量</a:t>
            </a:r>
          </a:p>
        </p:txBody>
      </p:sp>
      <p:sp>
        <p:nvSpPr>
          <p:cNvPr id="1968137" name="Rectangle 9"/>
          <p:cNvSpPr>
            <a:spLocks noChangeArrowheads="1"/>
          </p:cNvSpPr>
          <p:nvPr/>
        </p:nvSpPr>
        <p:spPr bwMode="auto">
          <a:xfrm>
            <a:off x="7308850" y="2060575"/>
            <a:ext cx="792163" cy="431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职工</a:t>
            </a:r>
          </a:p>
        </p:txBody>
      </p:sp>
      <p:sp>
        <p:nvSpPr>
          <p:cNvPr id="1968138" name="Rectangle 10"/>
          <p:cNvSpPr>
            <a:spLocks noChangeArrowheads="1"/>
          </p:cNvSpPr>
          <p:nvPr/>
        </p:nvSpPr>
        <p:spPr bwMode="auto">
          <a:xfrm>
            <a:off x="1763713" y="4508500"/>
            <a:ext cx="792162" cy="431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项目</a:t>
            </a:r>
          </a:p>
        </p:txBody>
      </p:sp>
      <p:sp>
        <p:nvSpPr>
          <p:cNvPr id="1968139" name="AutoShape 11"/>
          <p:cNvSpPr>
            <a:spLocks noChangeArrowheads="1"/>
          </p:cNvSpPr>
          <p:nvPr/>
        </p:nvSpPr>
        <p:spPr bwMode="auto">
          <a:xfrm>
            <a:off x="4211638" y="3141663"/>
            <a:ext cx="1295400" cy="719137"/>
          </a:xfrm>
          <a:prstGeom prst="diamon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库存</a:t>
            </a:r>
          </a:p>
        </p:txBody>
      </p:sp>
      <p:sp>
        <p:nvSpPr>
          <p:cNvPr id="1968140" name="AutoShape 12"/>
          <p:cNvSpPr>
            <a:spLocks noChangeArrowheads="1"/>
          </p:cNvSpPr>
          <p:nvPr/>
        </p:nvSpPr>
        <p:spPr bwMode="auto">
          <a:xfrm>
            <a:off x="7165975" y="3141663"/>
            <a:ext cx="1150938" cy="647700"/>
          </a:xfrm>
          <a:prstGeom prst="diamon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领导</a:t>
            </a:r>
          </a:p>
        </p:txBody>
      </p:sp>
      <p:sp>
        <p:nvSpPr>
          <p:cNvPr id="1968141" name="Line 13"/>
          <p:cNvSpPr>
            <a:spLocks noChangeShapeType="1"/>
          </p:cNvSpPr>
          <p:nvPr/>
        </p:nvSpPr>
        <p:spPr bwMode="auto">
          <a:xfrm>
            <a:off x="2268538" y="3500438"/>
            <a:ext cx="35877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8142" name="Line 14"/>
          <p:cNvSpPr>
            <a:spLocks noChangeShapeType="1"/>
          </p:cNvSpPr>
          <p:nvPr/>
        </p:nvSpPr>
        <p:spPr bwMode="auto">
          <a:xfrm flipH="1">
            <a:off x="2124075" y="3500438"/>
            <a:ext cx="503238" cy="100806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8143" name="Line 15"/>
          <p:cNvSpPr>
            <a:spLocks noChangeShapeType="1"/>
          </p:cNvSpPr>
          <p:nvPr/>
        </p:nvSpPr>
        <p:spPr bwMode="auto">
          <a:xfrm>
            <a:off x="3779838" y="3500438"/>
            <a:ext cx="863600" cy="100806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8144" name="Line 16"/>
          <p:cNvSpPr>
            <a:spLocks noChangeShapeType="1"/>
          </p:cNvSpPr>
          <p:nvPr/>
        </p:nvSpPr>
        <p:spPr bwMode="auto">
          <a:xfrm>
            <a:off x="4859338" y="3860800"/>
            <a:ext cx="0" cy="6477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8145" name="Line 17"/>
          <p:cNvSpPr>
            <a:spLocks noChangeShapeType="1"/>
          </p:cNvSpPr>
          <p:nvPr/>
        </p:nvSpPr>
        <p:spPr bwMode="auto">
          <a:xfrm flipV="1">
            <a:off x="4859338" y="2492375"/>
            <a:ext cx="0" cy="6492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8146" name="Line 18"/>
          <p:cNvSpPr>
            <a:spLocks noChangeShapeType="1"/>
          </p:cNvSpPr>
          <p:nvPr/>
        </p:nvSpPr>
        <p:spPr bwMode="auto">
          <a:xfrm>
            <a:off x="5508625" y="3500438"/>
            <a:ext cx="14287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8147" name="Line 19"/>
          <p:cNvSpPr>
            <a:spLocks noChangeShapeType="1"/>
          </p:cNvSpPr>
          <p:nvPr/>
        </p:nvSpPr>
        <p:spPr bwMode="auto">
          <a:xfrm>
            <a:off x="5219700" y="2276475"/>
            <a:ext cx="5048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8148" name="Line 20"/>
          <p:cNvSpPr>
            <a:spLocks noChangeShapeType="1"/>
          </p:cNvSpPr>
          <p:nvPr/>
        </p:nvSpPr>
        <p:spPr bwMode="auto">
          <a:xfrm>
            <a:off x="6877050" y="2276475"/>
            <a:ext cx="431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8149" name="Line 21"/>
          <p:cNvSpPr>
            <a:spLocks noChangeShapeType="1"/>
          </p:cNvSpPr>
          <p:nvPr/>
        </p:nvSpPr>
        <p:spPr bwMode="auto">
          <a:xfrm>
            <a:off x="7451725" y="2492375"/>
            <a:ext cx="0" cy="79216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8150" name="Line 22"/>
          <p:cNvSpPr>
            <a:spLocks noChangeShapeType="1"/>
          </p:cNvSpPr>
          <p:nvPr/>
        </p:nvSpPr>
        <p:spPr bwMode="auto">
          <a:xfrm>
            <a:off x="8027988" y="2492375"/>
            <a:ext cx="0" cy="79216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8151" name="Line 23"/>
          <p:cNvSpPr>
            <a:spLocks noChangeShapeType="1"/>
          </p:cNvSpPr>
          <p:nvPr/>
        </p:nvSpPr>
        <p:spPr bwMode="auto">
          <a:xfrm>
            <a:off x="3203575" y="2492375"/>
            <a:ext cx="0" cy="6492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8152" name="Text Box 24"/>
          <p:cNvSpPr txBox="1">
            <a:spLocks noChangeArrowheads="1"/>
          </p:cNvSpPr>
          <p:nvPr/>
        </p:nvSpPr>
        <p:spPr bwMode="auto">
          <a:xfrm>
            <a:off x="3203575" y="2540000"/>
            <a:ext cx="43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m</a:t>
            </a:r>
          </a:p>
        </p:txBody>
      </p:sp>
      <p:sp>
        <p:nvSpPr>
          <p:cNvPr id="1968153" name="Text Box 25"/>
          <p:cNvSpPr txBox="1">
            <a:spLocks noChangeArrowheads="1"/>
          </p:cNvSpPr>
          <p:nvPr/>
        </p:nvSpPr>
        <p:spPr bwMode="auto">
          <a:xfrm>
            <a:off x="4787900" y="2565400"/>
            <a:ext cx="43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m</a:t>
            </a:r>
          </a:p>
        </p:txBody>
      </p:sp>
      <p:sp>
        <p:nvSpPr>
          <p:cNvPr id="1968154" name="Text Box 26"/>
          <p:cNvSpPr txBox="1">
            <a:spLocks noChangeArrowheads="1"/>
          </p:cNvSpPr>
          <p:nvPr/>
        </p:nvSpPr>
        <p:spPr bwMode="auto">
          <a:xfrm>
            <a:off x="4859338" y="3860800"/>
            <a:ext cx="43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n</a:t>
            </a:r>
          </a:p>
        </p:txBody>
      </p:sp>
      <p:sp>
        <p:nvSpPr>
          <p:cNvPr id="1968155" name="Text Box 27"/>
          <p:cNvSpPr txBox="1">
            <a:spLocks noChangeArrowheads="1"/>
          </p:cNvSpPr>
          <p:nvPr/>
        </p:nvSpPr>
        <p:spPr bwMode="auto">
          <a:xfrm>
            <a:off x="1979613" y="3789363"/>
            <a:ext cx="43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n </a:t>
            </a:r>
          </a:p>
        </p:txBody>
      </p:sp>
      <p:sp>
        <p:nvSpPr>
          <p:cNvPr id="1968156" name="Text Box 28"/>
          <p:cNvSpPr txBox="1">
            <a:spLocks noChangeArrowheads="1"/>
          </p:cNvSpPr>
          <p:nvPr/>
        </p:nvSpPr>
        <p:spPr bwMode="auto">
          <a:xfrm>
            <a:off x="7956550" y="2565400"/>
            <a:ext cx="43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n</a:t>
            </a:r>
          </a:p>
        </p:txBody>
      </p:sp>
      <p:sp>
        <p:nvSpPr>
          <p:cNvPr id="1968157" name="Text Box 29"/>
          <p:cNvSpPr txBox="1">
            <a:spLocks noChangeArrowheads="1"/>
          </p:cNvSpPr>
          <p:nvPr/>
        </p:nvSpPr>
        <p:spPr bwMode="auto">
          <a:xfrm>
            <a:off x="7164388" y="2540000"/>
            <a:ext cx="43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1</a:t>
            </a:r>
          </a:p>
        </p:txBody>
      </p:sp>
      <p:sp>
        <p:nvSpPr>
          <p:cNvPr id="1968158" name="Text Box 30"/>
          <p:cNvSpPr txBox="1">
            <a:spLocks noChangeArrowheads="1"/>
          </p:cNvSpPr>
          <p:nvPr/>
        </p:nvSpPr>
        <p:spPr bwMode="auto">
          <a:xfrm>
            <a:off x="6877050" y="1844675"/>
            <a:ext cx="43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n</a:t>
            </a:r>
          </a:p>
        </p:txBody>
      </p:sp>
      <p:sp>
        <p:nvSpPr>
          <p:cNvPr id="1968159" name="Text Box 31"/>
          <p:cNvSpPr txBox="1">
            <a:spLocks noChangeArrowheads="1"/>
          </p:cNvSpPr>
          <p:nvPr/>
        </p:nvSpPr>
        <p:spPr bwMode="auto">
          <a:xfrm>
            <a:off x="5364163" y="1844675"/>
            <a:ext cx="43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1</a:t>
            </a:r>
          </a:p>
        </p:txBody>
      </p:sp>
      <p:sp>
        <p:nvSpPr>
          <p:cNvPr id="1968160" name="Text Box 32"/>
          <p:cNvSpPr txBox="1">
            <a:spLocks noChangeArrowheads="1"/>
          </p:cNvSpPr>
          <p:nvPr/>
        </p:nvSpPr>
        <p:spPr bwMode="auto">
          <a:xfrm>
            <a:off x="4211638" y="3644900"/>
            <a:ext cx="43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p</a:t>
            </a:r>
          </a:p>
        </p:txBody>
      </p:sp>
      <p:sp>
        <p:nvSpPr>
          <p:cNvPr id="1968161" name="Rectangle 33"/>
          <p:cNvSpPr>
            <a:spLocks noGrp="1" noRot="1" noChangeArrowheads="1"/>
          </p:cNvSpPr>
          <p:nvPr>
            <p:ph type="title"/>
          </p:nvPr>
        </p:nvSpPr>
        <p:spPr>
          <a:xfrm>
            <a:off x="1042988" y="692150"/>
            <a:ext cx="6215062" cy="504825"/>
          </a:xfrm>
        </p:spPr>
        <p:txBody>
          <a:bodyPr/>
          <a:lstStyle/>
          <a:p>
            <a:r>
              <a:rPr lang="zh-CN" altLang="en-US" sz="2400">
                <a:solidFill>
                  <a:schemeClr val="hlink"/>
                </a:solidFill>
              </a:rPr>
              <a:t>实体及其联系图</a:t>
            </a:r>
          </a:p>
        </p:txBody>
      </p:sp>
      <p:sp>
        <p:nvSpPr>
          <p:cNvPr id="1968162" name="Text Box 3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69154" name="Group 2"/>
          <p:cNvGrpSpPr>
            <a:grpSpLocks/>
          </p:cNvGrpSpPr>
          <p:nvPr/>
        </p:nvGrpSpPr>
        <p:grpSpPr bwMode="auto">
          <a:xfrm>
            <a:off x="827088" y="1196975"/>
            <a:ext cx="7777162" cy="4895850"/>
            <a:chOff x="612" y="754"/>
            <a:chExt cx="4899" cy="3084"/>
          </a:xfrm>
        </p:grpSpPr>
        <p:sp>
          <p:nvSpPr>
            <p:cNvPr id="1969155" name="Rectangle 3"/>
            <p:cNvSpPr>
              <a:spLocks noChangeArrowheads="1"/>
            </p:cNvSpPr>
            <p:nvPr/>
          </p:nvSpPr>
          <p:spPr bwMode="auto">
            <a:xfrm>
              <a:off x="1383" y="1479"/>
              <a:ext cx="816" cy="27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hlink"/>
                  </a:solidFill>
                  <a:latin typeface="Times New Roman" pitchFamily="18" charset="0"/>
                  <a:ea typeface="华文行楷" pitchFamily="2" charset="-122"/>
                </a:rPr>
                <a:t>供应商</a:t>
              </a:r>
            </a:p>
          </p:txBody>
        </p:sp>
        <p:sp>
          <p:nvSpPr>
            <p:cNvPr id="1969156" name="Rectangle 4"/>
            <p:cNvSpPr>
              <a:spLocks noChangeArrowheads="1"/>
            </p:cNvSpPr>
            <p:nvPr/>
          </p:nvSpPr>
          <p:spPr bwMode="auto">
            <a:xfrm>
              <a:off x="2699" y="2840"/>
              <a:ext cx="499" cy="27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hlink"/>
                  </a:solidFill>
                  <a:latin typeface="Times New Roman" pitchFamily="18" charset="0"/>
                  <a:ea typeface="华文行楷" pitchFamily="2" charset="-122"/>
                </a:rPr>
                <a:t>零件</a:t>
              </a:r>
            </a:p>
          </p:txBody>
        </p:sp>
        <p:sp>
          <p:nvSpPr>
            <p:cNvPr id="1969157" name="Rectangle 5"/>
            <p:cNvSpPr>
              <a:spLocks noChangeArrowheads="1"/>
            </p:cNvSpPr>
            <p:nvPr/>
          </p:nvSpPr>
          <p:spPr bwMode="auto">
            <a:xfrm>
              <a:off x="2608" y="1479"/>
              <a:ext cx="545" cy="27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hlink"/>
                  </a:solidFill>
                  <a:latin typeface="Times New Roman" pitchFamily="18" charset="0"/>
                  <a:ea typeface="华文行楷" pitchFamily="2" charset="-122"/>
                </a:rPr>
                <a:t>仓库</a:t>
              </a:r>
            </a:p>
          </p:txBody>
        </p:sp>
        <p:sp>
          <p:nvSpPr>
            <p:cNvPr id="1969158" name="AutoShape 6"/>
            <p:cNvSpPr>
              <a:spLocks noChangeArrowheads="1"/>
            </p:cNvSpPr>
            <p:nvPr/>
          </p:nvSpPr>
          <p:spPr bwMode="auto">
            <a:xfrm>
              <a:off x="1565" y="2025"/>
              <a:ext cx="634" cy="362"/>
            </a:xfrm>
            <a:prstGeom prst="diamon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供应</a:t>
              </a:r>
            </a:p>
          </p:txBody>
        </p:sp>
        <p:sp>
          <p:nvSpPr>
            <p:cNvPr id="1969159" name="AutoShape 7"/>
            <p:cNvSpPr>
              <a:spLocks noChangeArrowheads="1"/>
            </p:cNvSpPr>
            <p:nvPr/>
          </p:nvSpPr>
          <p:spPr bwMode="auto">
            <a:xfrm>
              <a:off x="3470" y="1433"/>
              <a:ext cx="589" cy="364"/>
            </a:xfrm>
            <a:prstGeom prst="diamon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工作</a:t>
              </a:r>
            </a:p>
          </p:txBody>
        </p:sp>
        <p:sp>
          <p:nvSpPr>
            <p:cNvPr id="1969160" name="Oval 8"/>
            <p:cNvSpPr>
              <a:spLocks noChangeArrowheads="1"/>
            </p:cNvSpPr>
            <p:nvPr/>
          </p:nvSpPr>
          <p:spPr bwMode="auto">
            <a:xfrm>
              <a:off x="612" y="2069"/>
              <a:ext cx="726"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供应量</a:t>
              </a:r>
            </a:p>
          </p:txBody>
        </p:sp>
        <p:sp>
          <p:nvSpPr>
            <p:cNvPr id="1969161" name="Oval 9"/>
            <p:cNvSpPr>
              <a:spLocks noChangeArrowheads="1"/>
            </p:cNvSpPr>
            <p:nvPr/>
          </p:nvSpPr>
          <p:spPr bwMode="auto">
            <a:xfrm>
              <a:off x="3334" y="2069"/>
              <a:ext cx="725"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库存量</a:t>
              </a:r>
            </a:p>
          </p:txBody>
        </p:sp>
        <p:sp>
          <p:nvSpPr>
            <p:cNvPr id="1969162" name="Rectangle 10"/>
            <p:cNvSpPr>
              <a:spLocks noChangeArrowheads="1"/>
            </p:cNvSpPr>
            <p:nvPr/>
          </p:nvSpPr>
          <p:spPr bwMode="auto">
            <a:xfrm>
              <a:off x="4331" y="1479"/>
              <a:ext cx="499" cy="27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hlink"/>
                  </a:solidFill>
                  <a:latin typeface="Times New Roman" pitchFamily="18" charset="0"/>
                  <a:ea typeface="华文行楷" pitchFamily="2" charset="-122"/>
                </a:rPr>
                <a:t>职工</a:t>
              </a:r>
            </a:p>
          </p:txBody>
        </p:sp>
        <p:sp>
          <p:nvSpPr>
            <p:cNvPr id="1969163" name="Rectangle 11"/>
            <p:cNvSpPr>
              <a:spLocks noChangeArrowheads="1"/>
            </p:cNvSpPr>
            <p:nvPr/>
          </p:nvSpPr>
          <p:spPr bwMode="auto">
            <a:xfrm>
              <a:off x="1020" y="2840"/>
              <a:ext cx="681" cy="27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hlink"/>
                  </a:solidFill>
                  <a:latin typeface="Times New Roman" pitchFamily="18" charset="0"/>
                  <a:ea typeface="华文行楷" pitchFamily="2" charset="-122"/>
                </a:rPr>
                <a:t>项目</a:t>
              </a:r>
            </a:p>
          </p:txBody>
        </p:sp>
        <p:sp>
          <p:nvSpPr>
            <p:cNvPr id="1969164" name="AutoShape 12"/>
            <p:cNvSpPr>
              <a:spLocks noChangeArrowheads="1"/>
            </p:cNvSpPr>
            <p:nvPr/>
          </p:nvSpPr>
          <p:spPr bwMode="auto">
            <a:xfrm>
              <a:off x="2608" y="2025"/>
              <a:ext cx="635" cy="362"/>
            </a:xfrm>
            <a:prstGeom prst="diamon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库存</a:t>
              </a:r>
            </a:p>
          </p:txBody>
        </p:sp>
        <p:sp>
          <p:nvSpPr>
            <p:cNvPr id="1969165" name="AutoShape 13"/>
            <p:cNvSpPr>
              <a:spLocks noChangeArrowheads="1"/>
            </p:cNvSpPr>
            <p:nvPr/>
          </p:nvSpPr>
          <p:spPr bwMode="auto">
            <a:xfrm>
              <a:off x="4241" y="2070"/>
              <a:ext cx="679" cy="362"/>
            </a:xfrm>
            <a:prstGeom prst="diamon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领导</a:t>
              </a:r>
            </a:p>
          </p:txBody>
        </p:sp>
        <p:sp>
          <p:nvSpPr>
            <p:cNvPr id="1969166" name="Line 14"/>
            <p:cNvSpPr>
              <a:spLocks noChangeShapeType="1"/>
            </p:cNvSpPr>
            <p:nvPr/>
          </p:nvSpPr>
          <p:spPr bwMode="auto">
            <a:xfrm>
              <a:off x="1338" y="2205"/>
              <a:ext cx="22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167" name="Line 15"/>
            <p:cNvSpPr>
              <a:spLocks noChangeShapeType="1"/>
            </p:cNvSpPr>
            <p:nvPr/>
          </p:nvSpPr>
          <p:spPr bwMode="auto">
            <a:xfrm flipH="1">
              <a:off x="1338" y="2205"/>
              <a:ext cx="226" cy="63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168" name="Line 16"/>
            <p:cNvSpPr>
              <a:spLocks noChangeShapeType="1"/>
            </p:cNvSpPr>
            <p:nvPr/>
          </p:nvSpPr>
          <p:spPr bwMode="auto">
            <a:xfrm>
              <a:off x="2200" y="2205"/>
              <a:ext cx="635" cy="63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169" name="Line 17"/>
            <p:cNvSpPr>
              <a:spLocks noChangeShapeType="1"/>
            </p:cNvSpPr>
            <p:nvPr/>
          </p:nvSpPr>
          <p:spPr bwMode="auto">
            <a:xfrm>
              <a:off x="2925" y="2432"/>
              <a:ext cx="0" cy="40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170" name="Line 18"/>
            <p:cNvSpPr>
              <a:spLocks noChangeShapeType="1"/>
            </p:cNvSpPr>
            <p:nvPr/>
          </p:nvSpPr>
          <p:spPr bwMode="auto">
            <a:xfrm flipV="1">
              <a:off x="2925" y="1752"/>
              <a:ext cx="0" cy="27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171" name="Line 19"/>
            <p:cNvSpPr>
              <a:spLocks noChangeShapeType="1"/>
            </p:cNvSpPr>
            <p:nvPr/>
          </p:nvSpPr>
          <p:spPr bwMode="auto">
            <a:xfrm>
              <a:off x="3243" y="2205"/>
              <a:ext cx="9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172" name="Line 20"/>
            <p:cNvSpPr>
              <a:spLocks noChangeShapeType="1"/>
            </p:cNvSpPr>
            <p:nvPr/>
          </p:nvSpPr>
          <p:spPr bwMode="auto">
            <a:xfrm>
              <a:off x="3152" y="1615"/>
              <a:ext cx="31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173" name="Line 21"/>
            <p:cNvSpPr>
              <a:spLocks noChangeShapeType="1"/>
            </p:cNvSpPr>
            <p:nvPr/>
          </p:nvSpPr>
          <p:spPr bwMode="auto">
            <a:xfrm>
              <a:off x="4059" y="1616"/>
              <a:ext cx="27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174" name="Line 22"/>
            <p:cNvSpPr>
              <a:spLocks noChangeShapeType="1"/>
            </p:cNvSpPr>
            <p:nvPr/>
          </p:nvSpPr>
          <p:spPr bwMode="auto">
            <a:xfrm>
              <a:off x="4421" y="1751"/>
              <a:ext cx="0" cy="409"/>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175" name="Line 23"/>
            <p:cNvSpPr>
              <a:spLocks noChangeShapeType="1"/>
            </p:cNvSpPr>
            <p:nvPr/>
          </p:nvSpPr>
          <p:spPr bwMode="auto">
            <a:xfrm>
              <a:off x="4783" y="1751"/>
              <a:ext cx="1" cy="409"/>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176" name="Line 24"/>
            <p:cNvSpPr>
              <a:spLocks noChangeShapeType="1"/>
            </p:cNvSpPr>
            <p:nvPr/>
          </p:nvSpPr>
          <p:spPr bwMode="auto">
            <a:xfrm>
              <a:off x="1882" y="1751"/>
              <a:ext cx="0" cy="27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177" name="Text Box 25"/>
            <p:cNvSpPr txBox="1">
              <a:spLocks noChangeArrowheads="1"/>
            </p:cNvSpPr>
            <p:nvPr/>
          </p:nvSpPr>
          <p:spPr bwMode="auto">
            <a:xfrm>
              <a:off x="1837" y="1752"/>
              <a:ext cx="27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m</a:t>
              </a:r>
            </a:p>
          </p:txBody>
        </p:sp>
        <p:sp>
          <p:nvSpPr>
            <p:cNvPr id="1969178" name="Text Box 26"/>
            <p:cNvSpPr txBox="1">
              <a:spLocks noChangeArrowheads="1"/>
            </p:cNvSpPr>
            <p:nvPr/>
          </p:nvSpPr>
          <p:spPr bwMode="auto">
            <a:xfrm>
              <a:off x="2880" y="1736"/>
              <a:ext cx="27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m</a:t>
              </a:r>
            </a:p>
          </p:txBody>
        </p:sp>
        <p:sp>
          <p:nvSpPr>
            <p:cNvPr id="1969179" name="Text Box 27"/>
            <p:cNvSpPr txBox="1">
              <a:spLocks noChangeArrowheads="1"/>
            </p:cNvSpPr>
            <p:nvPr/>
          </p:nvSpPr>
          <p:spPr bwMode="auto">
            <a:xfrm>
              <a:off x="2925" y="2432"/>
              <a:ext cx="27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n</a:t>
              </a:r>
            </a:p>
          </p:txBody>
        </p:sp>
        <p:sp>
          <p:nvSpPr>
            <p:cNvPr id="1969180" name="Text Box 28"/>
            <p:cNvSpPr txBox="1">
              <a:spLocks noChangeArrowheads="1"/>
            </p:cNvSpPr>
            <p:nvPr/>
          </p:nvSpPr>
          <p:spPr bwMode="auto">
            <a:xfrm>
              <a:off x="1156" y="2387"/>
              <a:ext cx="27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n </a:t>
              </a:r>
            </a:p>
          </p:txBody>
        </p:sp>
        <p:sp>
          <p:nvSpPr>
            <p:cNvPr id="1969181" name="Text Box 29"/>
            <p:cNvSpPr txBox="1">
              <a:spLocks noChangeArrowheads="1"/>
            </p:cNvSpPr>
            <p:nvPr/>
          </p:nvSpPr>
          <p:spPr bwMode="auto">
            <a:xfrm>
              <a:off x="4784" y="1736"/>
              <a:ext cx="27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n</a:t>
              </a:r>
            </a:p>
          </p:txBody>
        </p:sp>
        <p:sp>
          <p:nvSpPr>
            <p:cNvPr id="1969182" name="Text Box 30"/>
            <p:cNvSpPr txBox="1">
              <a:spLocks noChangeArrowheads="1"/>
            </p:cNvSpPr>
            <p:nvPr/>
          </p:nvSpPr>
          <p:spPr bwMode="auto">
            <a:xfrm>
              <a:off x="4285" y="1736"/>
              <a:ext cx="27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1</a:t>
              </a:r>
            </a:p>
          </p:txBody>
        </p:sp>
        <p:sp>
          <p:nvSpPr>
            <p:cNvPr id="1969183" name="Text Box 31"/>
            <p:cNvSpPr txBox="1">
              <a:spLocks noChangeArrowheads="1"/>
            </p:cNvSpPr>
            <p:nvPr/>
          </p:nvSpPr>
          <p:spPr bwMode="auto">
            <a:xfrm>
              <a:off x="4060" y="1344"/>
              <a:ext cx="27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n</a:t>
              </a:r>
            </a:p>
          </p:txBody>
        </p:sp>
        <p:sp>
          <p:nvSpPr>
            <p:cNvPr id="1969184" name="Text Box 32"/>
            <p:cNvSpPr txBox="1">
              <a:spLocks noChangeArrowheads="1"/>
            </p:cNvSpPr>
            <p:nvPr/>
          </p:nvSpPr>
          <p:spPr bwMode="auto">
            <a:xfrm>
              <a:off x="3243" y="1343"/>
              <a:ext cx="27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1</a:t>
              </a:r>
            </a:p>
          </p:txBody>
        </p:sp>
        <p:sp>
          <p:nvSpPr>
            <p:cNvPr id="1969185" name="Text Box 33"/>
            <p:cNvSpPr txBox="1">
              <a:spLocks noChangeArrowheads="1"/>
            </p:cNvSpPr>
            <p:nvPr/>
          </p:nvSpPr>
          <p:spPr bwMode="auto">
            <a:xfrm>
              <a:off x="2336" y="2371"/>
              <a:ext cx="27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p</a:t>
              </a:r>
            </a:p>
          </p:txBody>
        </p:sp>
        <p:sp>
          <p:nvSpPr>
            <p:cNvPr id="1969186" name="Oval 34"/>
            <p:cNvSpPr>
              <a:spLocks noChangeArrowheads="1"/>
            </p:cNvSpPr>
            <p:nvPr/>
          </p:nvSpPr>
          <p:spPr bwMode="auto">
            <a:xfrm>
              <a:off x="1429" y="1071"/>
              <a:ext cx="453" cy="22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地址</a:t>
              </a:r>
            </a:p>
          </p:txBody>
        </p:sp>
        <p:sp>
          <p:nvSpPr>
            <p:cNvPr id="1969187" name="Oval 35"/>
            <p:cNvSpPr>
              <a:spLocks noChangeArrowheads="1"/>
            </p:cNvSpPr>
            <p:nvPr/>
          </p:nvSpPr>
          <p:spPr bwMode="auto">
            <a:xfrm>
              <a:off x="1110" y="754"/>
              <a:ext cx="455" cy="22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姓名</a:t>
              </a:r>
            </a:p>
          </p:txBody>
        </p:sp>
        <p:sp>
          <p:nvSpPr>
            <p:cNvPr id="1969188" name="Oval 36"/>
            <p:cNvSpPr>
              <a:spLocks noChangeArrowheads="1"/>
            </p:cNvSpPr>
            <p:nvPr/>
          </p:nvSpPr>
          <p:spPr bwMode="auto">
            <a:xfrm>
              <a:off x="1701" y="754"/>
              <a:ext cx="500" cy="22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电话号</a:t>
              </a:r>
            </a:p>
          </p:txBody>
        </p:sp>
        <p:sp>
          <p:nvSpPr>
            <p:cNvPr id="1969189" name="Oval 37"/>
            <p:cNvSpPr>
              <a:spLocks noChangeArrowheads="1"/>
            </p:cNvSpPr>
            <p:nvPr/>
          </p:nvSpPr>
          <p:spPr bwMode="auto">
            <a:xfrm>
              <a:off x="612" y="1071"/>
              <a:ext cx="725"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供应商号</a:t>
              </a:r>
            </a:p>
          </p:txBody>
        </p:sp>
        <p:sp>
          <p:nvSpPr>
            <p:cNvPr id="1969190" name="Oval 38"/>
            <p:cNvSpPr>
              <a:spLocks noChangeArrowheads="1"/>
            </p:cNvSpPr>
            <p:nvPr/>
          </p:nvSpPr>
          <p:spPr bwMode="auto">
            <a:xfrm>
              <a:off x="1973" y="1072"/>
              <a:ext cx="408" cy="22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帐号</a:t>
              </a:r>
            </a:p>
          </p:txBody>
        </p:sp>
        <p:sp>
          <p:nvSpPr>
            <p:cNvPr id="1969191" name="Oval 39"/>
            <p:cNvSpPr>
              <a:spLocks noChangeArrowheads="1"/>
            </p:cNvSpPr>
            <p:nvPr/>
          </p:nvSpPr>
          <p:spPr bwMode="auto">
            <a:xfrm>
              <a:off x="2789" y="754"/>
              <a:ext cx="408" cy="22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面积</a:t>
              </a:r>
            </a:p>
          </p:txBody>
        </p:sp>
        <p:sp>
          <p:nvSpPr>
            <p:cNvPr id="1969192" name="Oval 40"/>
            <p:cNvSpPr>
              <a:spLocks noChangeArrowheads="1"/>
            </p:cNvSpPr>
            <p:nvPr/>
          </p:nvSpPr>
          <p:spPr bwMode="auto">
            <a:xfrm>
              <a:off x="3061" y="1026"/>
              <a:ext cx="545"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电话号</a:t>
              </a:r>
            </a:p>
          </p:txBody>
        </p:sp>
        <p:sp>
          <p:nvSpPr>
            <p:cNvPr id="1969193" name="Oval 41"/>
            <p:cNvSpPr>
              <a:spLocks noChangeArrowheads="1"/>
            </p:cNvSpPr>
            <p:nvPr/>
          </p:nvSpPr>
          <p:spPr bwMode="auto">
            <a:xfrm>
              <a:off x="2426" y="1026"/>
              <a:ext cx="545"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仓库号</a:t>
              </a:r>
            </a:p>
          </p:txBody>
        </p:sp>
        <p:sp>
          <p:nvSpPr>
            <p:cNvPr id="1969194" name="Oval 42"/>
            <p:cNvSpPr>
              <a:spLocks noChangeArrowheads="1"/>
            </p:cNvSpPr>
            <p:nvPr/>
          </p:nvSpPr>
          <p:spPr bwMode="auto">
            <a:xfrm>
              <a:off x="4967" y="1026"/>
              <a:ext cx="498" cy="22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年龄</a:t>
              </a:r>
            </a:p>
          </p:txBody>
        </p:sp>
        <p:sp>
          <p:nvSpPr>
            <p:cNvPr id="1969195" name="Oval 43"/>
            <p:cNvSpPr>
              <a:spLocks noChangeArrowheads="1"/>
            </p:cNvSpPr>
            <p:nvPr/>
          </p:nvSpPr>
          <p:spPr bwMode="auto">
            <a:xfrm>
              <a:off x="4421" y="1026"/>
              <a:ext cx="500" cy="22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姓名</a:t>
              </a:r>
            </a:p>
          </p:txBody>
        </p:sp>
        <p:sp>
          <p:nvSpPr>
            <p:cNvPr id="1969196" name="Oval 44"/>
            <p:cNvSpPr>
              <a:spLocks noChangeArrowheads="1"/>
            </p:cNvSpPr>
            <p:nvPr/>
          </p:nvSpPr>
          <p:spPr bwMode="auto">
            <a:xfrm>
              <a:off x="5013" y="1480"/>
              <a:ext cx="498" cy="22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职称</a:t>
              </a:r>
            </a:p>
          </p:txBody>
        </p:sp>
        <p:sp>
          <p:nvSpPr>
            <p:cNvPr id="1969197" name="Oval 45"/>
            <p:cNvSpPr>
              <a:spLocks noChangeArrowheads="1"/>
            </p:cNvSpPr>
            <p:nvPr/>
          </p:nvSpPr>
          <p:spPr bwMode="auto">
            <a:xfrm>
              <a:off x="3742" y="1026"/>
              <a:ext cx="589" cy="22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职工号</a:t>
              </a:r>
            </a:p>
          </p:txBody>
        </p:sp>
        <p:sp>
          <p:nvSpPr>
            <p:cNvPr id="1969198" name="Oval 46"/>
            <p:cNvSpPr>
              <a:spLocks noChangeArrowheads="1"/>
            </p:cNvSpPr>
            <p:nvPr/>
          </p:nvSpPr>
          <p:spPr bwMode="auto">
            <a:xfrm>
              <a:off x="1066" y="3566"/>
              <a:ext cx="635"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预算</a:t>
              </a:r>
            </a:p>
          </p:txBody>
        </p:sp>
        <p:sp>
          <p:nvSpPr>
            <p:cNvPr id="1969199" name="Oval 47"/>
            <p:cNvSpPr>
              <a:spLocks noChangeArrowheads="1"/>
            </p:cNvSpPr>
            <p:nvPr/>
          </p:nvSpPr>
          <p:spPr bwMode="auto">
            <a:xfrm>
              <a:off x="1474" y="3249"/>
              <a:ext cx="680"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开式日期</a:t>
              </a:r>
            </a:p>
          </p:txBody>
        </p:sp>
        <p:sp>
          <p:nvSpPr>
            <p:cNvPr id="1969200" name="Oval 48"/>
            <p:cNvSpPr>
              <a:spLocks noChangeArrowheads="1"/>
            </p:cNvSpPr>
            <p:nvPr/>
          </p:nvSpPr>
          <p:spPr bwMode="auto">
            <a:xfrm>
              <a:off x="657" y="3249"/>
              <a:ext cx="680"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项目号</a:t>
              </a:r>
            </a:p>
          </p:txBody>
        </p:sp>
        <p:sp>
          <p:nvSpPr>
            <p:cNvPr id="1969201" name="Oval 49"/>
            <p:cNvSpPr>
              <a:spLocks noChangeArrowheads="1"/>
            </p:cNvSpPr>
            <p:nvPr/>
          </p:nvSpPr>
          <p:spPr bwMode="auto">
            <a:xfrm>
              <a:off x="3379" y="3429"/>
              <a:ext cx="453" cy="22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规格</a:t>
              </a:r>
            </a:p>
          </p:txBody>
        </p:sp>
        <p:sp>
          <p:nvSpPr>
            <p:cNvPr id="1969202" name="Oval 50"/>
            <p:cNvSpPr>
              <a:spLocks noChangeArrowheads="1"/>
            </p:cNvSpPr>
            <p:nvPr/>
          </p:nvSpPr>
          <p:spPr bwMode="auto">
            <a:xfrm>
              <a:off x="2835" y="3429"/>
              <a:ext cx="500" cy="22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名称</a:t>
              </a:r>
            </a:p>
          </p:txBody>
        </p:sp>
        <p:sp>
          <p:nvSpPr>
            <p:cNvPr id="1969203" name="Oval 51"/>
            <p:cNvSpPr>
              <a:spLocks noChangeArrowheads="1"/>
            </p:cNvSpPr>
            <p:nvPr/>
          </p:nvSpPr>
          <p:spPr bwMode="auto">
            <a:xfrm>
              <a:off x="3878" y="3429"/>
              <a:ext cx="453" cy="22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单价</a:t>
              </a:r>
            </a:p>
          </p:txBody>
        </p:sp>
        <p:sp>
          <p:nvSpPr>
            <p:cNvPr id="1969204" name="Oval 52"/>
            <p:cNvSpPr>
              <a:spLocks noChangeArrowheads="1"/>
            </p:cNvSpPr>
            <p:nvPr/>
          </p:nvSpPr>
          <p:spPr bwMode="auto">
            <a:xfrm>
              <a:off x="2200" y="3429"/>
              <a:ext cx="589" cy="22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零件号</a:t>
              </a:r>
            </a:p>
          </p:txBody>
        </p:sp>
        <p:sp>
          <p:nvSpPr>
            <p:cNvPr id="1969205" name="Oval 53"/>
            <p:cNvSpPr>
              <a:spLocks noChangeArrowheads="1"/>
            </p:cNvSpPr>
            <p:nvPr/>
          </p:nvSpPr>
          <p:spPr bwMode="auto">
            <a:xfrm>
              <a:off x="4377" y="3430"/>
              <a:ext cx="453" cy="22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000" b="0">
                  <a:latin typeface="Times New Roman" pitchFamily="18" charset="0"/>
                  <a:ea typeface="华文行楷" pitchFamily="2" charset="-122"/>
                </a:rPr>
                <a:t>描述</a:t>
              </a:r>
            </a:p>
          </p:txBody>
        </p:sp>
        <p:sp>
          <p:nvSpPr>
            <p:cNvPr id="1969206" name="Line 54"/>
            <p:cNvSpPr>
              <a:spLocks noChangeShapeType="1"/>
            </p:cNvSpPr>
            <p:nvPr/>
          </p:nvSpPr>
          <p:spPr bwMode="auto">
            <a:xfrm>
              <a:off x="1292" y="981"/>
              <a:ext cx="227" cy="499"/>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07" name="Line 55"/>
            <p:cNvSpPr>
              <a:spLocks noChangeShapeType="1"/>
            </p:cNvSpPr>
            <p:nvPr/>
          </p:nvSpPr>
          <p:spPr bwMode="auto">
            <a:xfrm flipH="1">
              <a:off x="1882" y="981"/>
              <a:ext cx="45" cy="499"/>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08" name="Line 56"/>
            <p:cNvSpPr>
              <a:spLocks noChangeShapeType="1"/>
            </p:cNvSpPr>
            <p:nvPr/>
          </p:nvSpPr>
          <p:spPr bwMode="auto">
            <a:xfrm flipH="1">
              <a:off x="2018" y="1298"/>
              <a:ext cx="136" cy="18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09" name="Line 57"/>
            <p:cNvSpPr>
              <a:spLocks noChangeShapeType="1"/>
            </p:cNvSpPr>
            <p:nvPr/>
          </p:nvSpPr>
          <p:spPr bwMode="auto">
            <a:xfrm>
              <a:off x="1655" y="1298"/>
              <a:ext cx="0" cy="18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10" name="Line 58"/>
            <p:cNvSpPr>
              <a:spLocks noChangeShapeType="1"/>
            </p:cNvSpPr>
            <p:nvPr/>
          </p:nvSpPr>
          <p:spPr bwMode="auto">
            <a:xfrm>
              <a:off x="1020" y="1344"/>
              <a:ext cx="409" cy="13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11" name="Line 59"/>
            <p:cNvSpPr>
              <a:spLocks noChangeShapeType="1"/>
            </p:cNvSpPr>
            <p:nvPr/>
          </p:nvSpPr>
          <p:spPr bwMode="auto">
            <a:xfrm>
              <a:off x="3016" y="981"/>
              <a:ext cx="0" cy="499"/>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12" name="Line 60"/>
            <p:cNvSpPr>
              <a:spLocks noChangeShapeType="1"/>
            </p:cNvSpPr>
            <p:nvPr/>
          </p:nvSpPr>
          <p:spPr bwMode="auto">
            <a:xfrm>
              <a:off x="2699" y="1298"/>
              <a:ext cx="90" cy="18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13" name="Line 61"/>
            <p:cNvSpPr>
              <a:spLocks noChangeShapeType="1"/>
            </p:cNvSpPr>
            <p:nvPr/>
          </p:nvSpPr>
          <p:spPr bwMode="auto">
            <a:xfrm flipH="1">
              <a:off x="3107" y="1298"/>
              <a:ext cx="181" cy="18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14" name="Line 62"/>
            <p:cNvSpPr>
              <a:spLocks noChangeShapeType="1"/>
            </p:cNvSpPr>
            <p:nvPr/>
          </p:nvSpPr>
          <p:spPr bwMode="auto">
            <a:xfrm>
              <a:off x="4105" y="1253"/>
              <a:ext cx="363" cy="22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15" name="Line 63"/>
            <p:cNvSpPr>
              <a:spLocks noChangeShapeType="1"/>
            </p:cNvSpPr>
            <p:nvPr/>
          </p:nvSpPr>
          <p:spPr bwMode="auto">
            <a:xfrm flipH="1">
              <a:off x="4604" y="1253"/>
              <a:ext cx="45" cy="22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16" name="Line 64"/>
            <p:cNvSpPr>
              <a:spLocks noChangeShapeType="1"/>
            </p:cNvSpPr>
            <p:nvPr/>
          </p:nvSpPr>
          <p:spPr bwMode="auto">
            <a:xfrm flipH="1">
              <a:off x="4740" y="1253"/>
              <a:ext cx="453" cy="22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17" name="Line 65"/>
            <p:cNvSpPr>
              <a:spLocks noChangeShapeType="1"/>
            </p:cNvSpPr>
            <p:nvPr/>
          </p:nvSpPr>
          <p:spPr bwMode="auto">
            <a:xfrm flipH="1">
              <a:off x="4830" y="1616"/>
              <a:ext cx="18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18" name="Line 66"/>
            <p:cNvSpPr>
              <a:spLocks noChangeShapeType="1"/>
            </p:cNvSpPr>
            <p:nvPr/>
          </p:nvSpPr>
          <p:spPr bwMode="auto">
            <a:xfrm flipV="1">
              <a:off x="1383" y="3113"/>
              <a:ext cx="0" cy="45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19" name="Line 67"/>
            <p:cNvSpPr>
              <a:spLocks noChangeShapeType="1"/>
            </p:cNvSpPr>
            <p:nvPr/>
          </p:nvSpPr>
          <p:spPr bwMode="auto">
            <a:xfrm flipH="1" flipV="1">
              <a:off x="1519" y="3113"/>
              <a:ext cx="227" cy="13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20" name="Line 68"/>
            <p:cNvSpPr>
              <a:spLocks noChangeShapeType="1"/>
            </p:cNvSpPr>
            <p:nvPr/>
          </p:nvSpPr>
          <p:spPr bwMode="auto">
            <a:xfrm flipV="1">
              <a:off x="1020" y="3113"/>
              <a:ext cx="136" cy="13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21" name="Line 69"/>
            <p:cNvSpPr>
              <a:spLocks noChangeShapeType="1"/>
            </p:cNvSpPr>
            <p:nvPr/>
          </p:nvSpPr>
          <p:spPr bwMode="auto">
            <a:xfrm flipH="1">
              <a:off x="2517" y="3113"/>
              <a:ext cx="318" cy="31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22" name="Line 70"/>
            <p:cNvSpPr>
              <a:spLocks noChangeShapeType="1"/>
            </p:cNvSpPr>
            <p:nvPr/>
          </p:nvSpPr>
          <p:spPr bwMode="auto">
            <a:xfrm>
              <a:off x="2880" y="3113"/>
              <a:ext cx="181" cy="31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23" name="Line 71"/>
            <p:cNvSpPr>
              <a:spLocks noChangeShapeType="1"/>
            </p:cNvSpPr>
            <p:nvPr/>
          </p:nvSpPr>
          <p:spPr bwMode="auto">
            <a:xfrm>
              <a:off x="2971" y="3113"/>
              <a:ext cx="589" cy="31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24" name="Line 72"/>
            <p:cNvSpPr>
              <a:spLocks noChangeShapeType="1"/>
            </p:cNvSpPr>
            <p:nvPr/>
          </p:nvSpPr>
          <p:spPr bwMode="auto">
            <a:xfrm>
              <a:off x="3107" y="3113"/>
              <a:ext cx="952" cy="31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69225" name="Line 73"/>
            <p:cNvSpPr>
              <a:spLocks noChangeShapeType="1"/>
            </p:cNvSpPr>
            <p:nvPr/>
          </p:nvSpPr>
          <p:spPr bwMode="auto">
            <a:xfrm>
              <a:off x="3198" y="3113"/>
              <a:ext cx="1360" cy="31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1969226" name="Rectangle 74"/>
          <p:cNvSpPr>
            <a:spLocks noGrp="1" noRot="1" noChangeArrowheads="1"/>
          </p:cNvSpPr>
          <p:nvPr>
            <p:ph type="title"/>
          </p:nvPr>
        </p:nvSpPr>
        <p:spPr>
          <a:xfrm>
            <a:off x="1763713" y="333375"/>
            <a:ext cx="5948362" cy="511175"/>
          </a:xfrm>
        </p:spPr>
        <p:txBody>
          <a:bodyPr/>
          <a:lstStyle/>
          <a:p>
            <a:r>
              <a:rPr lang="zh-CN" altLang="en-US" sz="2400">
                <a:solidFill>
                  <a:schemeClr val="hlink"/>
                </a:solidFill>
              </a:rPr>
              <a:t>完整的实体联系图</a:t>
            </a:r>
          </a:p>
        </p:txBody>
      </p:sp>
      <p:sp>
        <p:nvSpPr>
          <p:cNvPr id="1969227" name="Text Box 75"/>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0178" name="Rectangle 2"/>
          <p:cNvSpPr>
            <a:spLocks noGrp="1" noRot="1" noChangeArrowheads="1"/>
          </p:cNvSpPr>
          <p:nvPr>
            <p:ph type="title"/>
          </p:nvPr>
        </p:nvSpPr>
        <p:spPr>
          <a:xfrm>
            <a:off x="684213" y="692150"/>
            <a:ext cx="6934200" cy="549275"/>
          </a:xfrm>
        </p:spPr>
        <p:txBody>
          <a:bodyPr/>
          <a:lstStyle/>
          <a:p>
            <a:pPr algn="l"/>
            <a:r>
              <a:rPr lang="zh-CN" altLang="en-US" sz="2800">
                <a:solidFill>
                  <a:srgbClr val="660066"/>
                </a:solidFill>
              </a:rPr>
              <a:t>三、逻辑数据模型</a:t>
            </a:r>
          </a:p>
        </p:txBody>
      </p:sp>
      <p:sp>
        <p:nvSpPr>
          <p:cNvPr id="1970179" name="Rectangle 3"/>
          <p:cNvSpPr>
            <a:spLocks noGrp="1" noRot="1" noChangeArrowheads="1"/>
          </p:cNvSpPr>
          <p:nvPr>
            <p:ph type="body" idx="1"/>
          </p:nvPr>
        </p:nvSpPr>
        <p:spPr>
          <a:xfrm>
            <a:off x="0" y="1700213"/>
            <a:ext cx="8893175" cy="3816350"/>
          </a:xfrm>
        </p:spPr>
        <p:txBody>
          <a:bodyPr/>
          <a:lstStyle/>
          <a:p>
            <a:pPr algn="just">
              <a:lnSpc>
                <a:spcPct val="140000"/>
              </a:lnSpc>
              <a:spcBef>
                <a:spcPct val="0"/>
              </a:spcBef>
              <a:buFont typeface="Wingdings" pitchFamily="2" charset="2"/>
              <a:buNone/>
            </a:pPr>
            <a:r>
              <a:rPr lang="en-US" altLang="zh-CN" sz="2000"/>
              <a:t>           </a:t>
            </a:r>
            <a:r>
              <a:rPr lang="zh-CN" altLang="en-US" sz="2000"/>
              <a:t>数据模型第二级为逻辑数据模型，其</a:t>
            </a:r>
            <a:r>
              <a:rPr lang="zh-CN" altLang="en-US" sz="2000">
                <a:solidFill>
                  <a:srgbClr val="660066"/>
                </a:solidFill>
              </a:rPr>
              <a:t>既要面向用户又面向实现</a:t>
            </a:r>
            <a:r>
              <a:rPr lang="zh-CN" altLang="en-US" sz="2000"/>
              <a:t>。数据库的逻辑数据模型又称数据库的结构模型，或直接简称为数据模型。</a:t>
            </a:r>
          </a:p>
          <a:p>
            <a:pPr algn="just">
              <a:lnSpc>
                <a:spcPct val="140000"/>
              </a:lnSpc>
              <a:spcBef>
                <a:spcPct val="0"/>
              </a:spcBef>
              <a:buFont typeface="Wingdings" pitchFamily="2" charset="2"/>
              <a:buNone/>
            </a:pPr>
            <a:r>
              <a:rPr lang="zh-CN" altLang="en-US" sz="2000"/>
              <a:t>　　　用概念数据模型表示的数据必须转化为逻辑数据模型表示的数据才能在</a:t>
            </a:r>
            <a:r>
              <a:rPr lang="en-US" altLang="zh-CN" sz="2000"/>
              <a:t>DBMS</a:t>
            </a:r>
            <a:r>
              <a:rPr lang="zh-CN" altLang="en-US" sz="2000"/>
              <a:t>中实现。</a:t>
            </a:r>
          </a:p>
          <a:p>
            <a:pPr>
              <a:lnSpc>
                <a:spcPct val="140000"/>
              </a:lnSpc>
              <a:spcBef>
                <a:spcPct val="0"/>
              </a:spcBef>
              <a:buFont typeface="Wingdings" pitchFamily="2" charset="2"/>
              <a:buNone/>
            </a:pPr>
            <a:r>
              <a:rPr lang="zh-CN" altLang="en-US" sz="2000"/>
              <a:t>         </a:t>
            </a:r>
            <a:r>
              <a:rPr lang="zh-CN" altLang="en-US" sz="2000">
                <a:solidFill>
                  <a:srgbClr val="660066"/>
                </a:solidFill>
              </a:rPr>
              <a:t>典型的逻辑数据模型包括层次模型、网状模型和关系模型。</a:t>
            </a:r>
          </a:p>
        </p:txBody>
      </p:sp>
      <p:sp>
        <p:nvSpPr>
          <p:cNvPr id="1970180"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71202" name="Rectangle 2"/>
          <p:cNvSpPr>
            <a:spLocks noGrp="1" noChangeArrowheads="1"/>
          </p:cNvSpPr>
          <p:nvPr>
            <p:ph type="body" idx="1"/>
          </p:nvPr>
        </p:nvSpPr>
        <p:spPr>
          <a:xfrm>
            <a:off x="250825" y="1268413"/>
            <a:ext cx="8569325" cy="2160587"/>
          </a:xfrm>
          <a:noFill/>
          <a:ln/>
        </p:spPr>
        <p:txBody>
          <a:bodyPr/>
          <a:lstStyle/>
          <a:p>
            <a:pPr>
              <a:buFont typeface="Wingdings" pitchFamily="2" charset="2"/>
              <a:buNone/>
            </a:pPr>
            <a:r>
              <a:rPr lang="zh-CN" altLang="en-US" sz="1800" b="1">
                <a:solidFill>
                  <a:schemeClr val="hlink"/>
                </a:solidFill>
              </a:rPr>
              <a:t>　　　层次模型用树形结构来表示各类实体以及实体及实体间的联系</a:t>
            </a:r>
            <a:r>
              <a:rPr lang="zh-CN" altLang="en-US" sz="1800" b="1"/>
              <a:t>。在数据库中定义层次数据模型应满足以下两条件：</a:t>
            </a:r>
          </a:p>
          <a:p>
            <a:pPr>
              <a:buFont typeface="Wingdings" pitchFamily="2" charset="2"/>
              <a:buNone/>
            </a:pPr>
            <a:r>
              <a:rPr lang="zh-CN" altLang="en-US" sz="1800" b="1"/>
              <a:t>　　　①有且只有一个结点没有双亲结点，这个结点称为根结点；</a:t>
            </a:r>
          </a:p>
          <a:p>
            <a:pPr>
              <a:buFont typeface="Wingdings" pitchFamily="2" charset="2"/>
              <a:buNone/>
            </a:pPr>
            <a:r>
              <a:rPr lang="zh-CN" altLang="en-US" sz="1800" b="1"/>
              <a:t>　　　②根以外的其他结点有且只有一个双亲结点。</a:t>
            </a:r>
          </a:p>
          <a:p>
            <a:pPr>
              <a:buFont typeface="Wingdings" pitchFamily="2" charset="2"/>
              <a:buNone/>
            </a:pPr>
            <a:r>
              <a:rPr lang="zh-CN" altLang="en-US" sz="1800" b="1"/>
              <a:t>　　　在层次模型中，每个结点表示一个记录类型，记录之间的联系用结点之间的连线表示，这种联系是父子之间的一对多的联系。</a:t>
            </a:r>
          </a:p>
        </p:txBody>
      </p:sp>
      <p:sp>
        <p:nvSpPr>
          <p:cNvPr id="1971203" name="Text Box 3"/>
          <p:cNvSpPr txBox="1">
            <a:spLocks noChangeArrowheads="1"/>
          </p:cNvSpPr>
          <p:nvPr/>
        </p:nvSpPr>
        <p:spPr bwMode="auto">
          <a:xfrm>
            <a:off x="1619250" y="549275"/>
            <a:ext cx="2089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b="0"/>
          </a:p>
        </p:txBody>
      </p:sp>
      <p:pic>
        <p:nvPicPr>
          <p:cNvPr id="197120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7900" y="4005263"/>
            <a:ext cx="3097213"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71205" name="Rectangle 5"/>
          <p:cNvSpPr>
            <a:spLocks noGrp="1" noRot="1" noChangeArrowheads="1"/>
          </p:cNvSpPr>
          <p:nvPr>
            <p:ph type="title"/>
          </p:nvPr>
        </p:nvSpPr>
        <p:spPr>
          <a:xfrm>
            <a:off x="755650" y="692150"/>
            <a:ext cx="7812088" cy="439738"/>
          </a:xfrm>
        </p:spPr>
        <p:txBody>
          <a:bodyPr/>
          <a:lstStyle/>
          <a:p>
            <a:pPr algn="l"/>
            <a:r>
              <a:rPr lang="zh-CN" altLang="en-US" sz="2400" b="0"/>
              <a:t>（一）层次模型</a:t>
            </a:r>
            <a:endParaRPr lang="zh-CN" altLang="en-US" sz="2800" b="0">
              <a:solidFill>
                <a:srgbClr val="001010"/>
              </a:solidFill>
            </a:endParaRPr>
          </a:p>
        </p:txBody>
      </p:sp>
      <p:pic>
        <p:nvPicPr>
          <p:cNvPr id="197120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4076700"/>
            <a:ext cx="2808287" cy="1989138"/>
          </a:xfrm>
          <a:prstGeom prst="rect">
            <a:avLst/>
          </a:prstGeom>
          <a:noFill/>
          <a:extLst>
            <a:ext uri="{909E8E84-426E-40DD-AFC4-6F175D3DCCD1}">
              <a14:hiddenFill xmlns:a14="http://schemas.microsoft.com/office/drawing/2010/main">
                <a:solidFill>
                  <a:srgbClr val="FFFFFF"/>
                </a:solidFill>
              </a14:hiddenFill>
            </a:ext>
          </a:extLst>
        </p:spPr>
      </p:pic>
      <p:sp>
        <p:nvSpPr>
          <p:cNvPr id="1971207" name="Rectangle 7"/>
          <p:cNvSpPr>
            <a:spLocks noChangeArrowheads="1"/>
          </p:cNvSpPr>
          <p:nvPr/>
        </p:nvSpPr>
        <p:spPr bwMode="auto">
          <a:xfrm>
            <a:off x="250825" y="3500438"/>
            <a:ext cx="8569325"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hlink"/>
              </a:buClr>
              <a:buSzPct val="70000"/>
              <a:buFont typeface="Wingdings" pitchFamily="2" charset="2"/>
              <a:buNone/>
            </a:pPr>
            <a:r>
              <a:rPr lang="zh-CN" altLang="en-US"/>
              <a:t>如某学校和系的组织结构的层次模型：</a:t>
            </a:r>
          </a:p>
        </p:txBody>
      </p:sp>
      <p:sp>
        <p:nvSpPr>
          <p:cNvPr id="1971208" name="Text Box 8"/>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72226" name="Group 2"/>
          <p:cNvGrpSpPr>
            <a:grpSpLocks/>
          </p:cNvGrpSpPr>
          <p:nvPr/>
        </p:nvGrpSpPr>
        <p:grpSpPr bwMode="auto">
          <a:xfrm>
            <a:off x="468313" y="1268413"/>
            <a:ext cx="6842125" cy="3038475"/>
            <a:chOff x="793" y="1282"/>
            <a:chExt cx="4310" cy="1976"/>
          </a:xfrm>
        </p:grpSpPr>
        <p:sp>
          <p:nvSpPr>
            <p:cNvPr id="1972227" name="Rectangle 3"/>
            <p:cNvSpPr>
              <a:spLocks noChangeArrowheads="1"/>
            </p:cNvSpPr>
            <p:nvPr/>
          </p:nvSpPr>
          <p:spPr bwMode="auto">
            <a:xfrm>
              <a:off x="2291" y="1525"/>
              <a:ext cx="590"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系编号</a:t>
              </a:r>
            </a:p>
          </p:txBody>
        </p:sp>
        <p:sp>
          <p:nvSpPr>
            <p:cNvPr id="1972228" name="Rectangle 4"/>
            <p:cNvSpPr>
              <a:spLocks noChangeArrowheads="1"/>
            </p:cNvSpPr>
            <p:nvPr/>
          </p:nvSpPr>
          <p:spPr bwMode="auto">
            <a:xfrm>
              <a:off x="2881" y="1525"/>
              <a:ext cx="499"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系名</a:t>
              </a:r>
            </a:p>
          </p:txBody>
        </p:sp>
        <p:sp>
          <p:nvSpPr>
            <p:cNvPr id="1972229" name="Rectangle 5"/>
            <p:cNvSpPr>
              <a:spLocks noChangeArrowheads="1"/>
            </p:cNvSpPr>
            <p:nvPr/>
          </p:nvSpPr>
          <p:spPr bwMode="auto">
            <a:xfrm>
              <a:off x="3380" y="1525"/>
              <a:ext cx="816"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办公地点</a:t>
              </a:r>
            </a:p>
          </p:txBody>
        </p:sp>
        <p:sp>
          <p:nvSpPr>
            <p:cNvPr id="1972230" name="Rectangle 6"/>
            <p:cNvSpPr>
              <a:spLocks noChangeArrowheads="1"/>
            </p:cNvSpPr>
            <p:nvPr/>
          </p:nvSpPr>
          <p:spPr bwMode="auto">
            <a:xfrm>
              <a:off x="1928" y="2932"/>
              <a:ext cx="590"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职工号</a:t>
              </a:r>
            </a:p>
          </p:txBody>
        </p:sp>
        <p:sp>
          <p:nvSpPr>
            <p:cNvPr id="1972231" name="Rectangle 7"/>
            <p:cNvSpPr>
              <a:spLocks noChangeArrowheads="1"/>
            </p:cNvSpPr>
            <p:nvPr/>
          </p:nvSpPr>
          <p:spPr bwMode="auto">
            <a:xfrm>
              <a:off x="2518" y="2932"/>
              <a:ext cx="499"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姓名</a:t>
              </a:r>
            </a:p>
          </p:txBody>
        </p:sp>
        <p:sp>
          <p:nvSpPr>
            <p:cNvPr id="1972232" name="Rectangle 8"/>
            <p:cNvSpPr>
              <a:spLocks noChangeArrowheads="1"/>
            </p:cNvSpPr>
            <p:nvPr/>
          </p:nvSpPr>
          <p:spPr bwMode="auto">
            <a:xfrm>
              <a:off x="3017" y="2932"/>
              <a:ext cx="816"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研究方向</a:t>
              </a:r>
            </a:p>
          </p:txBody>
        </p:sp>
        <p:sp>
          <p:nvSpPr>
            <p:cNvPr id="1972233" name="Rectangle 9"/>
            <p:cNvSpPr>
              <a:spLocks noChangeArrowheads="1"/>
            </p:cNvSpPr>
            <p:nvPr/>
          </p:nvSpPr>
          <p:spPr bwMode="auto">
            <a:xfrm>
              <a:off x="3697" y="2205"/>
              <a:ext cx="454"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学号</a:t>
              </a:r>
            </a:p>
          </p:txBody>
        </p:sp>
        <p:sp>
          <p:nvSpPr>
            <p:cNvPr id="1972234" name="Rectangle 10"/>
            <p:cNvSpPr>
              <a:spLocks noChangeArrowheads="1"/>
            </p:cNvSpPr>
            <p:nvPr/>
          </p:nvSpPr>
          <p:spPr bwMode="auto">
            <a:xfrm>
              <a:off x="4151" y="2205"/>
              <a:ext cx="499"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姓名</a:t>
              </a:r>
            </a:p>
          </p:txBody>
        </p:sp>
        <p:sp>
          <p:nvSpPr>
            <p:cNvPr id="1972235" name="Rectangle 11"/>
            <p:cNvSpPr>
              <a:spLocks noChangeArrowheads="1"/>
            </p:cNvSpPr>
            <p:nvPr/>
          </p:nvSpPr>
          <p:spPr bwMode="auto">
            <a:xfrm>
              <a:off x="4650" y="2205"/>
              <a:ext cx="453"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成绩</a:t>
              </a:r>
            </a:p>
          </p:txBody>
        </p:sp>
        <p:sp>
          <p:nvSpPr>
            <p:cNvPr id="1972236" name="Rectangle 12"/>
            <p:cNvSpPr>
              <a:spLocks noChangeArrowheads="1"/>
            </p:cNvSpPr>
            <p:nvPr/>
          </p:nvSpPr>
          <p:spPr bwMode="auto">
            <a:xfrm>
              <a:off x="1474" y="2205"/>
              <a:ext cx="908"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教研室编号</a:t>
              </a:r>
            </a:p>
          </p:txBody>
        </p:sp>
        <p:sp>
          <p:nvSpPr>
            <p:cNvPr id="1972237" name="Rectangle 13"/>
            <p:cNvSpPr>
              <a:spLocks noChangeArrowheads="1"/>
            </p:cNvSpPr>
            <p:nvPr/>
          </p:nvSpPr>
          <p:spPr bwMode="auto">
            <a:xfrm>
              <a:off x="2382" y="2205"/>
              <a:ext cx="680"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solidFill>
                    <a:schemeClr val="tx2"/>
                  </a:solidFill>
                  <a:latin typeface="Times New Roman" pitchFamily="18" charset="0"/>
                  <a:ea typeface="华文行楷" pitchFamily="2" charset="-122"/>
                </a:rPr>
                <a:t>教研室</a:t>
              </a:r>
            </a:p>
          </p:txBody>
        </p:sp>
        <p:sp>
          <p:nvSpPr>
            <p:cNvPr id="1972238" name="Line 14"/>
            <p:cNvSpPr>
              <a:spLocks noChangeShapeType="1"/>
            </p:cNvSpPr>
            <p:nvPr/>
          </p:nvSpPr>
          <p:spPr bwMode="auto">
            <a:xfrm>
              <a:off x="2246" y="2024"/>
              <a:ext cx="0" cy="18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2239" name="Line 15"/>
            <p:cNvSpPr>
              <a:spLocks noChangeShapeType="1"/>
            </p:cNvSpPr>
            <p:nvPr/>
          </p:nvSpPr>
          <p:spPr bwMode="auto">
            <a:xfrm>
              <a:off x="2246" y="2024"/>
              <a:ext cx="208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2240" name="Line 16"/>
            <p:cNvSpPr>
              <a:spLocks noChangeShapeType="1"/>
            </p:cNvSpPr>
            <p:nvPr/>
          </p:nvSpPr>
          <p:spPr bwMode="auto">
            <a:xfrm>
              <a:off x="4332" y="2024"/>
              <a:ext cx="0" cy="18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2241" name="Line 17"/>
            <p:cNvSpPr>
              <a:spLocks noChangeShapeType="1"/>
            </p:cNvSpPr>
            <p:nvPr/>
          </p:nvSpPr>
          <p:spPr bwMode="auto">
            <a:xfrm>
              <a:off x="3198" y="1842"/>
              <a:ext cx="0" cy="18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2242" name="Line 18"/>
            <p:cNvSpPr>
              <a:spLocks noChangeShapeType="1"/>
            </p:cNvSpPr>
            <p:nvPr/>
          </p:nvSpPr>
          <p:spPr bwMode="auto">
            <a:xfrm>
              <a:off x="2155" y="2523"/>
              <a:ext cx="0" cy="40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2243" name="Text Box 19"/>
            <p:cNvSpPr txBox="1">
              <a:spLocks noChangeArrowheads="1"/>
            </p:cNvSpPr>
            <p:nvPr/>
          </p:nvSpPr>
          <p:spPr bwMode="auto">
            <a:xfrm>
              <a:off x="2245" y="1282"/>
              <a:ext cx="953" cy="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0">
                  <a:solidFill>
                    <a:schemeClr val="hlink"/>
                  </a:solidFill>
                  <a:latin typeface="Times New Roman" pitchFamily="18" charset="0"/>
                  <a:ea typeface="华文行楷" pitchFamily="2" charset="-122"/>
                </a:rPr>
                <a:t>教员学生</a:t>
              </a:r>
            </a:p>
          </p:txBody>
        </p:sp>
        <p:sp>
          <p:nvSpPr>
            <p:cNvPr id="1972244" name="Text Box 20"/>
            <p:cNvSpPr txBox="1">
              <a:spLocks noChangeArrowheads="1"/>
            </p:cNvSpPr>
            <p:nvPr/>
          </p:nvSpPr>
          <p:spPr bwMode="auto">
            <a:xfrm>
              <a:off x="793" y="2235"/>
              <a:ext cx="772" cy="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0">
                  <a:latin typeface="Times New Roman" pitchFamily="18" charset="0"/>
                  <a:ea typeface="华文行楷" pitchFamily="2" charset="-122"/>
                </a:rPr>
                <a:t>教研室</a:t>
              </a:r>
            </a:p>
          </p:txBody>
        </p:sp>
        <p:sp>
          <p:nvSpPr>
            <p:cNvPr id="1972245" name="Text Box 21"/>
            <p:cNvSpPr txBox="1">
              <a:spLocks noChangeArrowheads="1"/>
            </p:cNvSpPr>
            <p:nvPr/>
          </p:nvSpPr>
          <p:spPr bwMode="auto">
            <a:xfrm>
              <a:off x="1472" y="2961"/>
              <a:ext cx="546" cy="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0">
                  <a:latin typeface="Times New Roman" pitchFamily="18" charset="0"/>
                  <a:ea typeface="华文行楷" pitchFamily="2" charset="-122"/>
                </a:rPr>
                <a:t>教员</a:t>
              </a:r>
            </a:p>
          </p:txBody>
        </p:sp>
        <p:sp>
          <p:nvSpPr>
            <p:cNvPr id="1972246" name="Text Box 22"/>
            <p:cNvSpPr txBox="1">
              <a:spLocks noChangeArrowheads="1"/>
            </p:cNvSpPr>
            <p:nvPr/>
          </p:nvSpPr>
          <p:spPr bwMode="auto">
            <a:xfrm>
              <a:off x="3241" y="2235"/>
              <a:ext cx="546" cy="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0">
                  <a:latin typeface="Times New Roman" pitchFamily="18" charset="0"/>
                  <a:ea typeface="华文行楷" pitchFamily="2" charset="-122"/>
                </a:rPr>
                <a:t>学生</a:t>
              </a:r>
            </a:p>
          </p:txBody>
        </p:sp>
        <p:sp>
          <p:nvSpPr>
            <p:cNvPr id="1972247" name="Text Box 23"/>
            <p:cNvSpPr txBox="1">
              <a:spLocks noChangeArrowheads="1"/>
            </p:cNvSpPr>
            <p:nvPr/>
          </p:nvSpPr>
          <p:spPr bwMode="auto">
            <a:xfrm>
              <a:off x="2019" y="1525"/>
              <a:ext cx="317" cy="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0">
                  <a:latin typeface="Times New Roman" pitchFamily="18" charset="0"/>
                  <a:ea typeface="华文行楷" pitchFamily="2" charset="-122"/>
                </a:rPr>
                <a:t>系</a:t>
              </a:r>
            </a:p>
          </p:txBody>
        </p:sp>
      </p:grpSp>
      <p:sp>
        <p:nvSpPr>
          <p:cNvPr id="1972248" name="Rectangle 24"/>
          <p:cNvSpPr>
            <a:spLocks noGrp="1" noRot="1" noChangeArrowheads="1"/>
          </p:cNvSpPr>
          <p:nvPr>
            <p:ph type="title"/>
          </p:nvPr>
        </p:nvSpPr>
        <p:spPr>
          <a:xfrm>
            <a:off x="827088" y="549275"/>
            <a:ext cx="5113337" cy="727075"/>
          </a:xfrm>
        </p:spPr>
        <p:txBody>
          <a:bodyPr/>
          <a:lstStyle/>
          <a:p>
            <a:pPr algn="l"/>
            <a:r>
              <a:rPr lang="zh-CN" altLang="en-US" sz="2400"/>
              <a:t>教员学生层次数据库</a:t>
            </a:r>
          </a:p>
        </p:txBody>
      </p:sp>
      <p:sp>
        <p:nvSpPr>
          <p:cNvPr id="1972249" name="Rectangle 25"/>
          <p:cNvSpPr>
            <a:spLocks noGrp="1" noRot="1" noChangeArrowheads="1"/>
          </p:cNvSpPr>
          <p:nvPr>
            <p:ph type="body" idx="1"/>
          </p:nvPr>
        </p:nvSpPr>
        <p:spPr>
          <a:xfrm>
            <a:off x="323850" y="4437063"/>
            <a:ext cx="8496300" cy="1943100"/>
          </a:xfrm>
          <a:noFill/>
          <a:ln/>
        </p:spPr>
        <p:txBody>
          <a:bodyPr lIns="0" rIns="0"/>
          <a:lstStyle/>
          <a:p>
            <a:pPr marL="0" indent="0" defTabSz="442913" eaLnBrk="0" hangingPunct="0">
              <a:lnSpc>
                <a:spcPct val="130000"/>
              </a:lnSpc>
              <a:spcBef>
                <a:spcPct val="0"/>
              </a:spcBef>
              <a:buFont typeface="Wingdings" pitchFamily="2" charset="2"/>
              <a:buNone/>
              <a:tabLst>
                <a:tab pos="354013" algn="l"/>
              </a:tabLst>
            </a:pPr>
            <a:r>
              <a:rPr lang="en-US" altLang="zh-CN" sz="1800"/>
              <a:t>	</a:t>
            </a:r>
            <a:r>
              <a:rPr lang="zh-CN" altLang="en-US" sz="1800"/>
              <a:t>　</a:t>
            </a:r>
            <a:r>
              <a:rPr lang="zh-CN" altLang="en-US" sz="1800" b="1">
                <a:solidFill>
                  <a:schemeClr val="hlink"/>
                </a:solidFill>
              </a:rPr>
              <a:t>系</a:t>
            </a:r>
            <a:r>
              <a:rPr lang="zh-CN" altLang="en-US" sz="1800"/>
              <a:t>是</a:t>
            </a:r>
            <a:r>
              <a:rPr lang="zh-CN" altLang="en-US" sz="1800" b="1">
                <a:solidFill>
                  <a:schemeClr val="hlink"/>
                </a:solidFill>
              </a:rPr>
              <a:t>根结点</a:t>
            </a:r>
            <a:r>
              <a:rPr lang="zh-CN" altLang="en-US" sz="1800"/>
              <a:t>，它有两个子女结点教研室和学生。</a:t>
            </a:r>
          </a:p>
          <a:p>
            <a:pPr marL="0" indent="0" defTabSz="442913" eaLnBrk="0" hangingPunct="0">
              <a:lnSpc>
                <a:spcPct val="130000"/>
              </a:lnSpc>
              <a:spcBef>
                <a:spcPct val="0"/>
              </a:spcBef>
              <a:buFont typeface="Wingdings" pitchFamily="2" charset="2"/>
              <a:buNone/>
              <a:tabLst>
                <a:tab pos="354013" algn="l"/>
              </a:tabLst>
            </a:pPr>
            <a:r>
              <a:rPr lang="zh-CN" altLang="en-US" sz="1800" b="1">
                <a:solidFill>
                  <a:schemeClr val="hlink"/>
                </a:solidFill>
              </a:rPr>
              <a:t>　　教研室</a:t>
            </a:r>
            <a:r>
              <a:rPr lang="zh-CN" altLang="en-US" sz="1800"/>
              <a:t>是系的</a:t>
            </a:r>
            <a:r>
              <a:rPr lang="zh-CN" altLang="en-US" sz="1800" b="1">
                <a:solidFill>
                  <a:schemeClr val="hlink"/>
                </a:solidFill>
              </a:rPr>
              <a:t>子女结点</a:t>
            </a:r>
            <a:r>
              <a:rPr lang="zh-CN" altLang="en-US" sz="1800"/>
              <a:t>，同时又是教员的</a:t>
            </a:r>
            <a:r>
              <a:rPr lang="zh-CN" altLang="en-US" sz="1800" b="1">
                <a:solidFill>
                  <a:schemeClr val="hlink"/>
                </a:solidFill>
              </a:rPr>
              <a:t>双亲结点</a:t>
            </a:r>
            <a:r>
              <a:rPr lang="zh-CN" altLang="en-US" sz="1800"/>
              <a:t>。</a:t>
            </a:r>
          </a:p>
          <a:p>
            <a:pPr marL="0" indent="0" defTabSz="442913" eaLnBrk="0" hangingPunct="0">
              <a:lnSpc>
                <a:spcPct val="130000"/>
              </a:lnSpc>
              <a:spcBef>
                <a:spcPct val="0"/>
              </a:spcBef>
              <a:buFont typeface="Wingdings" pitchFamily="2" charset="2"/>
              <a:buNone/>
              <a:tabLst>
                <a:tab pos="354013" algn="l"/>
              </a:tabLst>
            </a:pPr>
            <a:r>
              <a:rPr lang="zh-CN" altLang="en-US" sz="1800"/>
              <a:t>　　</a:t>
            </a:r>
            <a:r>
              <a:rPr lang="zh-CN" altLang="en-US" sz="1800" b="1">
                <a:solidFill>
                  <a:schemeClr val="hlink"/>
                </a:solidFill>
              </a:rPr>
              <a:t>学生与教员</a:t>
            </a:r>
            <a:r>
              <a:rPr lang="zh-CN" altLang="en-US" sz="1800"/>
              <a:t>是</a:t>
            </a:r>
            <a:r>
              <a:rPr lang="zh-CN" altLang="en-US" sz="1800" b="1">
                <a:solidFill>
                  <a:schemeClr val="hlink"/>
                </a:solidFill>
              </a:rPr>
              <a:t>叶结点</a:t>
            </a:r>
            <a:r>
              <a:rPr lang="zh-CN" altLang="en-US" sz="1800"/>
              <a:t>，它们没有子女结点。</a:t>
            </a:r>
          </a:p>
          <a:p>
            <a:pPr marL="0" indent="0" defTabSz="442913" eaLnBrk="0" hangingPunct="0">
              <a:lnSpc>
                <a:spcPct val="130000"/>
              </a:lnSpc>
              <a:spcBef>
                <a:spcPct val="0"/>
              </a:spcBef>
              <a:buFont typeface="Wingdings" pitchFamily="2" charset="2"/>
              <a:buNone/>
              <a:tabLst>
                <a:tab pos="354013" algn="l"/>
              </a:tabLst>
            </a:pPr>
            <a:r>
              <a:rPr lang="zh-CN" altLang="en-US" sz="1800"/>
              <a:t>　　</a:t>
            </a:r>
            <a:r>
              <a:rPr lang="zh-CN" altLang="en-US" sz="1800">
                <a:solidFill>
                  <a:schemeClr val="tx2"/>
                </a:solidFill>
              </a:rPr>
              <a:t>由系到教研室、同教研室到教员、由系到学生均是一对多联系。</a:t>
            </a:r>
          </a:p>
        </p:txBody>
      </p:sp>
      <p:sp>
        <p:nvSpPr>
          <p:cNvPr id="1972250" name="Text Box 26"/>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73250" name="Group 2"/>
          <p:cNvGrpSpPr>
            <a:grpSpLocks/>
          </p:cNvGrpSpPr>
          <p:nvPr/>
        </p:nvGrpSpPr>
        <p:grpSpPr bwMode="auto">
          <a:xfrm>
            <a:off x="990600" y="1676400"/>
            <a:ext cx="7772400" cy="4343400"/>
            <a:chOff x="567" y="935"/>
            <a:chExt cx="5080" cy="2813"/>
          </a:xfrm>
        </p:grpSpPr>
        <p:sp>
          <p:nvSpPr>
            <p:cNvPr id="1973251" name="Rectangle 3"/>
            <p:cNvSpPr>
              <a:spLocks noChangeArrowheads="1"/>
            </p:cNvSpPr>
            <p:nvPr/>
          </p:nvSpPr>
          <p:spPr bwMode="auto">
            <a:xfrm>
              <a:off x="2155" y="1178"/>
              <a:ext cx="453"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tLang="zh-CN" sz="2400" b="0">
                  <a:latin typeface="Times New Roman" pitchFamily="18" charset="0"/>
                  <a:ea typeface="华文行楷" pitchFamily="2" charset="-122"/>
                </a:rPr>
                <a:t>D02</a:t>
              </a:r>
            </a:p>
          </p:txBody>
        </p:sp>
        <p:sp>
          <p:nvSpPr>
            <p:cNvPr id="1973252" name="Rectangle 4"/>
            <p:cNvSpPr>
              <a:spLocks noChangeArrowheads="1"/>
            </p:cNvSpPr>
            <p:nvPr/>
          </p:nvSpPr>
          <p:spPr bwMode="auto">
            <a:xfrm>
              <a:off x="2608" y="1178"/>
              <a:ext cx="636"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计算机</a:t>
              </a:r>
            </a:p>
          </p:txBody>
        </p:sp>
        <p:sp>
          <p:nvSpPr>
            <p:cNvPr id="1973253" name="Rectangle 5"/>
            <p:cNvSpPr>
              <a:spLocks noChangeArrowheads="1"/>
            </p:cNvSpPr>
            <p:nvPr/>
          </p:nvSpPr>
          <p:spPr bwMode="auto">
            <a:xfrm>
              <a:off x="3244" y="1178"/>
              <a:ext cx="72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信息楼</a:t>
              </a:r>
            </a:p>
          </p:txBody>
        </p:sp>
        <p:sp>
          <p:nvSpPr>
            <p:cNvPr id="1973254" name="Rectangle 6"/>
            <p:cNvSpPr>
              <a:spLocks noChangeArrowheads="1"/>
            </p:cNvSpPr>
            <p:nvPr/>
          </p:nvSpPr>
          <p:spPr bwMode="auto">
            <a:xfrm>
              <a:off x="2744" y="2932"/>
              <a:ext cx="590"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tLang="zh-CN" sz="2400" b="0">
                  <a:latin typeface="Times New Roman" pitchFamily="18" charset="0"/>
                  <a:ea typeface="华文行楷" pitchFamily="2" charset="-122"/>
                </a:rPr>
                <a:t>E1101</a:t>
              </a:r>
            </a:p>
          </p:txBody>
        </p:sp>
        <p:sp>
          <p:nvSpPr>
            <p:cNvPr id="1973255" name="Rectangle 7"/>
            <p:cNvSpPr>
              <a:spLocks noChangeArrowheads="1"/>
            </p:cNvSpPr>
            <p:nvPr/>
          </p:nvSpPr>
          <p:spPr bwMode="auto">
            <a:xfrm>
              <a:off x="3334" y="2932"/>
              <a:ext cx="499"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陈芝</a:t>
              </a:r>
            </a:p>
          </p:txBody>
        </p:sp>
        <p:sp>
          <p:nvSpPr>
            <p:cNvPr id="1973256" name="Rectangle 8"/>
            <p:cNvSpPr>
              <a:spLocks noChangeArrowheads="1"/>
            </p:cNvSpPr>
            <p:nvPr/>
          </p:nvSpPr>
          <p:spPr bwMode="auto">
            <a:xfrm>
              <a:off x="3833" y="2932"/>
              <a:ext cx="816"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网络安全</a:t>
              </a:r>
            </a:p>
          </p:txBody>
        </p:sp>
        <p:sp>
          <p:nvSpPr>
            <p:cNvPr id="1973257" name="Rectangle 9"/>
            <p:cNvSpPr>
              <a:spLocks noChangeArrowheads="1"/>
            </p:cNvSpPr>
            <p:nvPr/>
          </p:nvSpPr>
          <p:spPr bwMode="auto">
            <a:xfrm>
              <a:off x="3787" y="1858"/>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tLang="zh-CN" sz="2400" b="0">
                  <a:latin typeface="Times New Roman" pitchFamily="18" charset="0"/>
                  <a:ea typeface="华文行楷" pitchFamily="2" charset="-122"/>
                </a:rPr>
                <a:t>S63871</a:t>
              </a:r>
            </a:p>
          </p:txBody>
        </p:sp>
        <p:sp>
          <p:nvSpPr>
            <p:cNvPr id="1973258" name="Rectangle 10"/>
            <p:cNvSpPr>
              <a:spLocks noChangeArrowheads="1"/>
            </p:cNvSpPr>
            <p:nvPr/>
          </p:nvSpPr>
          <p:spPr bwMode="auto">
            <a:xfrm>
              <a:off x="4423" y="1858"/>
              <a:ext cx="589"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文继荣</a:t>
              </a:r>
            </a:p>
          </p:txBody>
        </p:sp>
        <p:sp>
          <p:nvSpPr>
            <p:cNvPr id="1973259" name="Rectangle 11"/>
            <p:cNvSpPr>
              <a:spLocks noChangeArrowheads="1"/>
            </p:cNvSpPr>
            <p:nvPr/>
          </p:nvSpPr>
          <p:spPr bwMode="auto">
            <a:xfrm>
              <a:off x="5012" y="1858"/>
              <a:ext cx="363"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tLang="zh-CN" sz="2400" b="0">
                  <a:latin typeface="Times New Roman" pitchFamily="18" charset="0"/>
                  <a:ea typeface="华文行楷" pitchFamily="2" charset="-122"/>
                </a:rPr>
                <a:t>A</a:t>
              </a:r>
            </a:p>
          </p:txBody>
        </p:sp>
        <p:sp>
          <p:nvSpPr>
            <p:cNvPr id="1973260" name="Rectangle 12"/>
            <p:cNvSpPr>
              <a:spLocks noChangeArrowheads="1"/>
            </p:cNvSpPr>
            <p:nvPr/>
          </p:nvSpPr>
          <p:spPr bwMode="auto">
            <a:xfrm>
              <a:off x="1338" y="1858"/>
              <a:ext cx="45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tLang="zh-CN" sz="2400" b="0">
                  <a:latin typeface="Times New Roman" pitchFamily="18" charset="0"/>
                  <a:ea typeface="华文行楷" pitchFamily="2" charset="-122"/>
                </a:rPr>
                <a:t>R01</a:t>
              </a:r>
            </a:p>
          </p:txBody>
        </p:sp>
        <p:sp>
          <p:nvSpPr>
            <p:cNvPr id="1973261" name="Rectangle 13"/>
            <p:cNvSpPr>
              <a:spLocks noChangeArrowheads="1"/>
            </p:cNvSpPr>
            <p:nvPr/>
          </p:nvSpPr>
          <p:spPr bwMode="auto">
            <a:xfrm>
              <a:off x="1793" y="1858"/>
              <a:ext cx="680"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数据库</a:t>
              </a:r>
            </a:p>
          </p:txBody>
        </p:sp>
        <p:sp>
          <p:nvSpPr>
            <p:cNvPr id="1973262" name="Line 14"/>
            <p:cNvSpPr>
              <a:spLocks noChangeShapeType="1"/>
            </p:cNvSpPr>
            <p:nvPr/>
          </p:nvSpPr>
          <p:spPr bwMode="auto">
            <a:xfrm>
              <a:off x="2110" y="1677"/>
              <a:ext cx="0" cy="18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3263" name="Line 15"/>
            <p:cNvSpPr>
              <a:spLocks noChangeShapeType="1"/>
            </p:cNvSpPr>
            <p:nvPr/>
          </p:nvSpPr>
          <p:spPr bwMode="auto">
            <a:xfrm>
              <a:off x="2110" y="1677"/>
              <a:ext cx="208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3264" name="Line 16"/>
            <p:cNvSpPr>
              <a:spLocks noChangeShapeType="1"/>
            </p:cNvSpPr>
            <p:nvPr/>
          </p:nvSpPr>
          <p:spPr bwMode="auto">
            <a:xfrm>
              <a:off x="4196" y="1677"/>
              <a:ext cx="0" cy="18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3265" name="Line 17"/>
            <p:cNvSpPr>
              <a:spLocks noChangeShapeType="1"/>
            </p:cNvSpPr>
            <p:nvPr/>
          </p:nvSpPr>
          <p:spPr bwMode="auto">
            <a:xfrm>
              <a:off x="3062" y="1495"/>
              <a:ext cx="0" cy="18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3266" name="Text Box 18"/>
            <p:cNvSpPr txBox="1">
              <a:spLocks noChangeArrowheads="1"/>
            </p:cNvSpPr>
            <p:nvPr/>
          </p:nvSpPr>
          <p:spPr bwMode="auto">
            <a:xfrm>
              <a:off x="2109" y="935"/>
              <a:ext cx="953" cy="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0">
                  <a:solidFill>
                    <a:schemeClr val="hlink"/>
                  </a:solidFill>
                  <a:latin typeface="Times New Roman" pitchFamily="18" charset="0"/>
                  <a:ea typeface="华文行楷" pitchFamily="2" charset="-122"/>
                </a:rPr>
                <a:t>教员学生</a:t>
              </a:r>
            </a:p>
          </p:txBody>
        </p:sp>
        <p:sp>
          <p:nvSpPr>
            <p:cNvPr id="1973267" name="Text Box 19"/>
            <p:cNvSpPr txBox="1">
              <a:spLocks noChangeArrowheads="1"/>
            </p:cNvSpPr>
            <p:nvPr/>
          </p:nvSpPr>
          <p:spPr bwMode="auto">
            <a:xfrm>
              <a:off x="657" y="1706"/>
              <a:ext cx="772" cy="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0">
                  <a:latin typeface="Times New Roman" pitchFamily="18" charset="0"/>
                  <a:ea typeface="华文行楷" pitchFamily="2" charset="-122"/>
                </a:rPr>
                <a:t>教研室</a:t>
              </a:r>
            </a:p>
          </p:txBody>
        </p:sp>
        <p:sp>
          <p:nvSpPr>
            <p:cNvPr id="1973268" name="Text Box 20"/>
            <p:cNvSpPr txBox="1">
              <a:spLocks noChangeArrowheads="1"/>
            </p:cNvSpPr>
            <p:nvPr/>
          </p:nvSpPr>
          <p:spPr bwMode="auto">
            <a:xfrm>
              <a:off x="3060" y="2659"/>
              <a:ext cx="546" cy="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0">
                  <a:latin typeface="Times New Roman" pitchFamily="18" charset="0"/>
                  <a:ea typeface="华文行楷" pitchFamily="2" charset="-122"/>
                </a:rPr>
                <a:t>教员</a:t>
              </a:r>
            </a:p>
          </p:txBody>
        </p:sp>
        <p:sp>
          <p:nvSpPr>
            <p:cNvPr id="1973269" name="Text Box 21"/>
            <p:cNvSpPr txBox="1">
              <a:spLocks noChangeArrowheads="1"/>
            </p:cNvSpPr>
            <p:nvPr/>
          </p:nvSpPr>
          <p:spPr bwMode="auto">
            <a:xfrm>
              <a:off x="3241" y="1888"/>
              <a:ext cx="546" cy="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0">
                  <a:latin typeface="Times New Roman" pitchFamily="18" charset="0"/>
                  <a:ea typeface="华文行楷" pitchFamily="2" charset="-122"/>
                </a:rPr>
                <a:t>学生</a:t>
              </a:r>
            </a:p>
          </p:txBody>
        </p:sp>
        <p:sp>
          <p:nvSpPr>
            <p:cNvPr id="1973270" name="Text Box 22"/>
            <p:cNvSpPr txBox="1">
              <a:spLocks noChangeArrowheads="1"/>
            </p:cNvSpPr>
            <p:nvPr/>
          </p:nvSpPr>
          <p:spPr bwMode="auto">
            <a:xfrm>
              <a:off x="1883" y="1178"/>
              <a:ext cx="317" cy="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0">
                  <a:latin typeface="Times New Roman" pitchFamily="18" charset="0"/>
                  <a:ea typeface="华文行楷" pitchFamily="2" charset="-122"/>
                </a:rPr>
                <a:t>系</a:t>
              </a:r>
            </a:p>
          </p:txBody>
        </p:sp>
        <p:sp>
          <p:nvSpPr>
            <p:cNvPr id="1973271" name="Rectangle 23"/>
            <p:cNvSpPr>
              <a:spLocks noChangeArrowheads="1"/>
            </p:cNvSpPr>
            <p:nvPr/>
          </p:nvSpPr>
          <p:spPr bwMode="auto">
            <a:xfrm>
              <a:off x="1474" y="2161"/>
              <a:ext cx="45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tLang="zh-CN" sz="2400" b="0">
                  <a:latin typeface="Times New Roman" pitchFamily="18" charset="0"/>
                  <a:ea typeface="华文行楷" pitchFamily="2" charset="-122"/>
                </a:rPr>
                <a:t>R01</a:t>
              </a:r>
            </a:p>
          </p:txBody>
        </p:sp>
        <p:sp>
          <p:nvSpPr>
            <p:cNvPr id="1973272" name="Rectangle 24"/>
            <p:cNvSpPr>
              <a:spLocks noChangeArrowheads="1"/>
            </p:cNvSpPr>
            <p:nvPr/>
          </p:nvSpPr>
          <p:spPr bwMode="auto">
            <a:xfrm>
              <a:off x="1929" y="2161"/>
              <a:ext cx="770"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信息系统</a:t>
              </a:r>
            </a:p>
          </p:txBody>
        </p:sp>
        <p:sp>
          <p:nvSpPr>
            <p:cNvPr id="1973273" name="Rectangle 25"/>
            <p:cNvSpPr>
              <a:spLocks noChangeArrowheads="1"/>
            </p:cNvSpPr>
            <p:nvPr/>
          </p:nvSpPr>
          <p:spPr bwMode="auto">
            <a:xfrm>
              <a:off x="1610" y="2433"/>
              <a:ext cx="45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tLang="zh-CN" sz="2400" b="0">
                  <a:latin typeface="Times New Roman" pitchFamily="18" charset="0"/>
                  <a:ea typeface="华文行楷" pitchFamily="2" charset="-122"/>
                </a:rPr>
                <a:t>R01</a:t>
              </a:r>
            </a:p>
          </p:txBody>
        </p:sp>
        <p:sp>
          <p:nvSpPr>
            <p:cNvPr id="1973274" name="Rectangle 26"/>
            <p:cNvSpPr>
              <a:spLocks noChangeArrowheads="1"/>
            </p:cNvSpPr>
            <p:nvPr/>
          </p:nvSpPr>
          <p:spPr bwMode="auto">
            <a:xfrm>
              <a:off x="2065" y="2433"/>
              <a:ext cx="680"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网络</a:t>
              </a:r>
            </a:p>
          </p:txBody>
        </p:sp>
        <p:sp>
          <p:nvSpPr>
            <p:cNvPr id="1973275" name="Rectangle 27"/>
            <p:cNvSpPr>
              <a:spLocks noChangeArrowheads="1"/>
            </p:cNvSpPr>
            <p:nvPr/>
          </p:nvSpPr>
          <p:spPr bwMode="auto">
            <a:xfrm>
              <a:off x="2880" y="3204"/>
              <a:ext cx="590"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tLang="zh-CN" sz="2400" b="0">
                  <a:latin typeface="Times New Roman" pitchFamily="18" charset="0"/>
                  <a:ea typeface="华文行楷" pitchFamily="2" charset="-122"/>
                </a:rPr>
                <a:t>E3102</a:t>
              </a:r>
            </a:p>
          </p:txBody>
        </p:sp>
        <p:sp>
          <p:nvSpPr>
            <p:cNvPr id="1973276" name="Rectangle 28"/>
            <p:cNvSpPr>
              <a:spLocks noChangeArrowheads="1"/>
            </p:cNvSpPr>
            <p:nvPr/>
          </p:nvSpPr>
          <p:spPr bwMode="auto">
            <a:xfrm>
              <a:off x="3470" y="3204"/>
              <a:ext cx="499"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张豪</a:t>
              </a:r>
            </a:p>
          </p:txBody>
        </p:sp>
        <p:sp>
          <p:nvSpPr>
            <p:cNvPr id="1973277" name="Rectangle 29"/>
            <p:cNvSpPr>
              <a:spLocks noChangeArrowheads="1"/>
            </p:cNvSpPr>
            <p:nvPr/>
          </p:nvSpPr>
          <p:spPr bwMode="auto">
            <a:xfrm>
              <a:off x="3969" y="3204"/>
              <a:ext cx="816"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网络管理</a:t>
              </a:r>
            </a:p>
          </p:txBody>
        </p:sp>
        <p:sp>
          <p:nvSpPr>
            <p:cNvPr id="1973278" name="Rectangle 30"/>
            <p:cNvSpPr>
              <a:spLocks noChangeArrowheads="1"/>
            </p:cNvSpPr>
            <p:nvPr/>
          </p:nvSpPr>
          <p:spPr bwMode="auto">
            <a:xfrm>
              <a:off x="3923" y="2161"/>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tLang="zh-CN" sz="2400" b="0">
                  <a:latin typeface="Times New Roman" pitchFamily="18" charset="0"/>
                  <a:ea typeface="华文行楷" pitchFamily="2" charset="-122"/>
                </a:rPr>
                <a:t>S63874</a:t>
              </a:r>
            </a:p>
          </p:txBody>
        </p:sp>
        <p:sp>
          <p:nvSpPr>
            <p:cNvPr id="1973279" name="Rectangle 31"/>
            <p:cNvSpPr>
              <a:spLocks noChangeArrowheads="1"/>
            </p:cNvSpPr>
            <p:nvPr/>
          </p:nvSpPr>
          <p:spPr bwMode="auto">
            <a:xfrm>
              <a:off x="4559" y="2161"/>
              <a:ext cx="589"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刘华</a:t>
              </a:r>
            </a:p>
          </p:txBody>
        </p:sp>
        <p:sp>
          <p:nvSpPr>
            <p:cNvPr id="1973280" name="Rectangle 32"/>
            <p:cNvSpPr>
              <a:spLocks noChangeArrowheads="1"/>
            </p:cNvSpPr>
            <p:nvPr/>
          </p:nvSpPr>
          <p:spPr bwMode="auto">
            <a:xfrm>
              <a:off x="5148" y="2161"/>
              <a:ext cx="363"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tLang="zh-CN" sz="2400" b="0">
                  <a:latin typeface="Times New Roman" pitchFamily="18" charset="0"/>
                  <a:ea typeface="华文行楷" pitchFamily="2" charset="-122"/>
                </a:rPr>
                <a:t>C</a:t>
              </a:r>
            </a:p>
          </p:txBody>
        </p:sp>
        <p:sp>
          <p:nvSpPr>
            <p:cNvPr id="1973281" name="Rectangle 33"/>
            <p:cNvSpPr>
              <a:spLocks noChangeArrowheads="1"/>
            </p:cNvSpPr>
            <p:nvPr/>
          </p:nvSpPr>
          <p:spPr bwMode="auto">
            <a:xfrm>
              <a:off x="4059" y="2433"/>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tLang="zh-CN" sz="2400" b="0">
                  <a:latin typeface="Times New Roman" pitchFamily="18" charset="0"/>
                  <a:ea typeface="华文行楷" pitchFamily="2" charset="-122"/>
                </a:rPr>
                <a:t>S63876</a:t>
              </a:r>
            </a:p>
          </p:txBody>
        </p:sp>
        <p:sp>
          <p:nvSpPr>
            <p:cNvPr id="1973282" name="Rectangle 34"/>
            <p:cNvSpPr>
              <a:spLocks noChangeArrowheads="1"/>
            </p:cNvSpPr>
            <p:nvPr/>
          </p:nvSpPr>
          <p:spPr bwMode="auto">
            <a:xfrm>
              <a:off x="4695" y="2433"/>
              <a:ext cx="589"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张孝</a:t>
              </a:r>
            </a:p>
          </p:txBody>
        </p:sp>
        <p:sp>
          <p:nvSpPr>
            <p:cNvPr id="1973283" name="Rectangle 35"/>
            <p:cNvSpPr>
              <a:spLocks noChangeArrowheads="1"/>
            </p:cNvSpPr>
            <p:nvPr/>
          </p:nvSpPr>
          <p:spPr bwMode="auto">
            <a:xfrm>
              <a:off x="5284" y="2433"/>
              <a:ext cx="363"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tLang="zh-CN" sz="2400" b="0">
                  <a:latin typeface="Times New Roman" pitchFamily="18" charset="0"/>
                  <a:ea typeface="华文行楷" pitchFamily="2" charset="-122"/>
                </a:rPr>
                <a:t>A</a:t>
              </a:r>
            </a:p>
          </p:txBody>
        </p:sp>
        <p:sp>
          <p:nvSpPr>
            <p:cNvPr id="1973284" name="Line 36"/>
            <p:cNvSpPr>
              <a:spLocks noChangeShapeType="1"/>
            </p:cNvSpPr>
            <p:nvPr/>
          </p:nvSpPr>
          <p:spPr bwMode="auto">
            <a:xfrm>
              <a:off x="2744" y="2568"/>
              <a:ext cx="31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3285" name="Line 37"/>
            <p:cNvSpPr>
              <a:spLocks noChangeShapeType="1"/>
            </p:cNvSpPr>
            <p:nvPr/>
          </p:nvSpPr>
          <p:spPr bwMode="auto">
            <a:xfrm>
              <a:off x="3062" y="2568"/>
              <a:ext cx="0" cy="36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3286" name="Rectangle 38"/>
            <p:cNvSpPr>
              <a:spLocks noChangeArrowheads="1"/>
            </p:cNvSpPr>
            <p:nvPr/>
          </p:nvSpPr>
          <p:spPr bwMode="auto">
            <a:xfrm>
              <a:off x="567" y="2886"/>
              <a:ext cx="590"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tLang="zh-CN" sz="2400" b="0">
                  <a:latin typeface="Times New Roman" pitchFamily="18" charset="0"/>
                  <a:ea typeface="华文行楷" pitchFamily="2" charset="-122"/>
                </a:rPr>
                <a:t>E2101</a:t>
              </a:r>
            </a:p>
          </p:txBody>
        </p:sp>
        <p:sp>
          <p:nvSpPr>
            <p:cNvPr id="1973287" name="Rectangle 39"/>
            <p:cNvSpPr>
              <a:spLocks noChangeArrowheads="1"/>
            </p:cNvSpPr>
            <p:nvPr/>
          </p:nvSpPr>
          <p:spPr bwMode="auto">
            <a:xfrm>
              <a:off x="1157" y="2886"/>
              <a:ext cx="589"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王大明</a:t>
              </a:r>
            </a:p>
          </p:txBody>
        </p:sp>
        <p:sp>
          <p:nvSpPr>
            <p:cNvPr id="1973288" name="Rectangle 40"/>
            <p:cNvSpPr>
              <a:spLocks noChangeArrowheads="1"/>
            </p:cNvSpPr>
            <p:nvPr/>
          </p:nvSpPr>
          <p:spPr bwMode="auto">
            <a:xfrm>
              <a:off x="1746" y="2886"/>
              <a:ext cx="726"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数据库</a:t>
              </a:r>
            </a:p>
          </p:txBody>
        </p:sp>
        <p:sp>
          <p:nvSpPr>
            <p:cNvPr id="1973289" name="Rectangle 41"/>
            <p:cNvSpPr>
              <a:spLocks noChangeArrowheads="1"/>
            </p:cNvSpPr>
            <p:nvPr/>
          </p:nvSpPr>
          <p:spPr bwMode="auto">
            <a:xfrm>
              <a:off x="703" y="3160"/>
              <a:ext cx="590"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tLang="zh-CN" sz="2400" b="0">
                  <a:latin typeface="Times New Roman" pitchFamily="18" charset="0"/>
                  <a:ea typeface="华文行楷" pitchFamily="2" charset="-122"/>
                </a:rPr>
                <a:t>E1709</a:t>
              </a:r>
            </a:p>
          </p:txBody>
        </p:sp>
        <p:sp>
          <p:nvSpPr>
            <p:cNvPr id="1973290" name="Rectangle 42"/>
            <p:cNvSpPr>
              <a:spLocks noChangeArrowheads="1"/>
            </p:cNvSpPr>
            <p:nvPr/>
          </p:nvSpPr>
          <p:spPr bwMode="auto">
            <a:xfrm>
              <a:off x="1293" y="3160"/>
              <a:ext cx="499"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冯灵</a:t>
              </a:r>
            </a:p>
          </p:txBody>
        </p:sp>
        <p:sp>
          <p:nvSpPr>
            <p:cNvPr id="1973291" name="Rectangle 43"/>
            <p:cNvSpPr>
              <a:spLocks noChangeArrowheads="1"/>
            </p:cNvSpPr>
            <p:nvPr/>
          </p:nvSpPr>
          <p:spPr bwMode="auto">
            <a:xfrm>
              <a:off x="1792" y="3160"/>
              <a:ext cx="816"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数据仓库</a:t>
              </a:r>
            </a:p>
          </p:txBody>
        </p:sp>
        <p:sp>
          <p:nvSpPr>
            <p:cNvPr id="1973292" name="Rectangle 44"/>
            <p:cNvSpPr>
              <a:spLocks noChangeArrowheads="1"/>
            </p:cNvSpPr>
            <p:nvPr/>
          </p:nvSpPr>
          <p:spPr bwMode="auto">
            <a:xfrm>
              <a:off x="839" y="3431"/>
              <a:ext cx="590"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tLang="zh-CN" sz="2400" b="0">
                  <a:latin typeface="Times New Roman" pitchFamily="18" charset="0"/>
                  <a:ea typeface="华文行楷" pitchFamily="2" charset="-122"/>
                </a:rPr>
                <a:t>E3501</a:t>
              </a:r>
            </a:p>
          </p:txBody>
        </p:sp>
        <p:sp>
          <p:nvSpPr>
            <p:cNvPr id="1973293" name="Rectangle 45"/>
            <p:cNvSpPr>
              <a:spLocks noChangeArrowheads="1"/>
            </p:cNvSpPr>
            <p:nvPr/>
          </p:nvSpPr>
          <p:spPr bwMode="auto">
            <a:xfrm>
              <a:off x="1429" y="3431"/>
              <a:ext cx="499"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孟勇</a:t>
              </a:r>
            </a:p>
          </p:txBody>
        </p:sp>
        <p:sp>
          <p:nvSpPr>
            <p:cNvPr id="1973294" name="Rectangle 46"/>
            <p:cNvSpPr>
              <a:spLocks noChangeArrowheads="1"/>
            </p:cNvSpPr>
            <p:nvPr/>
          </p:nvSpPr>
          <p:spPr bwMode="auto">
            <a:xfrm>
              <a:off x="1928" y="3431"/>
              <a:ext cx="907"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并行数据库</a:t>
              </a:r>
            </a:p>
          </p:txBody>
        </p:sp>
        <p:sp>
          <p:nvSpPr>
            <p:cNvPr id="1973295" name="Line 47"/>
            <p:cNvSpPr>
              <a:spLocks noChangeShapeType="1"/>
            </p:cNvSpPr>
            <p:nvPr/>
          </p:nvSpPr>
          <p:spPr bwMode="auto">
            <a:xfrm>
              <a:off x="884" y="1979"/>
              <a:ext cx="45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3296" name="Line 48"/>
            <p:cNvSpPr>
              <a:spLocks noChangeShapeType="1"/>
            </p:cNvSpPr>
            <p:nvPr/>
          </p:nvSpPr>
          <p:spPr bwMode="auto">
            <a:xfrm>
              <a:off x="884" y="1979"/>
              <a:ext cx="0" cy="90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3297" name="Text Box 49"/>
            <p:cNvSpPr txBox="1">
              <a:spLocks noChangeArrowheads="1"/>
            </p:cNvSpPr>
            <p:nvPr/>
          </p:nvSpPr>
          <p:spPr bwMode="auto">
            <a:xfrm>
              <a:off x="885" y="2643"/>
              <a:ext cx="545" cy="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0">
                  <a:latin typeface="Times New Roman" pitchFamily="18" charset="0"/>
                  <a:ea typeface="华文行楷" pitchFamily="2" charset="-122"/>
                </a:rPr>
                <a:t>教员</a:t>
              </a:r>
            </a:p>
          </p:txBody>
        </p:sp>
      </p:grpSp>
      <p:sp>
        <p:nvSpPr>
          <p:cNvPr id="1973298" name="Rectangle 50"/>
          <p:cNvSpPr>
            <a:spLocks noGrp="1" noRot="1" noChangeArrowheads="1"/>
          </p:cNvSpPr>
          <p:nvPr>
            <p:ph type="title"/>
          </p:nvPr>
        </p:nvSpPr>
        <p:spPr>
          <a:xfrm>
            <a:off x="900113" y="620713"/>
            <a:ext cx="7129462" cy="511175"/>
          </a:xfrm>
        </p:spPr>
        <p:txBody>
          <a:bodyPr/>
          <a:lstStyle/>
          <a:p>
            <a:r>
              <a:rPr lang="zh-CN" altLang="en-US" sz="2800"/>
              <a:t>教员学生数据库的一个值</a:t>
            </a:r>
          </a:p>
        </p:txBody>
      </p:sp>
      <p:sp>
        <p:nvSpPr>
          <p:cNvPr id="1973299" name="Text Box 51"/>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4274" name="Rectangle 2"/>
          <p:cNvSpPr>
            <a:spLocks noGrp="1" noRot="1" noChangeArrowheads="1"/>
          </p:cNvSpPr>
          <p:nvPr>
            <p:ph type="body" idx="1"/>
          </p:nvPr>
        </p:nvSpPr>
        <p:spPr>
          <a:xfrm>
            <a:off x="323850" y="1241425"/>
            <a:ext cx="8569325" cy="5140325"/>
          </a:xfrm>
          <a:noFill/>
        </p:spPr>
        <p:txBody>
          <a:bodyPr lIns="0" rIns="0"/>
          <a:lstStyle/>
          <a:p>
            <a:pPr marL="0" indent="0" defTabSz="442913" eaLnBrk="0" hangingPunct="0">
              <a:lnSpc>
                <a:spcPct val="110000"/>
              </a:lnSpc>
              <a:spcBef>
                <a:spcPct val="0"/>
              </a:spcBef>
              <a:buFont typeface="Wingdings" pitchFamily="2" charset="2"/>
              <a:buNone/>
              <a:tabLst>
                <a:tab pos="354013" algn="l"/>
              </a:tabLst>
            </a:pPr>
            <a:r>
              <a:rPr lang="en-US" altLang="zh-CN" sz="1800" b="1"/>
              <a:t>	</a:t>
            </a:r>
            <a:r>
              <a:rPr lang="zh-CN" altLang="en-US" sz="1800" b="1"/>
              <a:t>层次模型的一个基本特点：任何一个给定的记录值只有按其路径查看时，才能显出它的全部意义，没有一个子女记录值能够脱离双亲记录值而独立存在。</a:t>
            </a:r>
          </a:p>
          <a:p>
            <a:pPr marL="0" indent="0" defTabSz="442913" eaLnBrk="0" hangingPunct="0">
              <a:lnSpc>
                <a:spcPct val="110000"/>
              </a:lnSpc>
              <a:spcBef>
                <a:spcPct val="0"/>
              </a:spcBef>
              <a:buFont typeface="Wingdings" pitchFamily="2" charset="2"/>
              <a:buNone/>
              <a:tabLst>
                <a:tab pos="354013" algn="l"/>
              </a:tabLst>
            </a:pPr>
            <a:r>
              <a:rPr lang="zh-CN" altLang="en-US" sz="1800" b="1">
                <a:solidFill>
                  <a:schemeClr val="hlink"/>
                </a:solidFill>
              </a:rPr>
              <a:t>层次模型优点：</a:t>
            </a:r>
          </a:p>
          <a:p>
            <a:pPr marL="0" indent="0" defTabSz="442913" eaLnBrk="0" hangingPunct="0">
              <a:lnSpc>
                <a:spcPct val="110000"/>
              </a:lnSpc>
              <a:spcBef>
                <a:spcPct val="0"/>
              </a:spcBef>
              <a:tabLst>
                <a:tab pos="354013" algn="l"/>
              </a:tabLst>
            </a:pPr>
            <a:r>
              <a:rPr lang="zh-CN" altLang="en-US" sz="1800" b="1"/>
              <a:t>层次数据模型本身比较简单。</a:t>
            </a:r>
          </a:p>
          <a:p>
            <a:pPr marL="0" indent="0" defTabSz="442913" eaLnBrk="0" hangingPunct="0">
              <a:lnSpc>
                <a:spcPct val="110000"/>
              </a:lnSpc>
              <a:spcBef>
                <a:spcPct val="0"/>
              </a:spcBef>
              <a:tabLst>
                <a:tab pos="354013" algn="l"/>
              </a:tabLst>
            </a:pPr>
            <a:r>
              <a:rPr lang="zh-CN" altLang="en-US" sz="1800" b="1"/>
              <a:t>对于实体间联系是固定的，且预先定义好的应用系统，采用层次模型来实现，其性能优于关系模型，不低于网状模型。</a:t>
            </a:r>
          </a:p>
          <a:p>
            <a:pPr marL="0" indent="0" defTabSz="442913" eaLnBrk="0" hangingPunct="0">
              <a:lnSpc>
                <a:spcPct val="110000"/>
              </a:lnSpc>
              <a:spcBef>
                <a:spcPct val="0"/>
              </a:spcBef>
              <a:tabLst>
                <a:tab pos="354013" algn="l"/>
              </a:tabLst>
            </a:pPr>
            <a:r>
              <a:rPr lang="zh-CN" altLang="en-US" sz="1800" b="1"/>
              <a:t>层次数据模型提供了良好的完整性支持。</a:t>
            </a:r>
          </a:p>
          <a:p>
            <a:pPr marL="0" indent="0" defTabSz="442913" eaLnBrk="0" hangingPunct="0">
              <a:lnSpc>
                <a:spcPct val="110000"/>
              </a:lnSpc>
              <a:spcBef>
                <a:spcPct val="0"/>
              </a:spcBef>
              <a:buFont typeface="Wingdings" pitchFamily="2" charset="2"/>
              <a:buNone/>
              <a:tabLst>
                <a:tab pos="354013" algn="l"/>
              </a:tabLst>
            </a:pPr>
            <a:r>
              <a:rPr lang="zh-CN" altLang="en-US" sz="1800" b="1">
                <a:solidFill>
                  <a:schemeClr val="hlink"/>
                </a:solidFill>
              </a:rPr>
              <a:t>层次模型缺点：</a:t>
            </a:r>
          </a:p>
          <a:p>
            <a:pPr marL="0" indent="0" defTabSz="442913" eaLnBrk="0" hangingPunct="0">
              <a:lnSpc>
                <a:spcPct val="110000"/>
              </a:lnSpc>
              <a:spcBef>
                <a:spcPct val="0"/>
              </a:spcBef>
              <a:tabLst>
                <a:tab pos="354013" algn="l"/>
              </a:tabLst>
            </a:pPr>
            <a:r>
              <a:rPr lang="zh-CN" altLang="en-US" sz="1800" b="1"/>
              <a:t>现实世界中很多联系是非层次性的，如多对多联系、一个结点具有多个双亲等，层次模型表示这类联系的方法很笨拙，只能通过引入冗余数据（易产生不一致性）或创建非自然的数据组织（引入虚拟结点）来解决。</a:t>
            </a:r>
          </a:p>
          <a:p>
            <a:pPr marL="0" indent="0" defTabSz="442913" eaLnBrk="0" hangingPunct="0">
              <a:lnSpc>
                <a:spcPct val="110000"/>
              </a:lnSpc>
              <a:spcBef>
                <a:spcPct val="0"/>
              </a:spcBef>
              <a:tabLst>
                <a:tab pos="354013" algn="l"/>
              </a:tabLst>
            </a:pPr>
            <a:r>
              <a:rPr lang="zh-CN" altLang="en-US" sz="1800" b="1"/>
              <a:t>对插入和删除操作的限制比较多。</a:t>
            </a:r>
          </a:p>
          <a:p>
            <a:pPr marL="0" indent="0" defTabSz="442913" eaLnBrk="0" hangingPunct="0">
              <a:lnSpc>
                <a:spcPct val="110000"/>
              </a:lnSpc>
              <a:spcBef>
                <a:spcPct val="0"/>
              </a:spcBef>
              <a:tabLst>
                <a:tab pos="354013" algn="l"/>
              </a:tabLst>
            </a:pPr>
            <a:r>
              <a:rPr lang="zh-CN" altLang="en-US" sz="1800" b="1"/>
              <a:t>查询子女结点必须通过双亲结点。</a:t>
            </a:r>
          </a:p>
          <a:p>
            <a:pPr marL="0" indent="0" defTabSz="442913" eaLnBrk="0" hangingPunct="0">
              <a:lnSpc>
                <a:spcPct val="110000"/>
              </a:lnSpc>
              <a:spcBef>
                <a:spcPct val="0"/>
              </a:spcBef>
              <a:tabLst>
                <a:tab pos="354013" algn="l"/>
              </a:tabLst>
            </a:pPr>
            <a:r>
              <a:rPr lang="zh-CN" altLang="en-US" sz="1800" b="1"/>
              <a:t>由于结构严密，层次命令趋于程序化。</a:t>
            </a:r>
          </a:p>
        </p:txBody>
      </p:sp>
      <p:sp>
        <p:nvSpPr>
          <p:cNvPr id="1974275" name="Rectangle 3"/>
          <p:cNvSpPr>
            <a:spLocks noGrp="1" noRot="1" noChangeArrowheads="1"/>
          </p:cNvSpPr>
          <p:nvPr>
            <p:ph type="title"/>
          </p:nvPr>
        </p:nvSpPr>
        <p:spPr>
          <a:xfrm>
            <a:off x="1547813" y="476250"/>
            <a:ext cx="5875337" cy="511175"/>
          </a:xfrm>
        </p:spPr>
        <p:txBody>
          <a:bodyPr/>
          <a:lstStyle/>
          <a:p>
            <a:r>
              <a:rPr lang="zh-CN" altLang="en-US" sz="2400"/>
              <a:t>层次模型优缺点</a:t>
            </a:r>
          </a:p>
        </p:txBody>
      </p:sp>
      <p:sp>
        <p:nvSpPr>
          <p:cNvPr id="1974276"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75298" name="Text Box 2"/>
          <p:cNvSpPr txBox="1">
            <a:spLocks noChangeArrowheads="1"/>
          </p:cNvSpPr>
          <p:nvPr/>
        </p:nvSpPr>
        <p:spPr bwMode="auto">
          <a:xfrm>
            <a:off x="1619250" y="549275"/>
            <a:ext cx="2089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b="0"/>
          </a:p>
        </p:txBody>
      </p:sp>
      <p:sp>
        <p:nvSpPr>
          <p:cNvPr id="1975299" name="Text Box 3"/>
          <p:cNvSpPr txBox="1">
            <a:spLocks noChangeArrowheads="1"/>
          </p:cNvSpPr>
          <p:nvPr/>
        </p:nvSpPr>
        <p:spPr bwMode="auto">
          <a:xfrm>
            <a:off x="827088" y="1268413"/>
            <a:ext cx="76327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000" b="0"/>
              <a:t>       </a:t>
            </a:r>
            <a:r>
              <a:rPr lang="zh-CN" altLang="en-US" sz="2000">
                <a:solidFill>
                  <a:schemeClr val="hlink"/>
                </a:solidFill>
              </a:rPr>
              <a:t>用网状结构表示实体及实体之间联系的模型称为网状模型。</a:t>
            </a:r>
            <a:r>
              <a:rPr lang="zh-CN" altLang="en-US" sz="2000" b="0"/>
              <a:t>网状模型是一个图结构模型，它是对层次模型的扩展，它应满足以下两个条件：</a:t>
            </a:r>
          </a:p>
          <a:p>
            <a:r>
              <a:rPr lang="zh-CN" altLang="en-US" sz="2000" b="0"/>
              <a:t>①允许一个以上的结点无双亲；</a:t>
            </a:r>
          </a:p>
          <a:p>
            <a:r>
              <a:rPr lang="zh-CN" altLang="en-US" sz="2000" b="0"/>
              <a:t>②一个结点可以有多于一个的双亲。</a:t>
            </a:r>
          </a:p>
        </p:txBody>
      </p:sp>
      <p:pic>
        <p:nvPicPr>
          <p:cNvPr id="19753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725" y="3986213"/>
            <a:ext cx="2879725" cy="218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75301" name="Rectangle 5"/>
          <p:cNvSpPr>
            <a:spLocks noGrp="1" noRot="1" noChangeArrowheads="1"/>
          </p:cNvSpPr>
          <p:nvPr>
            <p:ph type="title"/>
          </p:nvPr>
        </p:nvSpPr>
        <p:spPr>
          <a:xfrm>
            <a:off x="755650" y="692150"/>
            <a:ext cx="7812088" cy="439738"/>
          </a:xfrm>
        </p:spPr>
        <p:txBody>
          <a:bodyPr/>
          <a:lstStyle/>
          <a:p>
            <a:pPr algn="l"/>
            <a:r>
              <a:rPr lang="zh-CN" altLang="en-US" sz="2400" b="0"/>
              <a:t>（二）网状模型</a:t>
            </a:r>
          </a:p>
        </p:txBody>
      </p:sp>
      <p:pic>
        <p:nvPicPr>
          <p:cNvPr id="197530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50" y="3716338"/>
            <a:ext cx="3960813" cy="2447925"/>
          </a:xfrm>
          <a:prstGeom prst="rect">
            <a:avLst/>
          </a:prstGeom>
          <a:noFill/>
          <a:extLst>
            <a:ext uri="{909E8E84-426E-40DD-AFC4-6F175D3DCCD1}">
              <a14:hiddenFill xmlns:a14="http://schemas.microsoft.com/office/drawing/2010/main">
                <a:solidFill>
                  <a:srgbClr val="FFFFFF"/>
                </a:solidFill>
              </a14:hiddenFill>
            </a:ext>
          </a:extLst>
        </p:spPr>
      </p:pic>
      <p:sp>
        <p:nvSpPr>
          <p:cNvPr id="1975303" name="Text Box 7"/>
          <p:cNvSpPr txBox="1">
            <a:spLocks noChangeArrowheads="1"/>
          </p:cNvSpPr>
          <p:nvPr/>
        </p:nvSpPr>
        <p:spPr bwMode="auto">
          <a:xfrm>
            <a:off x="900113" y="3141663"/>
            <a:ext cx="76327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lnSpc>
                <a:spcPct val="90000"/>
              </a:lnSpc>
              <a:buClr>
                <a:schemeClr val="hlink"/>
              </a:buClr>
              <a:buSzPct val="70000"/>
              <a:buFont typeface="Wingdings" pitchFamily="2" charset="2"/>
              <a:buNone/>
            </a:pPr>
            <a:r>
              <a:rPr lang="zh-CN" altLang="en-US" sz="2000">
                <a:solidFill>
                  <a:schemeClr val="tx2"/>
                </a:solidFill>
              </a:rPr>
              <a:t>学校和系的组织结构的网状模型：</a:t>
            </a:r>
          </a:p>
        </p:txBody>
      </p:sp>
      <p:sp>
        <p:nvSpPr>
          <p:cNvPr id="1975304" name="Text Box 8"/>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76322" name="Group 2"/>
          <p:cNvGrpSpPr>
            <a:grpSpLocks/>
          </p:cNvGrpSpPr>
          <p:nvPr/>
        </p:nvGrpSpPr>
        <p:grpSpPr bwMode="auto">
          <a:xfrm>
            <a:off x="1835150" y="1989138"/>
            <a:ext cx="4897438" cy="2735262"/>
            <a:chOff x="1247" y="1979"/>
            <a:chExt cx="3085" cy="1723"/>
          </a:xfrm>
        </p:grpSpPr>
        <p:sp>
          <p:nvSpPr>
            <p:cNvPr id="1976323" name="Rectangle 3"/>
            <p:cNvSpPr>
              <a:spLocks noChangeArrowheads="1"/>
            </p:cNvSpPr>
            <p:nvPr/>
          </p:nvSpPr>
          <p:spPr bwMode="auto">
            <a:xfrm>
              <a:off x="1247" y="1979"/>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社团</a:t>
              </a:r>
            </a:p>
          </p:txBody>
        </p:sp>
        <p:sp>
          <p:nvSpPr>
            <p:cNvPr id="1976324" name="Rectangle 4"/>
            <p:cNvSpPr>
              <a:spLocks noChangeArrowheads="1"/>
            </p:cNvSpPr>
            <p:nvPr/>
          </p:nvSpPr>
          <p:spPr bwMode="auto">
            <a:xfrm>
              <a:off x="2426" y="1979"/>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宿舍</a:t>
              </a:r>
            </a:p>
          </p:txBody>
        </p:sp>
        <p:sp>
          <p:nvSpPr>
            <p:cNvPr id="1976325" name="Rectangle 5"/>
            <p:cNvSpPr>
              <a:spLocks noChangeArrowheads="1"/>
            </p:cNvSpPr>
            <p:nvPr/>
          </p:nvSpPr>
          <p:spPr bwMode="auto">
            <a:xfrm>
              <a:off x="3697" y="1979"/>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专业</a:t>
              </a:r>
            </a:p>
          </p:txBody>
        </p:sp>
        <p:sp>
          <p:nvSpPr>
            <p:cNvPr id="1976326" name="Rectangle 6"/>
            <p:cNvSpPr>
              <a:spLocks noChangeArrowheads="1"/>
            </p:cNvSpPr>
            <p:nvPr/>
          </p:nvSpPr>
          <p:spPr bwMode="auto">
            <a:xfrm>
              <a:off x="3697" y="2659"/>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教研室</a:t>
              </a:r>
            </a:p>
          </p:txBody>
        </p:sp>
        <p:sp>
          <p:nvSpPr>
            <p:cNvPr id="1976327" name="Rectangle 7"/>
            <p:cNvSpPr>
              <a:spLocks noChangeArrowheads="1"/>
            </p:cNvSpPr>
            <p:nvPr/>
          </p:nvSpPr>
          <p:spPr bwMode="auto">
            <a:xfrm>
              <a:off x="2426" y="2613"/>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学生</a:t>
              </a:r>
            </a:p>
          </p:txBody>
        </p:sp>
        <p:sp>
          <p:nvSpPr>
            <p:cNvPr id="1976328" name="Rectangle 8"/>
            <p:cNvSpPr>
              <a:spLocks noChangeArrowheads="1"/>
            </p:cNvSpPr>
            <p:nvPr/>
          </p:nvSpPr>
          <p:spPr bwMode="auto">
            <a:xfrm>
              <a:off x="3697" y="3385"/>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教师</a:t>
              </a:r>
            </a:p>
          </p:txBody>
        </p:sp>
        <p:sp>
          <p:nvSpPr>
            <p:cNvPr id="1976329" name="Line 9"/>
            <p:cNvSpPr>
              <a:spLocks noChangeShapeType="1"/>
            </p:cNvSpPr>
            <p:nvPr/>
          </p:nvSpPr>
          <p:spPr bwMode="auto">
            <a:xfrm>
              <a:off x="2744" y="2296"/>
              <a:ext cx="0" cy="31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6330" name="Line 10"/>
            <p:cNvSpPr>
              <a:spLocks noChangeShapeType="1"/>
            </p:cNvSpPr>
            <p:nvPr/>
          </p:nvSpPr>
          <p:spPr bwMode="auto">
            <a:xfrm flipH="1" flipV="1">
              <a:off x="1610" y="2296"/>
              <a:ext cx="1134" cy="31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6331" name="Line 11"/>
            <p:cNvSpPr>
              <a:spLocks noChangeShapeType="1"/>
            </p:cNvSpPr>
            <p:nvPr/>
          </p:nvSpPr>
          <p:spPr bwMode="auto">
            <a:xfrm flipV="1">
              <a:off x="2744" y="2296"/>
              <a:ext cx="1270" cy="31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6332" name="Line 12"/>
            <p:cNvSpPr>
              <a:spLocks noChangeShapeType="1"/>
            </p:cNvSpPr>
            <p:nvPr/>
          </p:nvSpPr>
          <p:spPr bwMode="auto">
            <a:xfrm>
              <a:off x="4014" y="2296"/>
              <a:ext cx="0" cy="36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76333" name="Line 13"/>
            <p:cNvSpPr>
              <a:spLocks noChangeShapeType="1"/>
            </p:cNvSpPr>
            <p:nvPr/>
          </p:nvSpPr>
          <p:spPr bwMode="auto">
            <a:xfrm>
              <a:off x="4014" y="2976"/>
              <a:ext cx="0" cy="409"/>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1976334" name="Rectangle 14"/>
          <p:cNvSpPr>
            <a:spLocks noGrp="1" noRot="1" noChangeArrowheads="1"/>
          </p:cNvSpPr>
          <p:nvPr>
            <p:ph type="title"/>
          </p:nvPr>
        </p:nvSpPr>
        <p:spPr>
          <a:xfrm>
            <a:off x="684213" y="692150"/>
            <a:ext cx="7583487" cy="511175"/>
          </a:xfrm>
        </p:spPr>
        <p:txBody>
          <a:bodyPr/>
          <a:lstStyle/>
          <a:p>
            <a:pPr algn="l"/>
            <a:r>
              <a:rPr lang="zh-CN" altLang="en-US" sz="2000"/>
              <a:t>学校管理的网状模型：</a:t>
            </a:r>
          </a:p>
        </p:txBody>
      </p:sp>
      <p:sp>
        <p:nvSpPr>
          <p:cNvPr id="1976335" name="Text Box 15"/>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7346" name="Rectangle 2"/>
          <p:cNvSpPr>
            <a:spLocks noGrp="1" noRot="1" noChangeArrowheads="1"/>
          </p:cNvSpPr>
          <p:nvPr>
            <p:ph type="body" idx="1"/>
          </p:nvPr>
        </p:nvSpPr>
        <p:spPr>
          <a:xfrm>
            <a:off x="323850" y="1196975"/>
            <a:ext cx="8496300" cy="5157788"/>
          </a:xfrm>
          <a:noFill/>
        </p:spPr>
        <p:txBody>
          <a:bodyPr lIns="0" rIns="0"/>
          <a:lstStyle/>
          <a:p>
            <a:pPr marL="0" indent="0" defTabSz="442913" eaLnBrk="0" hangingPunct="0">
              <a:lnSpc>
                <a:spcPct val="130000"/>
              </a:lnSpc>
              <a:spcBef>
                <a:spcPct val="0"/>
              </a:spcBef>
              <a:buFont typeface="Wingdings" pitchFamily="2" charset="2"/>
              <a:buNone/>
              <a:tabLst>
                <a:tab pos="354013" algn="l"/>
              </a:tabLst>
            </a:pPr>
            <a:r>
              <a:rPr lang="en-US" altLang="zh-CN" sz="2000"/>
              <a:t>	</a:t>
            </a:r>
            <a:r>
              <a:rPr lang="zh-CN" altLang="en-US" sz="2000"/>
              <a:t>在网状模型中，父子结点联系同样隐含为一对多的联系，每个结点代表一种记录型，对应概念模型中的一种实体型 。</a:t>
            </a:r>
          </a:p>
          <a:p>
            <a:pPr marL="0" indent="0" defTabSz="442913" eaLnBrk="0" hangingPunct="0">
              <a:lnSpc>
                <a:spcPct val="130000"/>
              </a:lnSpc>
              <a:spcBef>
                <a:spcPct val="0"/>
              </a:spcBef>
              <a:buFont typeface="Wingdings" pitchFamily="2" charset="2"/>
              <a:buNone/>
              <a:tabLst>
                <a:tab pos="354013" algn="l"/>
              </a:tabLst>
            </a:pPr>
            <a:r>
              <a:rPr lang="zh-CN" altLang="en-US" sz="2000">
                <a:solidFill>
                  <a:schemeClr val="hlink"/>
                </a:solidFill>
              </a:rPr>
              <a:t>网状数据模型的优点：</a:t>
            </a:r>
          </a:p>
          <a:p>
            <a:pPr marL="0" indent="0" defTabSz="442913" eaLnBrk="0" hangingPunct="0">
              <a:lnSpc>
                <a:spcPct val="130000"/>
              </a:lnSpc>
              <a:spcBef>
                <a:spcPct val="0"/>
              </a:spcBef>
              <a:tabLst>
                <a:tab pos="354013" algn="l"/>
              </a:tabLst>
            </a:pPr>
            <a:r>
              <a:rPr lang="zh-CN" altLang="en-US" sz="2000"/>
              <a:t>能够更为直接地描述现实世界，如一个结点可以有多个双亲。</a:t>
            </a:r>
          </a:p>
          <a:p>
            <a:pPr marL="0" indent="0" defTabSz="442913" eaLnBrk="0" hangingPunct="0">
              <a:lnSpc>
                <a:spcPct val="130000"/>
              </a:lnSpc>
              <a:spcBef>
                <a:spcPct val="0"/>
              </a:spcBef>
              <a:tabLst>
                <a:tab pos="354013" algn="l"/>
              </a:tabLst>
            </a:pPr>
            <a:r>
              <a:rPr lang="zh-CN" altLang="en-US" sz="2000"/>
              <a:t>具有良好的性能，存取效率较高。</a:t>
            </a:r>
          </a:p>
          <a:p>
            <a:pPr marL="0" indent="0" defTabSz="442913" eaLnBrk="0" hangingPunct="0">
              <a:lnSpc>
                <a:spcPct val="130000"/>
              </a:lnSpc>
              <a:spcBef>
                <a:spcPct val="0"/>
              </a:spcBef>
              <a:buFont typeface="Wingdings" pitchFamily="2" charset="2"/>
              <a:buNone/>
              <a:tabLst>
                <a:tab pos="354013" algn="l"/>
              </a:tabLst>
            </a:pPr>
            <a:r>
              <a:rPr lang="zh-CN" altLang="en-US" sz="2000">
                <a:solidFill>
                  <a:schemeClr val="hlink"/>
                </a:solidFill>
              </a:rPr>
              <a:t>网状模型的缺点：</a:t>
            </a:r>
          </a:p>
          <a:p>
            <a:pPr marL="0" indent="0" defTabSz="442913" eaLnBrk="0" hangingPunct="0">
              <a:lnSpc>
                <a:spcPct val="130000"/>
              </a:lnSpc>
              <a:spcBef>
                <a:spcPct val="0"/>
              </a:spcBef>
              <a:tabLst>
                <a:tab pos="354013" algn="l"/>
              </a:tabLst>
            </a:pPr>
            <a:r>
              <a:rPr lang="zh-CN" altLang="en-US" sz="2000"/>
              <a:t>结构比较复杂，而且随着应用环境的扩大，数据库的结构就变得越来越复杂，不利于最终用户掌握。</a:t>
            </a:r>
          </a:p>
          <a:p>
            <a:pPr marL="0" indent="0" defTabSz="442913" eaLnBrk="0" hangingPunct="0">
              <a:lnSpc>
                <a:spcPct val="130000"/>
              </a:lnSpc>
              <a:spcBef>
                <a:spcPct val="0"/>
              </a:spcBef>
              <a:tabLst>
                <a:tab pos="354013" algn="l"/>
              </a:tabLst>
            </a:pPr>
            <a:r>
              <a:rPr lang="zh-CN" altLang="en-US" sz="2000"/>
              <a:t>其</a:t>
            </a:r>
            <a:r>
              <a:rPr lang="en-US" altLang="zh-CN" sz="2000"/>
              <a:t>DDL</a:t>
            </a:r>
            <a:r>
              <a:rPr lang="zh-CN" altLang="en-US" sz="2000"/>
              <a:t>，</a:t>
            </a:r>
            <a:r>
              <a:rPr lang="en-US" altLang="zh-CN" sz="2000"/>
              <a:t>DML</a:t>
            </a:r>
            <a:r>
              <a:rPr lang="zh-CN" altLang="en-US" sz="2000"/>
              <a:t>语言复杂，用户不容易使用。</a:t>
            </a:r>
          </a:p>
          <a:p>
            <a:pPr marL="0" indent="0" defTabSz="442913" eaLnBrk="0" hangingPunct="0">
              <a:lnSpc>
                <a:spcPct val="130000"/>
              </a:lnSpc>
              <a:spcBef>
                <a:spcPct val="0"/>
              </a:spcBef>
              <a:buFont typeface="Wingdings" pitchFamily="2" charset="2"/>
              <a:buNone/>
              <a:tabLst>
                <a:tab pos="354013" algn="l"/>
              </a:tabLst>
            </a:pPr>
            <a:r>
              <a:rPr lang="zh-CN" altLang="en-US" sz="2000"/>
              <a:t>	网状数据模型和层次数据模型统称为非关系模型。这两种模型对数据（记录）的操作方式都是过程式的，即按照所给路径访问一个记录，若要同时访问多条记录则必须通过用户程序中的循环过程来实现。</a:t>
            </a:r>
          </a:p>
        </p:txBody>
      </p:sp>
      <p:sp>
        <p:nvSpPr>
          <p:cNvPr id="1977347" name="Rectangle 3"/>
          <p:cNvSpPr>
            <a:spLocks noGrp="1" noRot="1" noChangeArrowheads="1"/>
          </p:cNvSpPr>
          <p:nvPr>
            <p:ph type="title"/>
          </p:nvPr>
        </p:nvSpPr>
        <p:spPr>
          <a:xfrm>
            <a:off x="1547813" y="476250"/>
            <a:ext cx="5875337" cy="511175"/>
          </a:xfrm>
          <a:noFill/>
          <a:ln/>
        </p:spPr>
        <p:txBody>
          <a:bodyPr/>
          <a:lstStyle/>
          <a:p>
            <a:r>
              <a:rPr lang="zh-CN" altLang="en-US" sz="2800"/>
              <a:t>网状模型优缺点</a:t>
            </a:r>
          </a:p>
        </p:txBody>
      </p:sp>
      <p:sp>
        <p:nvSpPr>
          <p:cNvPr id="1977348"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78370" name="Rectangle 2"/>
          <p:cNvSpPr>
            <a:spLocks noGrp="1" noChangeArrowheads="1"/>
          </p:cNvSpPr>
          <p:nvPr>
            <p:ph type="body" idx="1"/>
          </p:nvPr>
        </p:nvSpPr>
        <p:spPr>
          <a:xfrm>
            <a:off x="539750" y="1196975"/>
            <a:ext cx="7993063" cy="1152525"/>
          </a:xfrm>
          <a:noFill/>
          <a:ln/>
        </p:spPr>
        <p:txBody>
          <a:bodyPr/>
          <a:lstStyle/>
          <a:p>
            <a:pPr>
              <a:lnSpc>
                <a:spcPct val="130000"/>
              </a:lnSpc>
              <a:buFont typeface="Wingdings" pitchFamily="2" charset="2"/>
              <a:buNone/>
            </a:pPr>
            <a:r>
              <a:rPr lang="en-US" altLang="zh-CN" sz="2000"/>
              <a:t>           </a:t>
            </a:r>
            <a:r>
              <a:rPr lang="zh-CN" altLang="en-US" sz="2000"/>
              <a:t>用二维表格形式表示实体及实体间联系的模型称为关系模型。</a:t>
            </a:r>
          </a:p>
          <a:p>
            <a:pPr>
              <a:lnSpc>
                <a:spcPct val="130000"/>
              </a:lnSpc>
              <a:buFont typeface="Wingdings" pitchFamily="2" charset="2"/>
              <a:buNone/>
            </a:pPr>
            <a:r>
              <a:rPr lang="zh-CN" altLang="en-US" sz="2000"/>
              <a:t>          下图所示是表示学生借阅图书情况的关系模型。 </a:t>
            </a:r>
          </a:p>
        </p:txBody>
      </p:sp>
      <p:sp>
        <p:nvSpPr>
          <p:cNvPr id="1978371" name="Text Box 3"/>
          <p:cNvSpPr txBox="1">
            <a:spLocks noChangeArrowheads="1"/>
          </p:cNvSpPr>
          <p:nvPr/>
        </p:nvSpPr>
        <p:spPr bwMode="auto">
          <a:xfrm>
            <a:off x="1619250" y="549275"/>
            <a:ext cx="2089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b="0"/>
          </a:p>
        </p:txBody>
      </p:sp>
      <p:pic>
        <p:nvPicPr>
          <p:cNvPr id="19783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2565400"/>
            <a:ext cx="7200900" cy="331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78373" name="Rectangle 5"/>
          <p:cNvSpPr>
            <a:spLocks noGrp="1" noRot="1" noChangeArrowheads="1"/>
          </p:cNvSpPr>
          <p:nvPr>
            <p:ph type="title"/>
          </p:nvPr>
        </p:nvSpPr>
        <p:spPr>
          <a:xfrm>
            <a:off x="827088" y="549275"/>
            <a:ext cx="5948362" cy="647700"/>
          </a:xfrm>
        </p:spPr>
        <p:txBody>
          <a:bodyPr/>
          <a:lstStyle/>
          <a:p>
            <a:pPr algn="l"/>
            <a:r>
              <a:rPr lang="zh-CN" altLang="en-US" sz="2400" b="0"/>
              <a:t>（三）关系模型</a:t>
            </a:r>
          </a:p>
        </p:txBody>
      </p:sp>
      <p:sp>
        <p:nvSpPr>
          <p:cNvPr id="1978374" name="Text Box 6"/>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79394" name="Text Box 2"/>
          <p:cNvSpPr txBox="1">
            <a:spLocks noChangeArrowheads="1"/>
          </p:cNvSpPr>
          <p:nvPr/>
        </p:nvSpPr>
        <p:spPr bwMode="auto">
          <a:xfrm>
            <a:off x="1619250" y="549275"/>
            <a:ext cx="2089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b="0"/>
          </a:p>
        </p:txBody>
      </p:sp>
      <p:sp>
        <p:nvSpPr>
          <p:cNvPr id="1979395" name="Text Box 3"/>
          <p:cNvSpPr txBox="1">
            <a:spLocks noChangeArrowheads="1"/>
          </p:cNvSpPr>
          <p:nvPr/>
        </p:nvSpPr>
        <p:spPr bwMode="auto">
          <a:xfrm>
            <a:off x="250825" y="765175"/>
            <a:ext cx="8713788" cy="563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5000"/>
              </a:lnSpc>
            </a:pPr>
            <a:r>
              <a:rPr lang="en-US" altLang="zh-CN" sz="2000">
                <a:solidFill>
                  <a:srgbClr val="660066"/>
                </a:solidFill>
              </a:rPr>
              <a:t>⑴ </a:t>
            </a:r>
            <a:r>
              <a:rPr lang="zh-CN" altLang="en-US" sz="2000">
                <a:solidFill>
                  <a:srgbClr val="660066"/>
                </a:solidFill>
              </a:rPr>
              <a:t>关系术语</a:t>
            </a:r>
          </a:p>
          <a:p>
            <a:pPr>
              <a:lnSpc>
                <a:spcPct val="115000"/>
              </a:lnSpc>
            </a:pPr>
            <a:r>
              <a:rPr lang="zh-CN" altLang="en-US" sz="2000" b="0"/>
              <a:t>① </a:t>
            </a:r>
            <a:r>
              <a:rPr lang="zh-CN" altLang="en-US" sz="2000" b="0">
                <a:solidFill>
                  <a:schemeClr val="hlink"/>
                </a:solidFill>
              </a:rPr>
              <a:t>关系：</a:t>
            </a:r>
            <a:r>
              <a:rPr lang="zh-CN" altLang="en-US" sz="2000" b="0"/>
              <a:t>一个</a:t>
            </a:r>
            <a:r>
              <a:rPr lang="zh-CN" altLang="en-US" sz="2000" b="0">
                <a:solidFill>
                  <a:schemeClr val="hlink"/>
                </a:solidFill>
              </a:rPr>
              <a:t>二维表</a:t>
            </a:r>
            <a:r>
              <a:rPr lang="zh-CN" altLang="en-US" sz="2000" b="0"/>
              <a:t>就是一个关系，每个关系有一个关系名。</a:t>
            </a:r>
          </a:p>
          <a:p>
            <a:pPr>
              <a:lnSpc>
                <a:spcPct val="115000"/>
              </a:lnSpc>
            </a:pPr>
            <a:r>
              <a:rPr lang="zh-CN" altLang="en-US" sz="2000" b="0"/>
              <a:t>② </a:t>
            </a:r>
            <a:r>
              <a:rPr lang="zh-CN" altLang="en-US" sz="2000" b="0">
                <a:solidFill>
                  <a:schemeClr val="hlink"/>
                </a:solidFill>
              </a:rPr>
              <a:t>元组：表中的行</a:t>
            </a:r>
            <a:r>
              <a:rPr lang="zh-CN" altLang="en-US" sz="2000" b="0"/>
              <a:t>称为元组</a:t>
            </a:r>
            <a:r>
              <a:rPr lang="zh-CN" altLang="en-US" sz="2000"/>
              <a:t>，</a:t>
            </a:r>
            <a:r>
              <a:rPr lang="zh-CN" altLang="en-US" sz="2000" b="0"/>
              <a:t>一行是一个元组，对应表中的一个记录。</a:t>
            </a:r>
          </a:p>
          <a:p>
            <a:pPr>
              <a:lnSpc>
                <a:spcPct val="115000"/>
              </a:lnSpc>
            </a:pPr>
            <a:r>
              <a:rPr lang="zh-CN" altLang="en-US" sz="2000" b="0"/>
              <a:t>③ </a:t>
            </a:r>
            <a:r>
              <a:rPr lang="zh-CN" altLang="en-US" sz="2000" b="0">
                <a:solidFill>
                  <a:schemeClr val="hlink"/>
                </a:solidFill>
              </a:rPr>
              <a:t>属性：表中的列</a:t>
            </a:r>
            <a:r>
              <a:rPr lang="zh-CN" altLang="en-US" sz="2000" b="0"/>
              <a:t>称为属性</a:t>
            </a:r>
            <a:r>
              <a:rPr lang="zh-CN" altLang="en-US" sz="2000"/>
              <a:t>，</a:t>
            </a:r>
            <a:r>
              <a:rPr lang="zh-CN" altLang="en-US" sz="2000" b="0"/>
              <a:t>每一列有一个属性名，对应表中的一个字段。 </a:t>
            </a:r>
          </a:p>
          <a:p>
            <a:pPr>
              <a:lnSpc>
                <a:spcPct val="115000"/>
              </a:lnSpc>
            </a:pPr>
            <a:r>
              <a:rPr lang="zh-CN" altLang="en-US" sz="2000" b="0"/>
              <a:t>④ </a:t>
            </a:r>
            <a:r>
              <a:rPr lang="zh-CN" altLang="en-US" sz="2000" b="0">
                <a:solidFill>
                  <a:schemeClr val="hlink"/>
                </a:solidFill>
              </a:rPr>
              <a:t>关系模式：</a:t>
            </a:r>
            <a:r>
              <a:rPr lang="zh-CN" altLang="en-US" sz="2000" b="0"/>
              <a:t>关系模式是对</a:t>
            </a:r>
            <a:r>
              <a:rPr lang="zh-CN" altLang="en-US" sz="2000" b="0">
                <a:solidFill>
                  <a:schemeClr val="hlink"/>
                </a:solidFill>
              </a:rPr>
              <a:t>关系的描述</a:t>
            </a:r>
            <a:r>
              <a:rPr lang="zh-CN" altLang="en-US" sz="2000" b="0"/>
              <a:t>。一个关系模式对应一个关系的结构。</a:t>
            </a:r>
          </a:p>
          <a:p>
            <a:pPr>
              <a:lnSpc>
                <a:spcPct val="115000"/>
              </a:lnSpc>
            </a:pPr>
            <a:r>
              <a:rPr lang="zh-CN" altLang="en-US" sz="2000" b="0"/>
              <a:t> 关系模式的格式是：</a:t>
            </a:r>
            <a:r>
              <a:rPr lang="zh-CN" altLang="en-US" sz="2000" b="0">
                <a:solidFill>
                  <a:schemeClr val="hlink"/>
                </a:solidFill>
              </a:rPr>
              <a:t>关系名（属性</a:t>
            </a:r>
            <a:r>
              <a:rPr lang="en-US" altLang="zh-CN" sz="2000" b="0">
                <a:solidFill>
                  <a:schemeClr val="hlink"/>
                </a:solidFill>
              </a:rPr>
              <a:t>1</a:t>
            </a:r>
            <a:r>
              <a:rPr lang="zh-CN" altLang="en-US" sz="2000" b="0">
                <a:solidFill>
                  <a:schemeClr val="hlink"/>
                </a:solidFill>
              </a:rPr>
              <a:t>，属性</a:t>
            </a:r>
            <a:r>
              <a:rPr lang="en-US" altLang="zh-CN" sz="2000" b="0">
                <a:solidFill>
                  <a:schemeClr val="hlink"/>
                </a:solidFill>
              </a:rPr>
              <a:t>2</a:t>
            </a:r>
            <a:r>
              <a:rPr lang="zh-CN" altLang="en-US" sz="2000" b="0">
                <a:solidFill>
                  <a:schemeClr val="hlink"/>
                </a:solidFill>
              </a:rPr>
              <a:t>，</a:t>
            </a:r>
            <a:r>
              <a:rPr lang="en-US" altLang="zh-CN" sz="2000" b="0">
                <a:solidFill>
                  <a:schemeClr val="hlink"/>
                </a:solidFill>
              </a:rPr>
              <a:t>…</a:t>
            </a:r>
            <a:r>
              <a:rPr lang="zh-CN" altLang="en-US" sz="2000" b="0">
                <a:solidFill>
                  <a:schemeClr val="hlink"/>
                </a:solidFill>
              </a:rPr>
              <a:t>，属性</a:t>
            </a:r>
            <a:r>
              <a:rPr lang="en-US" altLang="zh-CN" sz="2000" b="0">
                <a:solidFill>
                  <a:schemeClr val="hlink"/>
                </a:solidFill>
              </a:rPr>
              <a:t>N</a:t>
            </a:r>
            <a:r>
              <a:rPr lang="zh-CN" altLang="en-US" sz="2000" b="0">
                <a:solidFill>
                  <a:schemeClr val="hlink"/>
                </a:solidFill>
              </a:rPr>
              <a:t>）</a:t>
            </a:r>
            <a:r>
              <a:rPr lang="zh-CN" altLang="en-US" sz="2000" b="0"/>
              <a:t>。</a:t>
            </a:r>
          </a:p>
          <a:p>
            <a:pPr>
              <a:lnSpc>
                <a:spcPct val="115000"/>
              </a:lnSpc>
            </a:pPr>
            <a:r>
              <a:rPr lang="zh-CN" altLang="en-US" b="0"/>
              <a:t>⑤</a:t>
            </a:r>
            <a:r>
              <a:rPr lang="zh-CN" altLang="en-US" b="0">
                <a:solidFill>
                  <a:schemeClr val="hlink"/>
                </a:solidFill>
              </a:rPr>
              <a:t>关系模型：</a:t>
            </a:r>
            <a:r>
              <a:rPr lang="zh-CN" altLang="en-US" b="0"/>
              <a:t>关系模型是由若干个关系模式组成的集合，其主要特征是有二维表格结构表达实体集，用键表示实体间的联系。</a:t>
            </a:r>
            <a:endParaRPr lang="zh-CN" altLang="en-US" sz="2000" b="0"/>
          </a:p>
          <a:p>
            <a:pPr>
              <a:lnSpc>
                <a:spcPct val="115000"/>
              </a:lnSpc>
            </a:pPr>
            <a:r>
              <a:rPr lang="zh-CN" altLang="en-US" sz="2000">
                <a:solidFill>
                  <a:srgbClr val="660066"/>
                </a:solidFill>
              </a:rPr>
              <a:t>⑵ </a:t>
            </a:r>
            <a:r>
              <a:rPr lang="en-US" altLang="zh-CN" sz="2000">
                <a:solidFill>
                  <a:srgbClr val="660066"/>
                </a:solidFill>
              </a:rPr>
              <a:t>E-R</a:t>
            </a:r>
            <a:r>
              <a:rPr lang="zh-CN" altLang="en-US" sz="2000">
                <a:solidFill>
                  <a:srgbClr val="660066"/>
                </a:solidFill>
              </a:rPr>
              <a:t>模型到关系模型的转换</a:t>
            </a:r>
          </a:p>
          <a:p>
            <a:pPr>
              <a:lnSpc>
                <a:spcPct val="115000"/>
              </a:lnSpc>
            </a:pPr>
            <a:r>
              <a:rPr lang="zh-CN" altLang="en-US" sz="2000" b="0"/>
              <a:t>① 一个实体转换为一个关系模式。</a:t>
            </a:r>
          </a:p>
          <a:p>
            <a:pPr>
              <a:lnSpc>
                <a:spcPct val="115000"/>
              </a:lnSpc>
            </a:pPr>
            <a:r>
              <a:rPr lang="zh-CN" altLang="en-US" sz="2000" b="0"/>
              <a:t>② 一个</a:t>
            </a:r>
            <a:r>
              <a:rPr lang="en-US" altLang="zh-CN" sz="2000" b="0"/>
              <a:t>m:n</a:t>
            </a:r>
            <a:r>
              <a:rPr lang="zh-CN" altLang="en-US" sz="2000" b="0"/>
              <a:t>联系转换为一个关系模式。</a:t>
            </a:r>
          </a:p>
          <a:p>
            <a:pPr>
              <a:lnSpc>
                <a:spcPct val="115000"/>
              </a:lnSpc>
            </a:pPr>
            <a:r>
              <a:rPr lang="zh-CN" altLang="en-US" sz="2000" b="0"/>
              <a:t>③ 一个</a:t>
            </a:r>
            <a:r>
              <a:rPr lang="en-US" altLang="zh-CN" sz="2000" b="0"/>
              <a:t>1:n</a:t>
            </a:r>
            <a:r>
              <a:rPr lang="zh-CN" altLang="en-US" sz="2000" b="0"/>
              <a:t>联系可以转换为一个独立的关系模式，也可以与</a:t>
            </a:r>
            <a:r>
              <a:rPr lang="en-US" altLang="zh-CN" sz="2000" b="0"/>
              <a:t>n</a:t>
            </a:r>
            <a:r>
              <a:rPr lang="zh-CN" altLang="en-US" sz="2000" b="0"/>
              <a:t>端对应的关系模式合并。</a:t>
            </a:r>
          </a:p>
          <a:p>
            <a:pPr>
              <a:lnSpc>
                <a:spcPct val="115000"/>
              </a:lnSpc>
            </a:pPr>
            <a:r>
              <a:rPr lang="zh-CN" altLang="en-US" sz="2000" b="0"/>
              <a:t>④ 一个</a:t>
            </a:r>
            <a:r>
              <a:rPr lang="en-US" altLang="zh-CN" sz="2000" b="0"/>
              <a:t>1:1</a:t>
            </a:r>
            <a:r>
              <a:rPr lang="zh-CN" altLang="en-US" sz="2000" b="0"/>
              <a:t>联系可以转换为一个独立的关系模式，也可以与任意一端对应的关系模式合并。</a:t>
            </a:r>
          </a:p>
        </p:txBody>
      </p:sp>
      <p:sp>
        <p:nvSpPr>
          <p:cNvPr id="1979396"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0418" name="Group 2"/>
          <p:cNvGraphicFramePr>
            <a:graphicFrameLocks noGrp="1"/>
          </p:cNvGraphicFramePr>
          <p:nvPr>
            <p:ph sz="quarter" idx="2"/>
          </p:nvPr>
        </p:nvGraphicFramePr>
        <p:xfrm>
          <a:off x="611188" y="1700213"/>
          <a:ext cx="4165600" cy="2430462"/>
        </p:xfrm>
        <a:graphic>
          <a:graphicData uri="http://schemas.openxmlformats.org/drawingml/2006/table">
            <a:tbl>
              <a:tblPr/>
              <a:tblGrid>
                <a:gridCol w="981075"/>
                <a:gridCol w="1066800"/>
                <a:gridCol w="1055687"/>
                <a:gridCol w="1062038"/>
              </a:tblGrid>
              <a:tr h="504825">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rgbClr val="800000"/>
                          </a:solidFill>
                          <a:effectLst/>
                          <a:latin typeface="Arial" pitchFamily="34" charset="0"/>
                          <a:ea typeface="宋体" pitchFamily="2" charset="-122"/>
                          <a:cs typeface="Times New Roman" pitchFamily="18" charset="0"/>
                        </a:rPr>
                        <a:t>学号</a:t>
                      </a:r>
                      <a:endParaRPr kumimoji="0" lang="zh-CN" altLang="en-US"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rgbClr val="800000"/>
                          </a:solidFill>
                          <a:effectLst/>
                          <a:latin typeface="Arial" pitchFamily="34" charset="0"/>
                          <a:ea typeface="宋体" pitchFamily="2" charset="-122"/>
                          <a:cs typeface="Times New Roman" pitchFamily="18" charset="0"/>
                        </a:rPr>
                        <a:t>姓名</a:t>
                      </a:r>
                      <a:endParaRPr kumimoji="0" lang="zh-CN" altLang="en-US"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rgbClr val="800000"/>
                          </a:solidFill>
                          <a:effectLst/>
                          <a:latin typeface="Arial" pitchFamily="34" charset="0"/>
                          <a:ea typeface="宋体" pitchFamily="2" charset="-122"/>
                          <a:cs typeface="Times New Roman" pitchFamily="18" charset="0"/>
                        </a:rPr>
                        <a:t>性别</a:t>
                      </a:r>
                      <a:endParaRPr kumimoji="0" lang="zh-CN" altLang="en-US"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rgbClr val="800000"/>
                          </a:solidFill>
                          <a:effectLst/>
                          <a:latin typeface="Arial" pitchFamily="34" charset="0"/>
                          <a:ea typeface="宋体" pitchFamily="2" charset="-122"/>
                          <a:cs typeface="Times New Roman" pitchFamily="18" charset="0"/>
                        </a:rPr>
                        <a:t>年龄</a:t>
                      </a:r>
                      <a:endParaRPr kumimoji="0" lang="zh-CN" altLang="en-US"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1013">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4051</a:t>
                      </a:r>
                      <a:endParaRPr kumimoji="0" lang="en-US" altLang="zh-CN"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张光</a:t>
                      </a:r>
                      <a:endParaRPr kumimoji="0" lang="zh-CN" altLang="en-US"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男</a:t>
                      </a:r>
                      <a:endParaRPr kumimoji="0" lang="zh-CN" altLang="en-US"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18</a:t>
                      </a:r>
                      <a:endParaRPr kumimoji="0" lang="en-US" altLang="zh-CN"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1013">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4052</a:t>
                      </a:r>
                      <a:endParaRPr kumimoji="0" lang="en-US" altLang="zh-CN"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刘平</a:t>
                      </a:r>
                      <a:endParaRPr kumimoji="0" lang="zh-CN" altLang="en-US"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男</a:t>
                      </a:r>
                      <a:endParaRPr kumimoji="0" lang="zh-CN" altLang="en-US"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17</a:t>
                      </a:r>
                      <a:endParaRPr kumimoji="0" lang="en-US" altLang="zh-CN"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2600">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4053</a:t>
                      </a:r>
                      <a:endParaRPr kumimoji="0" lang="en-US" altLang="zh-CN"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王海</a:t>
                      </a:r>
                      <a:endParaRPr kumimoji="0" lang="zh-CN" altLang="en-US"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男</a:t>
                      </a:r>
                      <a:endParaRPr kumimoji="0" lang="zh-CN" altLang="en-US"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19</a:t>
                      </a:r>
                      <a:endParaRPr kumimoji="0" lang="en-US" altLang="zh-CN"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1013">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4054</a:t>
                      </a:r>
                      <a:endParaRPr kumimoji="0" lang="en-US" altLang="zh-CN"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陈敏</a:t>
                      </a:r>
                      <a:endParaRPr kumimoji="0" lang="zh-CN" altLang="en-US"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女</a:t>
                      </a:r>
                      <a:endParaRPr kumimoji="0" lang="zh-CN" altLang="en-US"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18</a:t>
                      </a:r>
                      <a:endParaRPr kumimoji="0" lang="en-US" altLang="zh-CN" sz="2000" b="0" i="0" u="none" strike="noStrike" cap="none" normalizeH="0" baseline="0" smtClean="0">
                        <a:ln>
                          <a:noFill/>
                        </a:ln>
                        <a:solidFill>
                          <a:schemeClr val="tx1"/>
                        </a:solidFill>
                        <a:effectLst/>
                        <a:latin typeface="Arial" pitchFamily="34" charset="0"/>
                        <a:ea typeface="宋体" pitchFamily="2" charset="-122"/>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aphicFrame>
        <p:nvGraphicFramePr>
          <p:cNvPr id="1980450" name="Group 34"/>
          <p:cNvGraphicFramePr>
            <a:graphicFrameLocks noGrp="1"/>
          </p:cNvGraphicFramePr>
          <p:nvPr>
            <p:ph sz="quarter" idx="3"/>
          </p:nvPr>
        </p:nvGraphicFramePr>
        <p:xfrm>
          <a:off x="4859338" y="1844675"/>
          <a:ext cx="3744912" cy="2089150"/>
        </p:xfrm>
        <a:graphic>
          <a:graphicData uri="http://schemas.openxmlformats.org/drawingml/2006/table">
            <a:tbl>
              <a:tblPr/>
              <a:tblGrid>
                <a:gridCol w="1112837"/>
                <a:gridCol w="2632075"/>
              </a:tblGrid>
              <a:tr h="693738">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课程号</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课程名</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96913">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C001</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SQL Server</a:t>
                      </a:r>
                      <a:r>
                        <a:rPr kumimoji="0" lang="zh-CN" altLang="en-US"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数据库</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98500">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C002</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Access</a:t>
                      </a:r>
                      <a:r>
                        <a:rPr kumimoji="0" lang="zh-CN" altLang="en-US" sz="2000" b="0" i="0" u="none" strike="noStrike" cap="none" normalizeH="0" baseline="0" smtClean="0">
                          <a:ln>
                            <a:noFill/>
                          </a:ln>
                          <a:solidFill>
                            <a:srgbClr val="000000"/>
                          </a:solidFill>
                          <a:effectLst/>
                          <a:latin typeface="Arial" pitchFamily="34" charset="0"/>
                          <a:ea typeface="宋体" pitchFamily="2" charset="-122"/>
                          <a:cs typeface="Times New Roman" pitchFamily="18" charset="0"/>
                        </a:rPr>
                        <a:t>数据库</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980464" name="Rectangle 48"/>
          <p:cNvSpPr>
            <a:spLocks noChangeArrowheads="1"/>
          </p:cNvSpPr>
          <p:nvPr/>
        </p:nvSpPr>
        <p:spPr bwMode="auto">
          <a:xfrm>
            <a:off x="1042988" y="4437063"/>
            <a:ext cx="7537450" cy="1439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p>
            <a:pPr defTabSz="442913" eaLnBrk="0" hangingPunct="0">
              <a:lnSpc>
                <a:spcPct val="120000"/>
              </a:lnSpc>
              <a:buClr>
                <a:schemeClr val="hlink"/>
              </a:buClr>
              <a:buSzPct val="70000"/>
              <a:buFont typeface="Wingdings" pitchFamily="2" charset="2"/>
              <a:buNone/>
              <a:tabLst>
                <a:tab pos="354013" algn="l"/>
              </a:tabLst>
            </a:pPr>
            <a:r>
              <a:rPr lang="en-US" altLang="zh-CN" sz="2000" b="0"/>
              <a:t>	</a:t>
            </a:r>
            <a:r>
              <a:rPr lang="zh-CN" altLang="en-US" sz="2000" b="0"/>
              <a:t>在一个关系中，每个元组的各属性值的含义必须按该属性的定义（或称语义，即人为赋予的含义）来解释才是有效的，否则将是模糊的，无法利用的。</a:t>
            </a:r>
          </a:p>
        </p:txBody>
      </p:sp>
      <p:sp>
        <p:nvSpPr>
          <p:cNvPr id="1980465" name="Rectangle 49"/>
          <p:cNvSpPr>
            <a:spLocks noGrp="1" noRot="1" noChangeArrowheads="1"/>
          </p:cNvSpPr>
          <p:nvPr>
            <p:ph type="title"/>
          </p:nvPr>
        </p:nvSpPr>
        <p:spPr>
          <a:xfrm>
            <a:off x="323850" y="692150"/>
            <a:ext cx="8540750" cy="366713"/>
          </a:xfrm>
        </p:spPr>
        <p:txBody>
          <a:bodyPr/>
          <a:lstStyle/>
          <a:p>
            <a:r>
              <a:rPr lang="zh-CN" altLang="en-US" sz="2400"/>
              <a:t>一个学生关系和一门课程关系</a:t>
            </a:r>
          </a:p>
        </p:txBody>
      </p:sp>
      <p:sp>
        <p:nvSpPr>
          <p:cNvPr id="1980466" name="Text Box 50"/>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1442" name="Rectangle 2"/>
          <p:cNvSpPr>
            <a:spLocks noGrp="1" noRot="1" noChangeArrowheads="1"/>
          </p:cNvSpPr>
          <p:nvPr>
            <p:ph type="body" sz="half" idx="1"/>
          </p:nvPr>
        </p:nvSpPr>
        <p:spPr>
          <a:xfrm>
            <a:off x="1042988" y="1052513"/>
            <a:ext cx="7537450" cy="865187"/>
          </a:xfrm>
          <a:noFill/>
        </p:spPr>
        <p:txBody>
          <a:bodyPr lIns="0" rIns="0"/>
          <a:lstStyle/>
          <a:p>
            <a:pPr marL="0" indent="0" defTabSz="442913" eaLnBrk="0" hangingPunct="0">
              <a:spcBef>
                <a:spcPct val="0"/>
              </a:spcBef>
              <a:buFont typeface="Wingdings" pitchFamily="2" charset="2"/>
              <a:buNone/>
              <a:tabLst>
                <a:tab pos="354013" algn="l"/>
              </a:tabLst>
            </a:pPr>
            <a:r>
              <a:rPr lang="en-US" altLang="zh-CN" sz="2000"/>
              <a:t>	</a:t>
            </a:r>
            <a:r>
              <a:rPr lang="zh-CN" altLang="en-US" sz="2000"/>
              <a:t>实体间的联系也可用关系模型来表示，如学生选课关系，既是学生关系与课程关系间的联系。</a:t>
            </a:r>
          </a:p>
        </p:txBody>
      </p:sp>
      <p:graphicFrame>
        <p:nvGraphicFramePr>
          <p:cNvPr id="1981443" name="Group 3"/>
          <p:cNvGraphicFramePr>
            <a:graphicFrameLocks noGrp="1"/>
          </p:cNvGraphicFramePr>
          <p:nvPr>
            <p:ph sz="half" idx="2"/>
          </p:nvPr>
        </p:nvGraphicFramePr>
        <p:xfrm>
          <a:off x="827088" y="3860800"/>
          <a:ext cx="7704137" cy="2592388"/>
        </p:xfrm>
        <a:graphic>
          <a:graphicData uri="http://schemas.openxmlformats.org/drawingml/2006/table">
            <a:tbl>
              <a:tblPr/>
              <a:tblGrid>
                <a:gridCol w="744537"/>
                <a:gridCol w="828675"/>
                <a:gridCol w="746125"/>
                <a:gridCol w="744538"/>
                <a:gridCol w="896937"/>
                <a:gridCol w="2489200"/>
                <a:gridCol w="1254125"/>
              </a:tblGrid>
              <a:tr h="373063">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rgbClr val="800000"/>
                          </a:solidFill>
                          <a:effectLst/>
                          <a:latin typeface="Arial" pitchFamily="34" charset="0"/>
                          <a:ea typeface="宋体" pitchFamily="2" charset="-122"/>
                        </a:rPr>
                        <a:t>学号</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rgbClr val="800000"/>
                          </a:solidFill>
                          <a:effectLst/>
                          <a:latin typeface="Arial" pitchFamily="34" charset="0"/>
                          <a:ea typeface="宋体" pitchFamily="2" charset="-122"/>
                        </a:rPr>
                        <a:t>姓名</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rgbClr val="800000"/>
                          </a:solidFill>
                          <a:effectLst/>
                          <a:latin typeface="Arial" pitchFamily="34" charset="0"/>
                          <a:ea typeface="宋体" pitchFamily="2" charset="-122"/>
                        </a:rPr>
                        <a:t>性别</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rgbClr val="800000"/>
                          </a:solidFill>
                          <a:effectLst/>
                          <a:latin typeface="Arial" pitchFamily="34" charset="0"/>
                          <a:ea typeface="宋体" pitchFamily="2" charset="-122"/>
                        </a:rPr>
                        <a:t>年龄</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rgbClr val="800000"/>
                          </a:solidFill>
                          <a:effectLst/>
                          <a:latin typeface="Arial" pitchFamily="34" charset="0"/>
                          <a:ea typeface="宋体" pitchFamily="2" charset="-122"/>
                        </a:rPr>
                        <a:t>课程号</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rgbClr val="800000"/>
                          </a:solidFill>
                          <a:effectLst/>
                          <a:latin typeface="Arial" pitchFamily="34" charset="0"/>
                          <a:ea typeface="宋体" pitchFamily="2" charset="-122"/>
                        </a:rPr>
                        <a:t>课程名</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rgbClr val="800000"/>
                          </a:solidFill>
                          <a:effectLst/>
                          <a:latin typeface="Arial" pitchFamily="34" charset="0"/>
                          <a:ea typeface="宋体" pitchFamily="2" charset="-122"/>
                        </a:rPr>
                        <a:t>成绩</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20700">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rgbClr val="000000"/>
                          </a:solidFill>
                          <a:effectLst/>
                          <a:latin typeface="Arial" pitchFamily="34" charset="0"/>
                          <a:ea typeface="宋体" pitchFamily="2" charset="-122"/>
                        </a:rPr>
                        <a:t>4051</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Arial" pitchFamily="34" charset="0"/>
                          <a:ea typeface="宋体" pitchFamily="2" charset="-122"/>
                        </a:rPr>
                        <a:t>张光</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Arial" pitchFamily="34" charset="0"/>
                          <a:ea typeface="宋体" pitchFamily="2" charset="-122"/>
                        </a:rPr>
                        <a:t>男</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chemeClr val="tx1"/>
                          </a:solidFill>
                          <a:effectLst/>
                          <a:latin typeface="Arial" pitchFamily="34" charset="0"/>
                          <a:ea typeface="宋体" pitchFamily="2" charset="-122"/>
                        </a:rPr>
                        <a:t>18</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rgbClr val="000000"/>
                          </a:solidFill>
                          <a:effectLst/>
                          <a:latin typeface="Arial" pitchFamily="34" charset="0"/>
                          <a:ea typeface="宋体" pitchFamily="2" charset="-122"/>
                        </a:rPr>
                        <a:t>C001</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chemeClr val="tx1"/>
                          </a:solidFill>
                          <a:effectLst/>
                          <a:latin typeface="Arial" pitchFamily="34" charset="0"/>
                          <a:ea typeface="宋体" pitchFamily="2" charset="-122"/>
                        </a:rPr>
                        <a:t>SQL Server</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数据库</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rgbClr val="000000"/>
                          </a:solidFill>
                          <a:effectLst/>
                          <a:latin typeface="Arial" pitchFamily="34" charset="0"/>
                          <a:ea typeface="宋体" pitchFamily="2" charset="-122"/>
                        </a:rPr>
                        <a:t>78</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88963">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rgbClr val="000000"/>
                          </a:solidFill>
                          <a:effectLst/>
                          <a:latin typeface="Arial" pitchFamily="34" charset="0"/>
                          <a:ea typeface="宋体" pitchFamily="2" charset="-122"/>
                        </a:rPr>
                        <a:t>4052</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Arial" pitchFamily="34" charset="0"/>
                          <a:ea typeface="宋体" pitchFamily="2" charset="-122"/>
                        </a:rPr>
                        <a:t>刘平</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Arial" pitchFamily="34" charset="0"/>
                          <a:ea typeface="宋体" pitchFamily="2" charset="-122"/>
                        </a:rPr>
                        <a:t>男</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chemeClr val="tx1"/>
                          </a:solidFill>
                          <a:effectLst/>
                          <a:latin typeface="Arial" pitchFamily="34" charset="0"/>
                          <a:ea typeface="宋体" pitchFamily="2" charset="-122"/>
                        </a:rPr>
                        <a:t>17</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rgbClr val="000000"/>
                          </a:solidFill>
                          <a:effectLst/>
                          <a:latin typeface="Arial" pitchFamily="34" charset="0"/>
                          <a:ea typeface="宋体" pitchFamily="2" charset="-122"/>
                        </a:rPr>
                        <a:t>C002</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chemeClr val="tx1"/>
                          </a:solidFill>
                          <a:effectLst/>
                          <a:latin typeface="Arial" pitchFamily="34" charset="0"/>
                          <a:ea typeface="宋体" pitchFamily="2" charset="-122"/>
                        </a:rPr>
                        <a:t>Access</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数据库</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rgbClr val="000000"/>
                          </a:solidFill>
                          <a:effectLst/>
                          <a:latin typeface="Arial" pitchFamily="34" charset="0"/>
                          <a:ea typeface="宋体" pitchFamily="2" charset="-122"/>
                        </a:rPr>
                        <a:t>75</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20700">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rgbClr val="000000"/>
                          </a:solidFill>
                          <a:effectLst/>
                          <a:latin typeface="Arial" pitchFamily="34" charset="0"/>
                          <a:ea typeface="宋体" pitchFamily="2" charset="-122"/>
                        </a:rPr>
                        <a:t>4053</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Arial" pitchFamily="34" charset="0"/>
                          <a:ea typeface="宋体" pitchFamily="2" charset="-122"/>
                        </a:rPr>
                        <a:t>王海</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Arial" pitchFamily="34" charset="0"/>
                          <a:ea typeface="宋体" pitchFamily="2" charset="-122"/>
                        </a:rPr>
                        <a:t>男</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chemeClr val="tx1"/>
                          </a:solidFill>
                          <a:effectLst/>
                          <a:latin typeface="Arial" pitchFamily="34" charset="0"/>
                          <a:ea typeface="宋体" pitchFamily="2" charset="-122"/>
                        </a:rPr>
                        <a:t>19</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rgbClr val="000000"/>
                          </a:solidFill>
                          <a:effectLst/>
                          <a:latin typeface="Arial" pitchFamily="34" charset="0"/>
                          <a:ea typeface="宋体" pitchFamily="2" charset="-122"/>
                        </a:rPr>
                        <a:t>C001</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chemeClr val="tx1"/>
                          </a:solidFill>
                          <a:effectLst/>
                          <a:latin typeface="Arial" pitchFamily="34" charset="0"/>
                          <a:ea typeface="宋体" pitchFamily="2" charset="-122"/>
                        </a:rPr>
                        <a:t>SQL Server</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数据库</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rgbClr val="000000"/>
                          </a:solidFill>
                          <a:effectLst/>
                          <a:latin typeface="Arial" pitchFamily="34" charset="0"/>
                          <a:ea typeface="宋体" pitchFamily="2" charset="-122"/>
                        </a:rPr>
                        <a:t>80</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88963">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rgbClr val="000000"/>
                          </a:solidFill>
                          <a:effectLst/>
                          <a:latin typeface="Arial" pitchFamily="34" charset="0"/>
                          <a:ea typeface="宋体" pitchFamily="2" charset="-122"/>
                        </a:rPr>
                        <a:t>4054</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Arial" pitchFamily="34" charset="0"/>
                          <a:ea typeface="宋体" pitchFamily="2" charset="-122"/>
                        </a:rPr>
                        <a:t>陈敏</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1" i="0" u="none" strike="noStrike" cap="none" normalizeH="0" baseline="0" smtClean="0">
                          <a:ln>
                            <a:noFill/>
                          </a:ln>
                          <a:solidFill>
                            <a:schemeClr val="tx1"/>
                          </a:solidFill>
                          <a:effectLst/>
                          <a:latin typeface="Arial" pitchFamily="34" charset="0"/>
                          <a:ea typeface="宋体" pitchFamily="2" charset="-122"/>
                        </a:rPr>
                        <a:t>女</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chemeClr val="tx1"/>
                          </a:solidFill>
                          <a:effectLst/>
                          <a:latin typeface="Arial" pitchFamily="34" charset="0"/>
                          <a:ea typeface="宋体" pitchFamily="2" charset="-122"/>
                        </a:rPr>
                        <a:t>18</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rgbClr val="000000"/>
                          </a:solidFill>
                          <a:effectLst/>
                          <a:latin typeface="Arial" pitchFamily="34" charset="0"/>
                          <a:ea typeface="宋体" pitchFamily="2" charset="-122"/>
                        </a:rPr>
                        <a:t>C002</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chemeClr val="tx1"/>
                          </a:solidFill>
                          <a:effectLst/>
                          <a:latin typeface="Arial" pitchFamily="34" charset="0"/>
                          <a:ea typeface="宋体" pitchFamily="2" charset="-122"/>
                        </a:rPr>
                        <a:t>Access</a:t>
                      </a:r>
                      <a:r>
                        <a:rPr kumimoji="0" lang="zh-CN" altLang="en-US" sz="1800" b="1" i="0" u="none" strike="noStrike" cap="none" normalizeH="0" baseline="0" smtClean="0">
                          <a:ln>
                            <a:noFill/>
                          </a:ln>
                          <a:solidFill>
                            <a:schemeClr val="tx1"/>
                          </a:solidFill>
                          <a:effectLst/>
                          <a:latin typeface="Arial" pitchFamily="34" charset="0"/>
                          <a:ea typeface="宋体" pitchFamily="2" charset="-122"/>
                        </a:rPr>
                        <a:t>数据库</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1" i="0" u="none" strike="noStrike" cap="none" normalizeH="0" baseline="0" smtClean="0">
                          <a:ln>
                            <a:noFill/>
                          </a:ln>
                          <a:solidFill>
                            <a:srgbClr val="000000"/>
                          </a:solidFill>
                          <a:effectLst/>
                          <a:latin typeface="Arial" pitchFamily="34" charset="0"/>
                          <a:ea typeface="宋体" pitchFamily="2" charset="-122"/>
                        </a:rPr>
                        <a:t>80</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pSp>
        <p:nvGrpSpPr>
          <p:cNvPr id="1981493" name="Group 53"/>
          <p:cNvGrpSpPr>
            <a:grpSpLocks/>
          </p:cNvGrpSpPr>
          <p:nvPr/>
        </p:nvGrpSpPr>
        <p:grpSpPr bwMode="auto">
          <a:xfrm>
            <a:off x="2627313" y="2133600"/>
            <a:ext cx="3814762" cy="1465263"/>
            <a:chOff x="1656" y="1071"/>
            <a:chExt cx="2403" cy="923"/>
          </a:xfrm>
        </p:grpSpPr>
        <p:sp>
          <p:nvSpPr>
            <p:cNvPr id="1981494" name="Rectangle 54"/>
            <p:cNvSpPr>
              <a:spLocks noChangeArrowheads="1"/>
            </p:cNvSpPr>
            <p:nvPr/>
          </p:nvSpPr>
          <p:spPr bwMode="auto">
            <a:xfrm>
              <a:off x="1656" y="1162"/>
              <a:ext cx="408" cy="27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学生</a:t>
              </a:r>
            </a:p>
          </p:txBody>
        </p:sp>
        <p:sp>
          <p:nvSpPr>
            <p:cNvPr id="1981495" name="Rectangle 55"/>
            <p:cNvSpPr>
              <a:spLocks noChangeArrowheads="1"/>
            </p:cNvSpPr>
            <p:nvPr/>
          </p:nvSpPr>
          <p:spPr bwMode="auto">
            <a:xfrm>
              <a:off x="3651" y="1162"/>
              <a:ext cx="408" cy="27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课程</a:t>
              </a:r>
            </a:p>
          </p:txBody>
        </p:sp>
        <p:sp>
          <p:nvSpPr>
            <p:cNvPr id="1981496" name="AutoShape 56"/>
            <p:cNvSpPr>
              <a:spLocks noChangeArrowheads="1"/>
            </p:cNvSpPr>
            <p:nvPr/>
          </p:nvSpPr>
          <p:spPr bwMode="auto">
            <a:xfrm>
              <a:off x="2472" y="1087"/>
              <a:ext cx="817" cy="454"/>
            </a:xfrm>
            <a:prstGeom prst="diamon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选课</a:t>
              </a:r>
            </a:p>
          </p:txBody>
        </p:sp>
        <p:sp>
          <p:nvSpPr>
            <p:cNvPr id="1981497" name="Oval 57"/>
            <p:cNvSpPr>
              <a:spLocks noChangeArrowheads="1"/>
            </p:cNvSpPr>
            <p:nvPr/>
          </p:nvSpPr>
          <p:spPr bwMode="auto">
            <a:xfrm>
              <a:off x="2563" y="1722"/>
              <a:ext cx="635" cy="27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成绩</a:t>
              </a:r>
            </a:p>
          </p:txBody>
        </p:sp>
        <p:sp>
          <p:nvSpPr>
            <p:cNvPr id="1981498" name="Line 58"/>
            <p:cNvSpPr>
              <a:spLocks noChangeShapeType="1"/>
            </p:cNvSpPr>
            <p:nvPr/>
          </p:nvSpPr>
          <p:spPr bwMode="auto">
            <a:xfrm>
              <a:off x="2880" y="1541"/>
              <a:ext cx="0" cy="18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81499" name="Text Box 59"/>
            <p:cNvSpPr txBox="1">
              <a:spLocks noChangeArrowheads="1"/>
            </p:cNvSpPr>
            <p:nvPr/>
          </p:nvSpPr>
          <p:spPr bwMode="auto">
            <a:xfrm>
              <a:off x="2155" y="1071"/>
              <a:ext cx="27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m</a:t>
              </a:r>
            </a:p>
          </p:txBody>
        </p:sp>
        <p:sp>
          <p:nvSpPr>
            <p:cNvPr id="1981500" name="Text Box 60"/>
            <p:cNvSpPr txBox="1">
              <a:spLocks noChangeArrowheads="1"/>
            </p:cNvSpPr>
            <p:nvPr/>
          </p:nvSpPr>
          <p:spPr bwMode="auto">
            <a:xfrm>
              <a:off x="3380" y="1071"/>
              <a:ext cx="27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400" b="0">
                  <a:latin typeface="Times New Roman" pitchFamily="18" charset="0"/>
                </a:rPr>
                <a:t>n</a:t>
              </a:r>
            </a:p>
          </p:txBody>
        </p:sp>
        <p:sp>
          <p:nvSpPr>
            <p:cNvPr id="1981501" name="Line 61"/>
            <p:cNvSpPr>
              <a:spLocks noChangeShapeType="1"/>
            </p:cNvSpPr>
            <p:nvPr/>
          </p:nvSpPr>
          <p:spPr bwMode="auto">
            <a:xfrm>
              <a:off x="2064" y="1298"/>
              <a:ext cx="40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81502" name="Line 62"/>
            <p:cNvSpPr>
              <a:spLocks noChangeShapeType="1"/>
            </p:cNvSpPr>
            <p:nvPr/>
          </p:nvSpPr>
          <p:spPr bwMode="auto">
            <a:xfrm>
              <a:off x="3288" y="1298"/>
              <a:ext cx="363"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1981503" name="Rectangle 63"/>
          <p:cNvSpPr>
            <a:spLocks noGrp="1" noRot="1" noChangeArrowheads="1"/>
          </p:cNvSpPr>
          <p:nvPr>
            <p:ph type="title"/>
          </p:nvPr>
        </p:nvSpPr>
        <p:spPr>
          <a:xfrm>
            <a:off x="323850" y="404813"/>
            <a:ext cx="8540750" cy="511175"/>
          </a:xfrm>
        </p:spPr>
        <p:txBody>
          <a:bodyPr/>
          <a:lstStyle/>
          <a:p>
            <a:r>
              <a:rPr lang="zh-CN" altLang="en-US" sz="2000"/>
              <a:t>学生选课关系</a:t>
            </a:r>
          </a:p>
        </p:txBody>
      </p:sp>
      <p:sp>
        <p:nvSpPr>
          <p:cNvPr id="1981504" name="Text Box 6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82466" name="Text Box 2"/>
          <p:cNvSpPr txBox="1">
            <a:spLocks noChangeArrowheads="1"/>
          </p:cNvSpPr>
          <p:nvPr/>
        </p:nvSpPr>
        <p:spPr bwMode="auto">
          <a:xfrm>
            <a:off x="395288" y="1268413"/>
            <a:ext cx="8207375"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000" b="0">
                <a:latin typeface="Times New Roman" pitchFamily="18" charset="0"/>
                <a:ea typeface="华文行楷" pitchFamily="2" charset="-122"/>
              </a:rPr>
              <a:t>      </a:t>
            </a:r>
            <a:r>
              <a:rPr kumimoji="1" lang="zh-CN" altLang="en-US" sz="2000" b="0">
                <a:latin typeface="Times New Roman" pitchFamily="18" charset="0"/>
                <a:ea typeface="华文行楷" pitchFamily="2" charset="-122"/>
              </a:rPr>
              <a:t>在以关系模型为数据库逻辑结构建立的数据库系统中，所有数据都是以关系</a:t>
            </a:r>
            <a:r>
              <a:rPr kumimoji="1" lang="en-US" altLang="zh-CN" sz="2000" b="0">
                <a:latin typeface="Times New Roman" pitchFamily="18" charset="0"/>
                <a:ea typeface="华文行楷" pitchFamily="2" charset="-122"/>
              </a:rPr>
              <a:t>(</a:t>
            </a:r>
            <a:r>
              <a:rPr kumimoji="1" lang="zh-CN" altLang="en-US" sz="2000" b="0">
                <a:latin typeface="Times New Roman" pitchFamily="18" charset="0"/>
                <a:ea typeface="华文行楷" pitchFamily="2" charset="-122"/>
              </a:rPr>
              <a:t>表</a:t>
            </a:r>
            <a:r>
              <a:rPr kumimoji="1" lang="en-US" altLang="zh-CN" sz="2000" b="0">
                <a:latin typeface="Times New Roman" pitchFamily="18" charset="0"/>
                <a:ea typeface="华文行楷" pitchFamily="2" charset="-122"/>
              </a:rPr>
              <a:t>)</a:t>
            </a:r>
            <a:r>
              <a:rPr kumimoji="1" lang="zh-CN" altLang="en-US" sz="2000" b="0">
                <a:latin typeface="Times New Roman" pitchFamily="18" charset="0"/>
                <a:ea typeface="华文行楷" pitchFamily="2" charset="-122"/>
              </a:rPr>
              <a:t>的形式定义和保存的，特别是所有关系的定义</a:t>
            </a:r>
            <a:r>
              <a:rPr kumimoji="1" lang="en-US" altLang="zh-CN" sz="2000" b="0">
                <a:latin typeface="Times New Roman" pitchFamily="18" charset="0"/>
                <a:ea typeface="华文行楷" pitchFamily="2" charset="-122"/>
              </a:rPr>
              <a:t>(</a:t>
            </a:r>
            <a:r>
              <a:rPr kumimoji="1" lang="zh-CN" altLang="en-US" sz="2000" b="0">
                <a:latin typeface="Times New Roman" pitchFamily="18" charset="0"/>
                <a:ea typeface="华文行楷" pitchFamily="2" charset="-122"/>
              </a:rPr>
              <a:t>即结构</a:t>
            </a:r>
            <a:r>
              <a:rPr kumimoji="1" lang="en-US" altLang="zh-CN" sz="2000" b="0">
                <a:latin typeface="Times New Roman" pitchFamily="18" charset="0"/>
                <a:ea typeface="华文行楷" pitchFamily="2" charset="-122"/>
              </a:rPr>
              <a:t>—</a:t>
            </a:r>
            <a:r>
              <a:rPr kumimoji="1" lang="zh-CN" altLang="en-US" sz="2000" b="0">
                <a:latin typeface="Times New Roman" pitchFamily="18" charset="0"/>
                <a:ea typeface="华文行楷" pitchFamily="2" charset="-122"/>
              </a:rPr>
              <a:t>关系的型</a:t>
            </a:r>
            <a:r>
              <a:rPr kumimoji="1" lang="en-US" altLang="zh-CN" sz="2000" b="0">
                <a:latin typeface="Times New Roman" pitchFamily="18" charset="0"/>
                <a:ea typeface="华文行楷" pitchFamily="2" charset="-122"/>
              </a:rPr>
              <a:t>)</a:t>
            </a:r>
            <a:r>
              <a:rPr kumimoji="1" lang="zh-CN" altLang="en-US" sz="2000" b="0">
                <a:latin typeface="Times New Roman" pitchFamily="18" charset="0"/>
                <a:ea typeface="华文行楷" pitchFamily="2" charset="-122"/>
              </a:rPr>
              <a:t>也是以关系的形式定义和保存的。用来保存关系定义的关系称为该</a:t>
            </a:r>
            <a:r>
              <a:rPr kumimoji="1" lang="zh-CN" altLang="en-US" sz="2000" b="0">
                <a:solidFill>
                  <a:schemeClr val="hlink"/>
                </a:solidFill>
                <a:latin typeface="Times New Roman" pitchFamily="18" charset="0"/>
                <a:ea typeface="华文行楷" pitchFamily="2" charset="-122"/>
              </a:rPr>
              <a:t>数据库的元关系，或元数据，或</a:t>
            </a:r>
            <a:r>
              <a:rPr kumimoji="1" lang="zh-CN" altLang="en-US" sz="2000" b="0">
                <a:latin typeface="Times New Roman" pitchFamily="18" charset="0"/>
                <a:ea typeface="华文行楷" pitchFamily="2" charset="-122"/>
              </a:rPr>
              <a:t>系统数据，或</a:t>
            </a:r>
            <a:r>
              <a:rPr kumimoji="1" lang="zh-CN" altLang="en-US" sz="2000" b="0">
                <a:solidFill>
                  <a:schemeClr val="hlink"/>
                </a:solidFill>
                <a:latin typeface="Times New Roman" pitchFamily="18" charset="0"/>
                <a:ea typeface="华文行楷" pitchFamily="2" charset="-122"/>
              </a:rPr>
              <a:t>数据字典</a:t>
            </a:r>
            <a:r>
              <a:rPr kumimoji="1" lang="zh-CN" altLang="en-US" sz="2000" b="0">
                <a:latin typeface="Times New Roman" pitchFamily="18" charset="0"/>
                <a:ea typeface="华文行楷" pitchFamily="2" charset="-122"/>
              </a:rPr>
              <a:t>等，它提供了数据库中所有关系的模式</a:t>
            </a:r>
            <a:r>
              <a:rPr kumimoji="1" lang="en-US" altLang="zh-CN" sz="2000" b="0">
                <a:latin typeface="Times New Roman" pitchFamily="18" charset="0"/>
                <a:ea typeface="华文行楷" pitchFamily="2" charset="-122"/>
              </a:rPr>
              <a:t>(</a:t>
            </a:r>
            <a:r>
              <a:rPr kumimoji="1" lang="zh-CN" altLang="en-US" sz="2000" b="0">
                <a:latin typeface="Times New Roman" pitchFamily="18" charset="0"/>
                <a:ea typeface="华文行楷" pitchFamily="2" charset="-122"/>
              </a:rPr>
              <a:t>即关系的型</a:t>
            </a:r>
            <a:r>
              <a:rPr kumimoji="1" lang="en-US" altLang="zh-CN" sz="2000" b="0">
                <a:latin typeface="Times New Roman" pitchFamily="18" charset="0"/>
                <a:ea typeface="华文行楷" pitchFamily="2" charset="-122"/>
              </a:rPr>
              <a:t>)</a:t>
            </a:r>
          </a:p>
        </p:txBody>
      </p:sp>
      <p:graphicFrame>
        <p:nvGraphicFramePr>
          <p:cNvPr id="1982467" name="Group 3"/>
          <p:cNvGraphicFramePr>
            <a:graphicFrameLocks noGrp="1"/>
          </p:cNvGraphicFramePr>
          <p:nvPr>
            <p:ph/>
          </p:nvPr>
        </p:nvGraphicFramePr>
        <p:xfrm>
          <a:off x="323850" y="2997200"/>
          <a:ext cx="8074025" cy="3294063"/>
        </p:xfrm>
        <a:graphic>
          <a:graphicData uri="http://schemas.openxmlformats.org/drawingml/2006/table">
            <a:tbl>
              <a:tblPr/>
              <a:tblGrid>
                <a:gridCol w="968375"/>
                <a:gridCol w="1454150"/>
                <a:gridCol w="1047750"/>
                <a:gridCol w="3311525"/>
                <a:gridCol w="1292225"/>
              </a:tblGrid>
              <a:tr h="431800">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800000"/>
                          </a:solidFill>
                          <a:effectLst/>
                          <a:latin typeface="Arial" pitchFamily="34" charset="0"/>
                          <a:ea typeface="宋体" pitchFamily="2" charset="-122"/>
                        </a:rPr>
                        <a:t>序号</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800000"/>
                          </a:solidFill>
                          <a:effectLst/>
                          <a:latin typeface="Arial" pitchFamily="34" charset="0"/>
                          <a:ea typeface="宋体" pitchFamily="2" charset="-122"/>
                        </a:rPr>
                        <a:t>属性名</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800000"/>
                          </a:solidFill>
                          <a:effectLst/>
                          <a:latin typeface="Arial" pitchFamily="34" charset="0"/>
                          <a:ea typeface="宋体" pitchFamily="2" charset="-122"/>
                        </a:rPr>
                        <a:t>类型</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800000"/>
                          </a:solidFill>
                          <a:effectLst/>
                          <a:latin typeface="Arial" pitchFamily="34" charset="0"/>
                          <a:ea typeface="宋体" pitchFamily="2" charset="-122"/>
                        </a:rPr>
                        <a:t>长度（占字节数）</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800000"/>
                          </a:solidFill>
                          <a:effectLst/>
                          <a:latin typeface="Arial" pitchFamily="34" charset="0"/>
                          <a:ea typeface="宋体" pitchFamily="2" charset="-122"/>
                        </a:rPr>
                        <a:t>关系名</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r>
              <a:tr h="407988">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1</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000000"/>
                          </a:solidFill>
                          <a:effectLst/>
                          <a:latin typeface="Arial" pitchFamily="34" charset="0"/>
                          <a:ea typeface="宋体" pitchFamily="2" charset="-122"/>
                        </a:rPr>
                        <a:t>学号</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C</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14</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000000"/>
                          </a:solidFill>
                          <a:effectLst/>
                          <a:latin typeface="Arial" pitchFamily="34" charset="0"/>
                          <a:ea typeface="宋体" pitchFamily="2" charset="-122"/>
                        </a:rPr>
                        <a:t>学生</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r>
              <a:tr h="409575">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2</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000000"/>
                          </a:solidFill>
                          <a:effectLst/>
                          <a:latin typeface="Arial" pitchFamily="34" charset="0"/>
                          <a:ea typeface="宋体" pitchFamily="2" charset="-122"/>
                        </a:rPr>
                        <a:t>姓名</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C</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6</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000000"/>
                          </a:solidFill>
                          <a:effectLst/>
                          <a:latin typeface="Arial" pitchFamily="34" charset="0"/>
                          <a:ea typeface="宋体" pitchFamily="2" charset="-122"/>
                        </a:rPr>
                        <a:t>学生</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r>
              <a:tr h="407988">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3</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000000"/>
                          </a:solidFill>
                          <a:effectLst/>
                          <a:latin typeface="Arial" pitchFamily="34" charset="0"/>
                          <a:ea typeface="宋体" pitchFamily="2" charset="-122"/>
                        </a:rPr>
                        <a:t>性别</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C</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2</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000000"/>
                          </a:solidFill>
                          <a:effectLst/>
                          <a:latin typeface="Arial" pitchFamily="34" charset="0"/>
                          <a:ea typeface="宋体" pitchFamily="2" charset="-122"/>
                        </a:rPr>
                        <a:t>学生</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r>
              <a:tr h="409575">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4</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000000"/>
                          </a:solidFill>
                          <a:effectLst/>
                          <a:latin typeface="Arial" pitchFamily="34" charset="0"/>
                          <a:ea typeface="宋体" pitchFamily="2" charset="-122"/>
                        </a:rPr>
                        <a:t>年龄</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N</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4</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000000"/>
                          </a:solidFill>
                          <a:effectLst/>
                          <a:latin typeface="Arial" pitchFamily="34" charset="0"/>
                          <a:ea typeface="宋体" pitchFamily="2" charset="-122"/>
                        </a:rPr>
                        <a:t>学生</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r>
              <a:tr h="409575">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5</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000000"/>
                          </a:solidFill>
                          <a:effectLst/>
                          <a:latin typeface="Arial" pitchFamily="34" charset="0"/>
                          <a:ea typeface="宋体" pitchFamily="2" charset="-122"/>
                        </a:rPr>
                        <a:t>课程号</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N</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4</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000000"/>
                          </a:solidFill>
                          <a:effectLst/>
                          <a:latin typeface="Arial" pitchFamily="34" charset="0"/>
                          <a:ea typeface="宋体" pitchFamily="2" charset="-122"/>
                        </a:rPr>
                        <a:t>课程</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r>
              <a:tr h="409575">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6</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000000"/>
                          </a:solidFill>
                          <a:effectLst/>
                          <a:latin typeface="Arial" pitchFamily="34" charset="0"/>
                          <a:ea typeface="宋体" pitchFamily="2" charset="-122"/>
                        </a:rPr>
                        <a:t>课程名</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C</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6</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000000"/>
                          </a:solidFill>
                          <a:effectLst/>
                          <a:latin typeface="Arial" pitchFamily="34" charset="0"/>
                          <a:ea typeface="宋体" pitchFamily="2" charset="-122"/>
                        </a:rPr>
                        <a:t>课程</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r>
              <a:tr h="407988">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7</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000000"/>
                          </a:solidFill>
                          <a:effectLst/>
                          <a:latin typeface="Arial" pitchFamily="34" charset="0"/>
                          <a:ea typeface="宋体" pitchFamily="2" charset="-122"/>
                        </a:rPr>
                        <a:t>成绩</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N</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altLang="zh-CN" sz="1800" b="0" i="0" u="none" strike="noStrike" cap="none" normalizeH="0" baseline="0" smtClean="0">
                          <a:ln>
                            <a:noFill/>
                          </a:ln>
                          <a:solidFill>
                            <a:srgbClr val="000000"/>
                          </a:solidFill>
                          <a:effectLst/>
                          <a:latin typeface="Arial" pitchFamily="34" charset="0"/>
                          <a:ea typeface="宋体" pitchFamily="2" charset="-122"/>
                        </a:rPr>
                        <a:t>4</a:t>
                      </a:r>
                      <a:endParaRPr kumimoji="0" lang="en-US" altLang="zh-CN"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zh-CN" altLang="en-US" sz="1800" b="0" i="0" u="none" strike="noStrike" cap="none" normalizeH="0" baseline="0" smtClean="0">
                          <a:ln>
                            <a:noFill/>
                          </a:ln>
                          <a:solidFill>
                            <a:srgbClr val="000000"/>
                          </a:solidFill>
                          <a:effectLst/>
                          <a:latin typeface="Arial" pitchFamily="34" charset="0"/>
                          <a:ea typeface="宋体" pitchFamily="2" charset="-122"/>
                        </a:rPr>
                        <a:t>选课</a:t>
                      </a: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99"/>
                    </a:solidFill>
                  </a:tcPr>
                </a:tc>
              </a:tr>
            </a:tbl>
          </a:graphicData>
        </a:graphic>
      </p:graphicFrame>
      <p:sp>
        <p:nvSpPr>
          <p:cNvPr id="1982523" name="Rectangle 59"/>
          <p:cNvSpPr>
            <a:spLocks noGrp="1" noRot="1" noChangeArrowheads="1"/>
          </p:cNvSpPr>
          <p:nvPr>
            <p:ph type="title" idx="4294967295"/>
          </p:nvPr>
        </p:nvSpPr>
        <p:spPr>
          <a:xfrm>
            <a:off x="323850" y="549275"/>
            <a:ext cx="8540750" cy="439738"/>
          </a:xfrm>
        </p:spPr>
        <p:txBody>
          <a:bodyPr/>
          <a:lstStyle/>
          <a:p>
            <a:r>
              <a:rPr kumimoji="1" lang="zh-CN" altLang="en-US" sz="2000">
                <a:solidFill>
                  <a:schemeClr val="tx1"/>
                </a:solidFill>
              </a:rPr>
              <a:t>学生关系的元关系</a:t>
            </a:r>
          </a:p>
        </p:txBody>
      </p:sp>
      <p:sp>
        <p:nvSpPr>
          <p:cNvPr id="1982524" name="Text Box 60"/>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982467"/>
                                        </p:tgtEl>
                                        <p:attrNameLst>
                                          <p:attrName>style.visibility</p:attrName>
                                        </p:attrNameLst>
                                      </p:cBhvr>
                                      <p:to>
                                        <p:strVal val="visible"/>
                                      </p:to>
                                    </p:set>
                                    <p:anim calcmode="lin" valueType="num">
                                      <p:cBhvr additive="base">
                                        <p:cTn id="7" dur="500" fill="hold"/>
                                        <p:tgtEl>
                                          <p:spTgt spid="1982467"/>
                                        </p:tgtEl>
                                        <p:attrNameLst>
                                          <p:attrName>ppt_x</p:attrName>
                                        </p:attrNameLst>
                                      </p:cBhvr>
                                      <p:tavLst>
                                        <p:tav tm="0">
                                          <p:val>
                                            <p:strVal val="#ppt_x"/>
                                          </p:val>
                                        </p:tav>
                                        <p:tav tm="100000">
                                          <p:val>
                                            <p:strVal val="#ppt_x"/>
                                          </p:val>
                                        </p:tav>
                                      </p:tavLst>
                                    </p:anim>
                                    <p:anim calcmode="lin" valueType="num">
                                      <p:cBhvr additive="base">
                                        <p:cTn id="8" dur="500" fill="hold"/>
                                        <p:tgtEl>
                                          <p:spTgt spid="19824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3490" name="Rectangle 2"/>
          <p:cNvSpPr>
            <a:spLocks noGrp="1" noRot="1" noChangeArrowheads="1"/>
          </p:cNvSpPr>
          <p:nvPr>
            <p:ph type="body" idx="1"/>
          </p:nvPr>
        </p:nvSpPr>
        <p:spPr>
          <a:xfrm>
            <a:off x="395288" y="1196975"/>
            <a:ext cx="8351837" cy="5041900"/>
          </a:xfrm>
          <a:noFill/>
        </p:spPr>
        <p:txBody>
          <a:bodyPr lIns="0" rIns="0"/>
          <a:lstStyle/>
          <a:p>
            <a:pPr marL="533400" indent="-533400" defTabSz="442913">
              <a:lnSpc>
                <a:spcPct val="130000"/>
              </a:lnSpc>
              <a:spcBef>
                <a:spcPct val="10000"/>
              </a:spcBef>
              <a:tabLst>
                <a:tab pos="354013" algn="l"/>
              </a:tabLst>
            </a:pPr>
            <a:r>
              <a:rPr lang="zh-CN" altLang="en-US" sz="2000"/>
              <a:t>数据结构单一：用二维表表示；</a:t>
            </a:r>
          </a:p>
          <a:p>
            <a:pPr marL="533400" indent="-533400" defTabSz="442913">
              <a:lnSpc>
                <a:spcPct val="130000"/>
              </a:lnSpc>
              <a:spcBef>
                <a:spcPct val="10000"/>
              </a:spcBef>
              <a:tabLst>
                <a:tab pos="354013" algn="l"/>
              </a:tabLst>
            </a:pPr>
            <a:r>
              <a:rPr lang="zh-CN" altLang="en-US" sz="2000"/>
              <a:t>采用集合运算：每个关系就是元组（记录）的集合，所有对关系得运算就是集合运算，运算结果仍为集合；</a:t>
            </a:r>
          </a:p>
          <a:p>
            <a:pPr marL="533400" indent="-533400" defTabSz="442913">
              <a:lnSpc>
                <a:spcPct val="130000"/>
              </a:lnSpc>
              <a:spcBef>
                <a:spcPct val="10000"/>
              </a:spcBef>
              <a:tabLst>
                <a:tab pos="354013" algn="l"/>
              </a:tabLst>
            </a:pPr>
            <a:r>
              <a:rPr lang="zh-CN" altLang="en-US" sz="2000"/>
              <a:t>数据完全独立：用户不需要知道数据的具体存储方式和存取方法，只需知道数据的型和值以及数据之间的连接关系就能够直接操作数据库中的任何数据；</a:t>
            </a:r>
          </a:p>
          <a:p>
            <a:pPr marL="533400" indent="-533400" defTabSz="442913">
              <a:lnSpc>
                <a:spcPct val="130000"/>
              </a:lnSpc>
              <a:spcBef>
                <a:spcPct val="10000"/>
              </a:spcBef>
              <a:tabLst>
                <a:tab pos="354013" algn="l"/>
              </a:tabLst>
            </a:pPr>
            <a:r>
              <a:rPr lang="zh-CN" altLang="en-US" sz="2000"/>
              <a:t>数学理论支持：每个关系都是集合，对关系的运算有集合论、数理逻辑做基础，关系结构可以用关系规范化理论进行优化。总之，关系模型具有严格的数学定义，具有成熟的数学理论为依据。</a:t>
            </a:r>
          </a:p>
        </p:txBody>
      </p:sp>
      <p:sp>
        <p:nvSpPr>
          <p:cNvPr id="1983491" name="Rectangle 3"/>
          <p:cNvSpPr>
            <a:spLocks noGrp="1" noRot="1" noChangeArrowheads="1"/>
          </p:cNvSpPr>
          <p:nvPr>
            <p:ph type="title"/>
          </p:nvPr>
        </p:nvSpPr>
        <p:spPr>
          <a:xfrm>
            <a:off x="755650" y="476250"/>
            <a:ext cx="7675563" cy="655638"/>
          </a:xfrm>
        </p:spPr>
        <p:txBody>
          <a:bodyPr/>
          <a:lstStyle/>
          <a:p>
            <a:r>
              <a:rPr lang="zh-CN" altLang="en-US" sz="2400" b="0">
                <a:solidFill>
                  <a:schemeClr val="hlink"/>
                </a:solidFill>
              </a:rPr>
              <a:t>关系数据模型特点：</a:t>
            </a:r>
          </a:p>
        </p:txBody>
      </p:sp>
      <p:sp>
        <p:nvSpPr>
          <p:cNvPr id="1983492"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4514" name="Rectangle 2"/>
          <p:cNvSpPr>
            <a:spLocks noGrp="1" noRot="1" noChangeArrowheads="1"/>
          </p:cNvSpPr>
          <p:nvPr>
            <p:ph type="title"/>
          </p:nvPr>
        </p:nvSpPr>
        <p:spPr>
          <a:xfrm>
            <a:off x="603250" y="836613"/>
            <a:ext cx="6416675" cy="631825"/>
          </a:xfrm>
        </p:spPr>
        <p:txBody>
          <a:bodyPr/>
          <a:lstStyle/>
          <a:p>
            <a:pPr algn="l"/>
            <a:r>
              <a:rPr lang="zh-CN" altLang="en-US" sz="2400" b="0"/>
              <a:t>三种逻辑数据模型各自的优缺点：</a:t>
            </a:r>
          </a:p>
        </p:txBody>
      </p:sp>
      <p:sp>
        <p:nvSpPr>
          <p:cNvPr id="1984515" name="Rectangle 3"/>
          <p:cNvSpPr>
            <a:spLocks noGrp="1" noRot="1" noChangeArrowheads="1"/>
          </p:cNvSpPr>
          <p:nvPr>
            <p:ph type="body" idx="1"/>
          </p:nvPr>
        </p:nvSpPr>
        <p:spPr>
          <a:xfrm>
            <a:off x="323850" y="1628775"/>
            <a:ext cx="8208963" cy="4895850"/>
          </a:xfrm>
        </p:spPr>
        <p:txBody>
          <a:bodyPr/>
          <a:lstStyle/>
          <a:p>
            <a:pPr>
              <a:lnSpc>
                <a:spcPct val="125000"/>
              </a:lnSpc>
            </a:pPr>
            <a:r>
              <a:rPr lang="zh-CN" altLang="en-US" sz="2000">
                <a:solidFill>
                  <a:srgbClr val="660066"/>
                </a:solidFill>
              </a:rPr>
              <a:t>层次模型</a:t>
            </a:r>
            <a:r>
              <a:rPr lang="zh-CN" altLang="en-US" sz="2000"/>
              <a:t>能</a:t>
            </a:r>
            <a:r>
              <a:rPr lang="zh-CN" altLang="en-US" sz="2000">
                <a:solidFill>
                  <a:schemeClr val="tx2"/>
                </a:solidFill>
              </a:rPr>
              <a:t>描述一些结构简单的事物</a:t>
            </a:r>
            <a:r>
              <a:rPr lang="zh-CN" altLang="en-US" sz="2000"/>
              <a:t>，但现实世界中事物间的联系往往很复杂，不是层次模型所能描述的。</a:t>
            </a:r>
          </a:p>
          <a:p>
            <a:pPr>
              <a:lnSpc>
                <a:spcPct val="125000"/>
              </a:lnSpc>
            </a:pPr>
            <a:r>
              <a:rPr lang="zh-CN" altLang="en-US" sz="2000">
                <a:solidFill>
                  <a:srgbClr val="660066"/>
                </a:solidFill>
              </a:rPr>
              <a:t>网状模型</a:t>
            </a:r>
            <a:r>
              <a:rPr lang="zh-CN" altLang="en-US" sz="2000"/>
              <a:t>的优点为：能够</a:t>
            </a:r>
            <a:r>
              <a:rPr lang="zh-CN" altLang="en-US" sz="2000">
                <a:solidFill>
                  <a:schemeClr val="tx2"/>
                </a:solidFill>
              </a:rPr>
              <a:t>直接地描述现实世界</a:t>
            </a:r>
            <a:r>
              <a:rPr lang="zh-CN" altLang="en-US" sz="2000"/>
              <a:t>；具有良好的性能，存取效率高。网状模型的缺点为：结构复杂；其语言复杂，用户不易掌握和使用。</a:t>
            </a:r>
          </a:p>
          <a:p>
            <a:pPr>
              <a:lnSpc>
                <a:spcPct val="125000"/>
              </a:lnSpc>
            </a:pPr>
            <a:r>
              <a:rPr lang="zh-CN" altLang="en-US" sz="2000">
                <a:solidFill>
                  <a:srgbClr val="660066"/>
                </a:solidFill>
              </a:rPr>
              <a:t>关系模型</a:t>
            </a:r>
            <a:r>
              <a:rPr lang="zh-CN" altLang="en-US" sz="2000"/>
              <a:t>既可以反映一对一关系，也可通过转换反映一对多和多对多关系，所以能描述复杂的现实世界，同时，由于用简单的二维表格来描述，符合人的习惯，简单易懂，因而被广泛使用，成为商品化数据库系统所采用的主流数据模型。</a:t>
            </a:r>
          </a:p>
        </p:txBody>
      </p:sp>
      <p:sp>
        <p:nvSpPr>
          <p:cNvPr id="1984516"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5538" name="Rectangle 2"/>
          <p:cNvSpPr>
            <a:spLocks noGrp="1" noRot="1" noChangeArrowheads="1"/>
          </p:cNvSpPr>
          <p:nvPr>
            <p:ph type="body" idx="1"/>
          </p:nvPr>
        </p:nvSpPr>
        <p:spPr>
          <a:xfrm>
            <a:off x="827088" y="1052513"/>
            <a:ext cx="7705725" cy="4968875"/>
          </a:xfrm>
          <a:noFill/>
        </p:spPr>
        <p:txBody>
          <a:bodyPr lIns="0" rIns="0"/>
          <a:lstStyle/>
          <a:p>
            <a:pPr marL="533400" indent="-533400" defTabSz="442913">
              <a:lnSpc>
                <a:spcPct val="120000"/>
              </a:lnSpc>
              <a:tabLst>
                <a:tab pos="354013" algn="l"/>
              </a:tabLst>
            </a:pPr>
            <a:r>
              <a:rPr lang="zh-CN" altLang="en-US" sz="2000" b="1"/>
              <a:t>是继层次、网状、关系等传统数据模型之后得到不断发展的一种新型的逻辑数据模型；</a:t>
            </a:r>
          </a:p>
          <a:p>
            <a:pPr marL="533400" indent="-533400" defTabSz="442913">
              <a:lnSpc>
                <a:spcPct val="120000"/>
              </a:lnSpc>
              <a:tabLst>
                <a:tab pos="354013" algn="l"/>
              </a:tabLst>
            </a:pPr>
            <a:r>
              <a:rPr lang="zh-CN" altLang="en-US" sz="2000" b="1"/>
              <a:t>适用于处理数值和字符文本数据以及图形、图像、声音等多媒体数据信息；</a:t>
            </a:r>
          </a:p>
          <a:p>
            <a:pPr marL="533400" indent="-533400" defTabSz="442913">
              <a:lnSpc>
                <a:spcPct val="120000"/>
              </a:lnSpc>
              <a:tabLst>
                <a:tab pos="354013" algn="l"/>
              </a:tabLst>
            </a:pPr>
            <a:r>
              <a:rPr lang="zh-CN" altLang="en-US" sz="2000" b="1"/>
              <a:t>表达信息的基本单位为对象，包含所描述对象的状态特征和行为特征；</a:t>
            </a:r>
          </a:p>
          <a:p>
            <a:pPr marL="533400" indent="-533400" defTabSz="442913">
              <a:lnSpc>
                <a:spcPct val="120000"/>
              </a:lnSpc>
              <a:tabLst>
                <a:tab pos="354013" algn="l"/>
              </a:tabLst>
            </a:pPr>
            <a:r>
              <a:rPr lang="zh-CN" altLang="en-US" sz="2000" b="1"/>
              <a:t>对象有型和值的区别，型（类）是对具有共同特征的事物的抽象定义，值（类对象）是对象型中的一个具体事物。</a:t>
            </a:r>
          </a:p>
        </p:txBody>
      </p:sp>
      <p:sp>
        <p:nvSpPr>
          <p:cNvPr id="1985539" name="Rectangle 3"/>
          <p:cNvSpPr>
            <a:spLocks noGrp="1" noRot="1" noChangeArrowheads="1"/>
          </p:cNvSpPr>
          <p:nvPr>
            <p:ph type="title"/>
          </p:nvPr>
        </p:nvSpPr>
        <p:spPr>
          <a:xfrm>
            <a:off x="1042988" y="549275"/>
            <a:ext cx="7439025" cy="366713"/>
          </a:xfrm>
        </p:spPr>
        <p:txBody>
          <a:bodyPr/>
          <a:lstStyle/>
          <a:p>
            <a:pPr algn="l"/>
            <a:r>
              <a:rPr lang="zh-CN" altLang="en-US" sz="2000"/>
              <a:t>（四）对象数据模型</a:t>
            </a:r>
          </a:p>
        </p:txBody>
      </p:sp>
      <p:sp>
        <p:nvSpPr>
          <p:cNvPr id="1985540"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62" name="Rectangle 2"/>
          <p:cNvSpPr>
            <a:spLocks noGrp="1" noRot="1" noChangeArrowheads="1"/>
          </p:cNvSpPr>
          <p:nvPr>
            <p:ph type="body" idx="1"/>
          </p:nvPr>
        </p:nvSpPr>
        <p:spPr>
          <a:xfrm>
            <a:off x="684213" y="765175"/>
            <a:ext cx="7848600" cy="2303463"/>
          </a:xfrm>
          <a:noFill/>
        </p:spPr>
        <p:txBody>
          <a:bodyPr lIns="0" rIns="0"/>
          <a:lstStyle/>
          <a:p>
            <a:pPr marL="352425" indent="-352425" defTabSz="442913">
              <a:lnSpc>
                <a:spcPct val="130000"/>
              </a:lnSpc>
              <a:tabLst>
                <a:tab pos="354013" algn="l"/>
              </a:tabLst>
            </a:pPr>
            <a:r>
              <a:rPr lang="zh-CN" altLang="en-US" sz="2000" b="1"/>
              <a:t>对象具有封装性、继承性和多态性，对象也可以嵌套</a:t>
            </a:r>
          </a:p>
          <a:p>
            <a:pPr marL="352425" indent="-352425" defTabSz="442913">
              <a:lnSpc>
                <a:spcPct val="130000"/>
              </a:lnSpc>
              <a:tabLst>
                <a:tab pos="354013" algn="l"/>
              </a:tabLst>
            </a:pPr>
            <a:r>
              <a:rPr lang="zh-CN" altLang="en-US" sz="2000" b="1"/>
              <a:t>现在已经出现了一些面向对象模型的数据库系统，但由于技术方面还不够成熟和完善，仍需不断发展，构成数据库系统的结构较复杂，所以应用面不广，目前仍以关系模型为主流。</a:t>
            </a:r>
          </a:p>
          <a:p>
            <a:pPr marL="352425" indent="-352425" defTabSz="442913">
              <a:lnSpc>
                <a:spcPct val="130000"/>
              </a:lnSpc>
              <a:buFont typeface="Wingdings" pitchFamily="2" charset="2"/>
              <a:buNone/>
              <a:tabLst>
                <a:tab pos="354013" algn="l"/>
              </a:tabLst>
            </a:pPr>
            <a:r>
              <a:rPr lang="zh-CN" altLang="en-US" sz="2000" b="1"/>
              <a:t>例如</a:t>
            </a:r>
          </a:p>
        </p:txBody>
      </p:sp>
      <p:grpSp>
        <p:nvGrpSpPr>
          <p:cNvPr id="1986563" name="Group 3"/>
          <p:cNvGrpSpPr>
            <a:grpSpLocks/>
          </p:cNvGrpSpPr>
          <p:nvPr/>
        </p:nvGrpSpPr>
        <p:grpSpPr bwMode="auto">
          <a:xfrm>
            <a:off x="1763713" y="3500438"/>
            <a:ext cx="5976937" cy="2232025"/>
            <a:chOff x="884" y="2115"/>
            <a:chExt cx="3765" cy="1587"/>
          </a:xfrm>
        </p:grpSpPr>
        <p:sp>
          <p:nvSpPr>
            <p:cNvPr id="1986564" name="Rectangle 4"/>
            <p:cNvSpPr>
              <a:spLocks noChangeArrowheads="1"/>
            </p:cNvSpPr>
            <p:nvPr/>
          </p:nvSpPr>
          <p:spPr bwMode="auto">
            <a:xfrm>
              <a:off x="2426" y="2115"/>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人员</a:t>
              </a:r>
            </a:p>
          </p:txBody>
        </p:sp>
        <p:sp>
          <p:nvSpPr>
            <p:cNvPr id="1986565" name="Rectangle 5"/>
            <p:cNvSpPr>
              <a:spLocks noChangeArrowheads="1"/>
            </p:cNvSpPr>
            <p:nvPr/>
          </p:nvSpPr>
          <p:spPr bwMode="auto">
            <a:xfrm>
              <a:off x="3470" y="2750"/>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职工</a:t>
              </a:r>
            </a:p>
          </p:txBody>
        </p:sp>
        <p:sp>
          <p:nvSpPr>
            <p:cNvPr id="1986566" name="Rectangle 6"/>
            <p:cNvSpPr>
              <a:spLocks noChangeArrowheads="1"/>
            </p:cNvSpPr>
            <p:nvPr/>
          </p:nvSpPr>
          <p:spPr bwMode="auto">
            <a:xfrm>
              <a:off x="884" y="3385"/>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本科生</a:t>
              </a:r>
            </a:p>
          </p:txBody>
        </p:sp>
        <p:sp>
          <p:nvSpPr>
            <p:cNvPr id="1986567" name="Rectangle 7"/>
            <p:cNvSpPr>
              <a:spLocks noChangeArrowheads="1"/>
            </p:cNvSpPr>
            <p:nvPr/>
          </p:nvSpPr>
          <p:spPr bwMode="auto">
            <a:xfrm>
              <a:off x="4014" y="3385"/>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临时工</a:t>
              </a:r>
            </a:p>
          </p:txBody>
        </p:sp>
        <p:sp>
          <p:nvSpPr>
            <p:cNvPr id="1986568" name="Rectangle 8"/>
            <p:cNvSpPr>
              <a:spLocks noChangeArrowheads="1"/>
            </p:cNvSpPr>
            <p:nvPr/>
          </p:nvSpPr>
          <p:spPr bwMode="auto">
            <a:xfrm>
              <a:off x="1338" y="2750"/>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学生</a:t>
              </a:r>
            </a:p>
          </p:txBody>
        </p:sp>
        <p:sp>
          <p:nvSpPr>
            <p:cNvPr id="1986569" name="Rectangle 9"/>
            <p:cNvSpPr>
              <a:spLocks noChangeArrowheads="1"/>
            </p:cNvSpPr>
            <p:nvPr/>
          </p:nvSpPr>
          <p:spPr bwMode="auto">
            <a:xfrm>
              <a:off x="2426" y="2750"/>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教师</a:t>
              </a:r>
            </a:p>
          </p:txBody>
        </p:sp>
        <p:sp>
          <p:nvSpPr>
            <p:cNvPr id="1986570" name="Rectangle 10"/>
            <p:cNvSpPr>
              <a:spLocks noChangeArrowheads="1"/>
            </p:cNvSpPr>
            <p:nvPr/>
          </p:nvSpPr>
          <p:spPr bwMode="auto">
            <a:xfrm>
              <a:off x="3061" y="3385"/>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合同工</a:t>
              </a:r>
            </a:p>
          </p:txBody>
        </p:sp>
        <p:sp>
          <p:nvSpPr>
            <p:cNvPr id="1986571" name="Rectangle 11"/>
            <p:cNvSpPr>
              <a:spLocks noChangeArrowheads="1"/>
            </p:cNvSpPr>
            <p:nvPr/>
          </p:nvSpPr>
          <p:spPr bwMode="auto">
            <a:xfrm>
              <a:off x="1791" y="3385"/>
              <a:ext cx="635" cy="3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研究生</a:t>
              </a:r>
            </a:p>
          </p:txBody>
        </p:sp>
        <p:sp>
          <p:nvSpPr>
            <p:cNvPr id="1986572" name="Line 12"/>
            <p:cNvSpPr>
              <a:spLocks noChangeShapeType="1"/>
            </p:cNvSpPr>
            <p:nvPr/>
          </p:nvSpPr>
          <p:spPr bwMode="auto">
            <a:xfrm>
              <a:off x="2744" y="2432"/>
              <a:ext cx="0" cy="31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86573" name="Line 13"/>
            <p:cNvSpPr>
              <a:spLocks noChangeShapeType="1"/>
            </p:cNvSpPr>
            <p:nvPr/>
          </p:nvSpPr>
          <p:spPr bwMode="auto">
            <a:xfrm flipH="1">
              <a:off x="1655" y="2432"/>
              <a:ext cx="998" cy="31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86574" name="Line 14"/>
            <p:cNvSpPr>
              <a:spLocks noChangeShapeType="1"/>
            </p:cNvSpPr>
            <p:nvPr/>
          </p:nvSpPr>
          <p:spPr bwMode="auto">
            <a:xfrm>
              <a:off x="2835" y="2432"/>
              <a:ext cx="998" cy="31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86575" name="Line 15"/>
            <p:cNvSpPr>
              <a:spLocks noChangeShapeType="1"/>
            </p:cNvSpPr>
            <p:nvPr/>
          </p:nvSpPr>
          <p:spPr bwMode="auto">
            <a:xfrm flipH="1">
              <a:off x="1202" y="3067"/>
              <a:ext cx="363" cy="31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86576" name="Line 16"/>
            <p:cNvSpPr>
              <a:spLocks noChangeShapeType="1"/>
            </p:cNvSpPr>
            <p:nvPr/>
          </p:nvSpPr>
          <p:spPr bwMode="auto">
            <a:xfrm>
              <a:off x="1746" y="3067"/>
              <a:ext cx="363" cy="31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86577" name="Line 17"/>
            <p:cNvSpPr>
              <a:spLocks noChangeShapeType="1"/>
            </p:cNvSpPr>
            <p:nvPr/>
          </p:nvSpPr>
          <p:spPr bwMode="auto">
            <a:xfrm flipH="1">
              <a:off x="3334" y="3067"/>
              <a:ext cx="362" cy="31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86578" name="Line 18"/>
            <p:cNvSpPr>
              <a:spLocks noChangeShapeType="1"/>
            </p:cNvSpPr>
            <p:nvPr/>
          </p:nvSpPr>
          <p:spPr bwMode="auto">
            <a:xfrm>
              <a:off x="3878" y="3067"/>
              <a:ext cx="454" cy="31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1986579" name="Text Box 19"/>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986563"/>
                                        </p:tgtEl>
                                        <p:attrNameLst>
                                          <p:attrName>style.visibility</p:attrName>
                                        </p:attrNameLst>
                                      </p:cBhvr>
                                      <p:to>
                                        <p:strVal val="visible"/>
                                      </p:to>
                                    </p:set>
                                    <p:anim calcmode="lin" valueType="num">
                                      <p:cBhvr additive="base">
                                        <p:cTn id="7" dur="500" fill="hold"/>
                                        <p:tgtEl>
                                          <p:spTgt spid="1986563"/>
                                        </p:tgtEl>
                                        <p:attrNameLst>
                                          <p:attrName>ppt_x</p:attrName>
                                        </p:attrNameLst>
                                      </p:cBhvr>
                                      <p:tavLst>
                                        <p:tav tm="0">
                                          <p:val>
                                            <p:strVal val="#ppt_x"/>
                                          </p:val>
                                        </p:tav>
                                        <p:tav tm="100000">
                                          <p:val>
                                            <p:strVal val="#ppt_x"/>
                                          </p:val>
                                        </p:tav>
                                      </p:tavLst>
                                    </p:anim>
                                    <p:anim calcmode="lin" valueType="num">
                                      <p:cBhvr additive="base">
                                        <p:cTn id="8" dur="500" fill="hold"/>
                                        <p:tgtEl>
                                          <p:spTgt spid="19865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62" name="Rectangle 2"/>
          <p:cNvSpPr>
            <a:spLocks noGrp="1" noRot="1" noChangeArrowheads="1"/>
          </p:cNvSpPr>
          <p:nvPr>
            <p:ph type="title"/>
          </p:nvPr>
        </p:nvSpPr>
        <p:spPr>
          <a:xfrm>
            <a:off x="755650" y="549275"/>
            <a:ext cx="6934200" cy="649288"/>
          </a:xfrm>
        </p:spPr>
        <p:txBody>
          <a:bodyPr/>
          <a:lstStyle/>
          <a:p>
            <a:pPr algn="l"/>
            <a:r>
              <a:rPr lang="zh-CN" altLang="en-US" sz="2800">
                <a:solidFill>
                  <a:srgbClr val="660066"/>
                </a:solidFill>
              </a:rPr>
              <a:t>四、数据库系统简介</a:t>
            </a:r>
          </a:p>
        </p:txBody>
      </p:sp>
      <p:sp>
        <p:nvSpPr>
          <p:cNvPr id="1935363" name="Rectangle 3"/>
          <p:cNvSpPr>
            <a:spLocks noRot="1" noChangeArrowheads="1"/>
          </p:cNvSpPr>
          <p:nvPr/>
        </p:nvSpPr>
        <p:spPr bwMode="auto">
          <a:xfrm>
            <a:off x="468313" y="1844675"/>
            <a:ext cx="8435975" cy="3598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30000"/>
              </a:lnSpc>
              <a:spcBef>
                <a:spcPct val="20000"/>
              </a:spcBef>
              <a:buClr>
                <a:schemeClr val="hlink"/>
              </a:buClr>
              <a:buSzPct val="70000"/>
              <a:buFont typeface="Wingdings" pitchFamily="2" charset="2"/>
              <a:buChar char="v"/>
            </a:pPr>
            <a:r>
              <a:rPr lang="zh-CN" altLang="en-US" sz="2000" b="0"/>
              <a:t>数据库是统一管理的</a:t>
            </a:r>
            <a:r>
              <a:rPr lang="zh-CN" altLang="en-US" sz="2000" b="0">
                <a:solidFill>
                  <a:srgbClr val="660066"/>
                </a:solidFill>
              </a:rPr>
              <a:t>相关数据的集合</a:t>
            </a:r>
            <a:r>
              <a:rPr lang="zh-CN" altLang="en-US" sz="2000" b="0"/>
              <a:t>。（存储数据的仓库） </a:t>
            </a:r>
          </a:p>
          <a:p>
            <a:pPr marL="342900" indent="-342900">
              <a:lnSpc>
                <a:spcPct val="130000"/>
              </a:lnSpc>
              <a:spcBef>
                <a:spcPct val="20000"/>
              </a:spcBef>
              <a:buClr>
                <a:schemeClr val="hlink"/>
              </a:buClr>
              <a:buSzPct val="70000"/>
              <a:buFont typeface="Wingdings" pitchFamily="2" charset="2"/>
              <a:buChar char="v"/>
            </a:pPr>
            <a:r>
              <a:rPr lang="zh-CN" altLang="en-US" sz="2000" b="0"/>
              <a:t>当前主流数据库</a:t>
            </a:r>
            <a:r>
              <a:rPr lang="en-US" altLang="zh-CN" sz="2000" b="0">
                <a:latin typeface="Arial Black"/>
              </a:rPr>
              <a:t>——</a:t>
            </a:r>
            <a:r>
              <a:rPr lang="zh-CN" altLang="en-US" sz="2000" b="0">
                <a:solidFill>
                  <a:srgbClr val="660066"/>
                </a:solidFill>
              </a:rPr>
              <a:t>关系数据库</a:t>
            </a:r>
            <a:r>
              <a:rPr lang="zh-CN" altLang="en-US" sz="2000" b="0"/>
              <a:t> 。</a:t>
            </a:r>
          </a:p>
          <a:p>
            <a:pPr marL="342900" indent="-342900">
              <a:lnSpc>
                <a:spcPct val="130000"/>
              </a:lnSpc>
              <a:spcBef>
                <a:spcPct val="20000"/>
              </a:spcBef>
              <a:buClr>
                <a:schemeClr val="hlink"/>
              </a:buClr>
              <a:buSzPct val="70000"/>
              <a:buFont typeface="Wingdings" pitchFamily="2" charset="2"/>
              <a:buChar char="v"/>
            </a:pPr>
            <a:r>
              <a:rPr lang="zh-CN" altLang="en-US" sz="2000" b="0">
                <a:solidFill>
                  <a:srgbClr val="660066"/>
                </a:solidFill>
              </a:rPr>
              <a:t>一个关系数据库</a:t>
            </a:r>
            <a:r>
              <a:rPr lang="zh-CN" altLang="en-US" sz="2000" b="0"/>
              <a:t>中可存放</a:t>
            </a:r>
            <a:r>
              <a:rPr lang="zh-CN" altLang="en-US" sz="2000" b="0">
                <a:solidFill>
                  <a:srgbClr val="660066"/>
                </a:solidFill>
              </a:rPr>
              <a:t>多个基本表</a:t>
            </a:r>
            <a:r>
              <a:rPr lang="zh-CN" altLang="en-US" sz="2000" b="0"/>
              <a:t>，</a:t>
            </a:r>
            <a:r>
              <a:rPr lang="zh-CN" altLang="en-US" sz="2000" b="0">
                <a:solidFill>
                  <a:srgbClr val="660066"/>
                </a:solidFill>
              </a:rPr>
              <a:t>每个基本表存储一个关系的所有数据</a:t>
            </a:r>
            <a:r>
              <a:rPr lang="zh-CN" altLang="en-US" sz="2000" b="0"/>
              <a:t>。 </a:t>
            </a:r>
          </a:p>
          <a:p>
            <a:pPr marL="342900" indent="-342900">
              <a:lnSpc>
                <a:spcPct val="130000"/>
              </a:lnSpc>
              <a:spcBef>
                <a:spcPct val="20000"/>
              </a:spcBef>
              <a:buClr>
                <a:schemeClr val="hlink"/>
              </a:buClr>
              <a:buSzPct val="70000"/>
              <a:buFont typeface="Wingdings" pitchFamily="2" charset="2"/>
              <a:buChar char="v"/>
            </a:pPr>
            <a:r>
              <a:rPr lang="zh-CN" altLang="en-US" sz="2000" b="0"/>
              <a:t>数据库中不仅仅包含</a:t>
            </a:r>
            <a:r>
              <a:rPr lang="zh-CN" altLang="en-US" sz="2000" b="0">
                <a:solidFill>
                  <a:srgbClr val="660066"/>
                </a:solidFill>
              </a:rPr>
              <a:t>表</a:t>
            </a:r>
            <a:r>
              <a:rPr lang="zh-CN" altLang="en-US" sz="2000" b="0"/>
              <a:t>，还有</a:t>
            </a:r>
            <a:r>
              <a:rPr lang="zh-CN" altLang="en-US" sz="2000" b="0">
                <a:solidFill>
                  <a:srgbClr val="660066"/>
                </a:solidFill>
              </a:rPr>
              <a:t>视图</a:t>
            </a:r>
            <a:r>
              <a:rPr lang="zh-CN" altLang="en-US" sz="2000" b="0"/>
              <a:t>等其它对象，而且可以在表间进行关系运算以形成复杂的多表操作 </a:t>
            </a:r>
          </a:p>
        </p:txBody>
      </p:sp>
      <p:sp>
        <p:nvSpPr>
          <p:cNvPr id="1935364" name="Rectangle 4"/>
          <p:cNvSpPr>
            <a:spLocks noRot="1" noChangeArrowheads="1"/>
          </p:cNvSpPr>
          <p:nvPr/>
        </p:nvSpPr>
        <p:spPr bwMode="auto">
          <a:xfrm>
            <a:off x="611188" y="1268413"/>
            <a:ext cx="6934200" cy="649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2400">
                <a:solidFill>
                  <a:schemeClr val="tx2"/>
                </a:solidFill>
              </a:rPr>
              <a:t>（一）数据库（ </a:t>
            </a:r>
            <a:r>
              <a:rPr lang="en-US" altLang="zh-CN" sz="2400">
                <a:solidFill>
                  <a:schemeClr val="tx2"/>
                </a:solidFill>
              </a:rPr>
              <a:t>Data Base, DB</a:t>
            </a:r>
            <a:r>
              <a:rPr lang="zh-CN" altLang="en-US" sz="2400">
                <a:solidFill>
                  <a:schemeClr val="tx2"/>
                </a:solidFill>
              </a:rPr>
              <a:t>）</a:t>
            </a:r>
          </a:p>
        </p:txBody>
      </p:sp>
      <p:sp>
        <p:nvSpPr>
          <p:cNvPr id="1935365" name="Text Box 5"/>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6386" name="Rectangle 2"/>
          <p:cNvSpPr>
            <a:spLocks noGrp="1" noRot="1" noChangeArrowheads="1"/>
          </p:cNvSpPr>
          <p:nvPr>
            <p:ph type="title"/>
          </p:nvPr>
        </p:nvSpPr>
        <p:spPr>
          <a:xfrm>
            <a:off x="827088" y="692150"/>
            <a:ext cx="8540750" cy="295275"/>
          </a:xfrm>
        </p:spPr>
        <p:txBody>
          <a:bodyPr/>
          <a:lstStyle/>
          <a:p>
            <a:pPr algn="l"/>
            <a:r>
              <a:rPr lang="zh-CN" altLang="en-US" sz="2400"/>
              <a:t>例：</a:t>
            </a:r>
          </a:p>
        </p:txBody>
      </p:sp>
      <p:pic>
        <p:nvPicPr>
          <p:cNvPr id="193638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1268413"/>
            <a:ext cx="2808288" cy="1223962"/>
          </a:xfrm>
          <a:prstGeom prst="rect">
            <a:avLst/>
          </a:prstGeom>
          <a:noFill/>
          <a:extLst>
            <a:ext uri="{909E8E84-426E-40DD-AFC4-6F175D3DCCD1}">
              <a14:hiddenFill xmlns:a14="http://schemas.microsoft.com/office/drawing/2010/main">
                <a:solidFill>
                  <a:srgbClr val="FFFFFF"/>
                </a:solidFill>
              </a14:hiddenFill>
            </a:ext>
          </a:extLst>
        </p:spPr>
      </p:pic>
      <p:pic>
        <p:nvPicPr>
          <p:cNvPr id="193638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275" y="2997200"/>
            <a:ext cx="3311525" cy="1295400"/>
          </a:xfrm>
          <a:prstGeom prst="rect">
            <a:avLst/>
          </a:prstGeom>
          <a:noFill/>
          <a:extLst>
            <a:ext uri="{909E8E84-426E-40DD-AFC4-6F175D3DCCD1}">
              <a14:hiddenFill xmlns:a14="http://schemas.microsoft.com/office/drawing/2010/main">
                <a:solidFill>
                  <a:srgbClr val="FFFFFF"/>
                </a:solidFill>
              </a14:hiddenFill>
            </a:ext>
          </a:extLst>
        </p:spPr>
      </p:pic>
      <p:pic>
        <p:nvPicPr>
          <p:cNvPr id="193638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2275" y="4868863"/>
            <a:ext cx="3744913" cy="1152525"/>
          </a:xfrm>
          <a:prstGeom prst="rect">
            <a:avLst/>
          </a:prstGeom>
          <a:noFill/>
          <a:extLst>
            <a:ext uri="{909E8E84-426E-40DD-AFC4-6F175D3DCCD1}">
              <a14:hiddenFill xmlns:a14="http://schemas.microsoft.com/office/drawing/2010/main">
                <a:solidFill>
                  <a:srgbClr val="FFFFFF"/>
                </a:solidFill>
              </a14:hiddenFill>
            </a:ext>
          </a:extLst>
        </p:spPr>
      </p:pic>
      <p:sp>
        <p:nvSpPr>
          <p:cNvPr id="1936390" name="Text Box 6"/>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7410" name="Rectangle 2"/>
          <p:cNvSpPr>
            <a:spLocks noGrp="1" noRot="1" noChangeArrowheads="1"/>
          </p:cNvSpPr>
          <p:nvPr>
            <p:ph type="title"/>
          </p:nvPr>
        </p:nvSpPr>
        <p:spPr>
          <a:xfrm>
            <a:off x="971550" y="549275"/>
            <a:ext cx="6934200" cy="765175"/>
          </a:xfrm>
        </p:spPr>
        <p:txBody>
          <a:bodyPr/>
          <a:lstStyle/>
          <a:p>
            <a:pPr algn="l"/>
            <a:r>
              <a:rPr lang="zh-CN" altLang="en-US" sz="2400" b="0"/>
              <a:t>（二）数据库管理系统</a:t>
            </a:r>
          </a:p>
        </p:txBody>
      </p:sp>
      <p:sp>
        <p:nvSpPr>
          <p:cNvPr id="1937411" name="Rectangle 3"/>
          <p:cNvSpPr>
            <a:spLocks noGrp="1" noRot="1" noChangeArrowheads="1"/>
          </p:cNvSpPr>
          <p:nvPr>
            <p:ph type="body" idx="1"/>
          </p:nvPr>
        </p:nvSpPr>
        <p:spPr>
          <a:xfrm>
            <a:off x="395288" y="1557338"/>
            <a:ext cx="8147050" cy="3527425"/>
          </a:xfrm>
        </p:spPr>
        <p:txBody>
          <a:bodyPr/>
          <a:lstStyle/>
          <a:p>
            <a:pPr>
              <a:lnSpc>
                <a:spcPct val="140000"/>
              </a:lnSpc>
            </a:pPr>
            <a:r>
              <a:rPr lang="zh-CN" altLang="en-US" sz="2000"/>
              <a:t>数据库管理系统（</a:t>
            </a:r>
            <a:r>
              <a:rPr lang="en-US" altLang="zh-CN" sz="2000"/>
              <a:t>Data Base Management System</a:t>
            </a:r>
            <a:r>
              <a:rPr lang="zh-CN" altLang="en-US" sz="2000"/>
              <a:t>，</a:t>
            </a:r>
            <a:r>
              <a:rPr lang="en-US" altLang="zh-CN" sz="2000"/>
              <a:t>DBMS</a:t>
            </a:r>
            <a:r>
              <a:rPr lang="zh-CN" altLang="en-US" sz="2000"/>
              <a:t>）是系统软件，是</a:t>
            </a:r>
            <a:r>
              <a:rPr lang="zh-CN" altLang="en-US" sz="2000">
                <a:solidFill>
                  <a:srgbClr val="660066"/>
                </a:solidFill>
              </a:rPr>
              <a:t>位于用户与操作系统之间的一层数据管理软件</a:t>
            </a:r>
            <a:r>
              <a:rPr lang="zh-CN" altLang="en-US" sz="2000"/>
              <a:t>，是数据库系统的重要组成部分，对数据库的所有操作和控制都是通过它来进行的。为用户或应用程序提供访问</a:t>
            </a:r>
            <a:r>
              <a:rPr lang="en-US" altLang="zh-CN" sz="2000"/>
              <a:t>DB</a:t>
            </a:r>
            <a:r>
              <a:rPr lang="zh-CN" altLang="en-US" sz="2000"/>
              <a:t>的方法，包括</a:t>
            </a:r>
            <a:r>
              <a:rPr lang="en-US" altLang="zh-CN" sz="2000"/>
              <a:t>DB</a:t>
            </a:r>
            <a:r>
              <a:rPr lang="zh-CN" altLang="en-US" sz="2000"/>
              <a:t>的建立、查询、更新及各种数据控制。</a:t>
            </a:r>
          </a:p>
        </p:txBody>
      </p:sp>
      <p:sp>
        <p:nvSpPr>
          <p:cNvPr id="1937412"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8434" name="Rectangle 2"/>
          <p:cNvSpPr>
            <a:spLocks noGrp="1" noRot="1" noChangeArrowheads="1"/>
          </p:cNvSpPr>
          <p:nvPr>
            <p:ph type="body" idx="1"/>
          </p:nvPr>
        </p:nvSpPr>
        <p:spPr>
          <a:xfrm>
            <a:off x="468313" y="836613"/>
            <a:ext cx="8147050" cy="5400675"/>
          </a:xfrm>
        </p:spPr>
        <p:txBody>
          <a:bodyPr/>
          <a:lstStyle/>
          <a:p>
            <a:pPr>
              <a:lnSpc>
                <a:spcPct val="130000"/>
              </a:lnSpc>
            </a:pPr>
            <a:r>
              <a:rPr lang="en-US" altLang="zh-CN" sz="2000">
                <a:solidFill>
                  <a:srgbClr val="660066"/>
                </a:solidFill>
              </a:rPr>
              <a:t>DBMS</a:t>
            </a:r>
            <a:r>
              <a:rPr lang="zh-CN" altLang="en-US" sz="2000">
                <a:solidFill>
                  <a:srgbClr val="660066"/>
                </a:solidFill>
              </a:rPr>
              <a:t>具有以下主要功能：</a:t>
            </a:r>
          </a:p>
          <a:p>
            <a:pPr lvl="1">
              <a:lnSpc>
                <a:spcPct val="130000"/>
              </a:lnSpc>
              <a:buFont typeface="Wingdings" pitchFamily="2" charset="2"/>
              <a:buNone/>
            </a:pPr>
            <a:r>
              <a:rPr lang="zh-CN" altLang="en-US" sz="2000"/>
              <a:t>① 数据库定义（</a:t>
            </a:r>
            <a:r>
              <a:rPr lang="en-US" altLang="zh-CN" sz="2000"/>
              <a:t>DDL</a:t>
            </a:r>
            <a:r>
              <a:rPr lang="zh-CN" altLang="en-US" sz="2000"/>
              <a:t>）功能：</a:t>
            </a:r>
            <a:r>
              <a:rPr lang="en-US" altLang="zh-CN" sz="2000"/>
              <a:t>DBMS</a:t>
            </a:r>
            <a:r>
              <a:rPr lang="zh-CN" altLang="en-US" sz="2000"/>
              <a:t>提供数据定义语言（</a:t>
            </a:r>
            <a:r>
              <a:rPr lang="en-US" altLang="zh-CN" sz="2000"/>
              <a:t>DDL</a:t>
            </a:r>
            <a:r>
              <a:rPr lang="zh-CN" altLang="en-US" sz="2000"/>
              <a:t>），用户通过它对数据库中的数据对象进行定义，可创建数据库、基本表、视图和索引等。</a:t>
            </a:r>
          </a:p>
          <a:p>
            <a:pPr lvl="1">
              <a:lnSpc>
                <a:spcPct val="130000"/>
              </a:lnSpc>
              <a:buFont typeface="Wingdings" pitchFamily="2" charset="2"/>
              <a:buNone/>
            </a:pPr>
            <a:r>
              <a:rPr lang="zh-CN" altLang="en-US" sz="2000"/>
              <a:t>② 数据库操纵（</a:t>
            </a:r>
            <a:r>
              <a:rPr lang="en-US" altLang="zh-CN" sz="2000"/>
              <a:t>DML</a:t>
            </a:r>
            <a:r>
              <a:rPr lang="zh-CN" altLang="en-US" sz="2000"/>
              <a:t>）功能：</a:t>
            </a:r>
            <a:r>
              <a:rPr lang="en-US" altLang="zh-CN" sz="2000"/>
              <a:t>DBMS</a:t>
            </a:r>
            <a:r>
              <a:rPr lang="zh-CN" altLang="en-US" sz="2000"/>
              <a:t>的数据操纵语言（</a:t>
            </a:r>
            <a:r>
              <a:rPr lang="en-US" altLang="zh-CN" sz="2000"/>
              <a:t>DML</a:t>
            </a:r>
            <a:r>
              <a:rPr lang="zh-CN" altLang="en-US" sz="2000"/>
              <a:t>）用于对数据库中的数据进行查询、插入、删除和修改等操作。有时为了突出查询功能（查询语言</a:t>
            </a:r>
            <a:r>
              <a:rPr lang="en-US" altLang="zh-CN" sz="2000"/>
              <a:t>QL</a:t>
            </a:r>
            <a:r>
              <a:rPr lang="zh-CN" altLang="en-US" sz="2000"/>
              <a:t>）可将其作为一独立部分。 </a:t>
            </a:r>
          </a:p>
          <a:p>
            <a:pPr lvl="1">
              <a:lnSpc>
                <a:spcPct val="130000"/>
              </a:lnSpc>
              <a:buFont typeface="Wingdings" pitchFamily="2" charset="2"/>
              <a:buNone/>
            </a:pPr>
            <a:r>
              <a:rPr lang="zh-CN" altLang="en-US" sz="2000"/>
              <a:t>③ 数据库控制（</a:t>
            </a:r>
            <a:r>
              <a:rPr lang="en-US" altLang="zh-CN" sz="2000"/>
              <a:t>DCL</a:t>
            </a:r>
            <a:r>
              <a:rPr lang="zh-CN" altLang="en-US" sz="2000"/>
              <a:t>）功能：这是</a:t>
            </a:r>
            <a:r>
              <a:rPr lang="en-US" altLang="zh-CN" sz="2000"/>
              <a:t>DBMS</a:t>
            </a:r>
            <a:r>
              <a:rPr lang="zh-CN" altLang="en-US" sz="2000"/>
              <a:t>的核心功能，所有数据库的操作都要在其统一管理和控制下进行，以保障数据库的安全性与完整性，由数据控制语言（</a:t>
            </a:r>
            <a:r>
              <a:rPr lang="en-US" altLang="zh-CN" sz="2000"/>
              <a:t>DCL</a:t>
            </a:r>
            <a:r>
              <a:rPr lang="zh-CN" altLang="en-US" sz="2000"/>
              <a:t>）负责。 </a:t>
            </a:r>
          </a:p>
        </p:txBody>
      </p:sp>
      <p:sp>
        <p:nvSpPr>
          <p:cNvPr id="1938435" name="Text Box 3"/>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9458" name="Rectangle 2"/>
          <p:cNvSpPr>
            <a:spLocks noGrp="1" noRot="1" noChangeArrowheads="1"/>
          </p:cNvSpPr>
          <p:nvPr>
            <p:ph type="title"/>
          </p:nvPr>
        </p:nvSpPr>
        <p:spPr>
          <a:xfrm>
            <a:off x="827088" y="476250"/>
            <a:ext cx="6934200" cy="649288"/>
          </a:xfrm>
        </p:spPr>
        <p:txBody>
          <a:bodyPr/>
          <a:lstStyle/>
          <a:p>
            <a:pPr algn="l"/>
            <a:r>
              <a:rPr lang="zh-CN" altLang="en-US" sz="2400" b="0"/>
              <a:t>（三）数据库系统</a:t>
            </a:r>
          </a:p>
        </p:txBody>
      </p:sp>
      <p:sp>
        <p:nvSpPr>
          <p:cNvPr id="1939459" name="Rectangle 3"/>
          <p:cNvSpPr>
            <a:spLocks noGrp="1" noRot="1" noChangeArrowheads="1"/>
          </p:cNvSpPr>
          <p:nvPr>
            <p:ph type="body" idx="1"/>
          </p:nvPr>
        </p:nvSpPr>
        <p:spPr>
          <a:xfrm>
            <a:off x="250825" y="1125538"/>
            <a:ext cx="3889375" cy="4895850"/>
          </a:xfrm>
        </p:spPr>
        <p:txBody>
          <a:bodyPr/>
          <a:lstStyle/>
          <a:p>
            <a:pPr>
              <a:lnSpc>
                <a:spcPct val="120000"/>
              </a:lnSpc>
            </a:pPr>
            <a:r>
              <a:rPr lang="zh-CN" altLang="en-US" sz="2000">
                <a:solidFill>
                  <a:srgbClr val="001010"/>
                </a:solidFill>
              </a:rPr>
              <a:t>数据库系统（</a:t>
            </a:r>
            <a:r>
              <a:rPr lang="en-US" altLang="zh-CN" sz="2000">
                <a:solidFill>
                  <a:srgbClr val="001010"/>
                </a:solidFill>
              </a:rPr>
              <a:t>Data Base System</a:t>
            </a:r>
            <a:r>
              <a:rPr lang="zh-CN" altLang="en-US" sz="2000">
                <a:solidFill>
                  <a:srgbClr val="001010"/>
                </a:solidFill>
              </a:rPr>
              <a:t>，</a:t>
            </a:r>
            <a:r>
              <a:rPr lang="en-US" altLang="zh-CN" sz="2000">
                <a:solidFill>
                  <a:srgbClr val="001010"/>
                </a:solidFill>
              </a:rPr>
              <a:t>DBS</a:t>
            </a:r>
            <a:r>
              <a:rPr lang="zh-CN" altLang="en-US" sz="2000">
                <a:solidFill>
                  <a:srgbClr val="001010"/>
                </a:solidFill>
              </a:rPr>
              <a:t>）是实现有组织地、动态地存储大量关联数据，方便多用户访问的计算机软件、硬件和数据资源组成的系统，即采用了数据库技术的计算机系统。其核心为数据库管理系统。 </a:t>
            </a:r>
          </a:p>
          <a:p>
            <a:pPr>
              <a:lnSpc>
                <a:spcPct val="120000"/>
              </a:lnSpc>
            </a:pPr>
            <a:r>
              <a:rPr lang="en-US" altLang="zh-CN" sz="2000"/>
              <a:t>DBS</a:t>
            </a:r>
            <a:r>
              <a:rPr lang="zh-CN" altLang="en-US" sz="2000"/>
              <a:t>由硬件、软件 、数据、人员四个层次组成。</a:t>
            </a:r>
          </a:p>
        </p:txBody>
      </p:sp>
      <p:grpSp>
        <p:nvGrpSpPr>
          <p:cNvPr id="1939460" name="Group 4"/>
          <p:cNvGrpSpPr>
            <a:grpSpLocks/>
          </p:cNvGrpSpPr>
          <p:nvPr/>
        </p:nvGrpSpPr>
        <p:grpSpPr bwMode="auto">
          <a:xfrm>
            <a:off x="4284663" y="1557338"/>
            <a:ext cx="4679950" cy="4114800"/>
            <a:chOff x="2880" y="1200"/>
            <a:chExt cx="3456" cy="2592"/>
          </a:xfrm>
        </p:grpSpPr>
        <p:sp>
          <p:nvSpPr>
            <p:cNvPr id="1939461" name="Rectangle 5"/>
            <p:cNvSpPr>
              <a:spLocks noChangeArrowheads="1"/>
            </p:cNvSpPr>
            <p:nvPr/>
          </p:nvSpPr>
          <p:spPr bwMode="auto">
            <a:xfrm>
              <a:off x="2880" y="1200"/>
              <a:ext cx="528" cy="2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用户</a:t>
              </a:r>
            </a:p>
          </p:txBody>
        </p:sp>
        <p:sp>
          <p:nvSpPr>
            <p:cNvPr id="1939462" name="Rectangle 6"/>
            <p:cNvSpPr>
              <a:spLocks noChangeArrowheads="1"/>
            </p:cNvSpPr>
            <p:nvPr/>
          </p:nvSpPr>
          <p:spPr bwMode="auto">
            <a:xfrm>
              <a:off x="3696" y="1200"/>
              <a:ext cx="528" cy="2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用户</a:t>
              </a:r>
            </a:p>
          </p:txBody>
        </p:sp>
        <p:sp>
          <p:nvSpPr>
            <p:cNvPr id="1939463" name="Rectangle 7"/>
            <p:cNvSpPr>
              <a:spLocks noChangeArrowheads="1"/>
            </p:cNvSpPr>
            <p:nvPr/>
          </p:nvSpPr>
          <p:spPr bwMode="auto">
            <a:xfrm>
              <a:off x="4704" y="1200"/>
              <a:ext cx="528" cy="2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用户</a:t>
              </a:r>
            </a:p>
          </p:txBody>
        </p:sp>
        <p:sp>
          <p:nvSpPr>
            <p:cNvPr id="1939464" name="AutoShape 8"/>
            <p:cNvSpPr>
              <a:spLocks noChangeArrowheads="1"/>
            </p:cNvSpPr>
            <p:nvPr/>
          </p:nvSpPr>
          <p:spPr bwMode="auto">
            <a:xfrm>
              <a:off x="3360" y="1680"/>
              <a:ext cx="1200" cy="288"/>
            </a:xfrm>
            <a:prstGeom prst="hexagon">
              <a:avLst>
                <a:gd name="adj" fmla="val 104167"/>
                <a:gd name="vf" fmla="val 11547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应用系统</a:t>
              </a:r>
            </a:p>
          </p:txBody>
        </p:sp>
        <p:sp>
          <p:nvSpPr>
            <p:cNvPr id="1939465" name="AutoShape 9"/>
            <p:cNvSpPr>
              <a:spLocks noChangeArrowheads="1"/>
            </p:cNvSpPr>
            <p:nvPr/>
          </p:nvSpPr>
          <p:spPr bwMode="auto">
            <a:xfrm>
              <a:off x="3120" y="2112"/>
              <a:ext cx="1680" cy="288"/>
            </a:xfrm>
            <a:prstGeom prst="hexagon">
              <a:avLst>
                <a:gd name="adj" fmla="val 145833"/>
                <a:gd name="vf" fmla="val 11547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应用开发工具</a:t>
              </a:r>
            </a:p>
          </p:txBody>
        </p:sp>
        <p:sp>
          <p:nvSpPr>
            <p:cNvPr id="1939466" name="AutoShape 10"/>
            <p:cNvSpPr>
              <a:spLocks noChangeArrowheads="1"/>
            </p:cNvSpPr>
            <p:nvPr/>
          </p:nvSpPr>
          <p:spPr bwMode="auto">
            <a:xfrm>
              <a:off x="3024" y="2544"/>
              <a:ext cx="1872" cy="288"/>
            </a:xfrm>
            <a:prstGeom prst="hexagon">
              <a:avLst>
                <a:gd name="adj" fmla="val 162500"/>
                <a:gd name="vf" fmla="val 11547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数据库管理系统</a:t>
              </a:r>
            </a:p>
          </p:txBody>
        </p:sp>
        <p:sp>
          <p:nvSpPr>
            <p:cNvPr id="1939467" name="AutoShape 11"/>
            <p:cNvSpPr>
              <a:spLocks noChangeArrowheads="1"/>
            </p:cNvSpPr>
            <p:nvPr/>
          </p:nvSpPr>
          <p:spPr bwMode="auto">
            <a:xfrm>
              <a:off x="3456" y="2976"/>
              <a:ext cx="1008" cy="288"/>
            </a:xfrm>
            <a:prstGeom prst="hexagon">
              <a:avLst>
                <a:gd name="adj" fmla="val 87500"/>
                <a:gd name="vf" fmla="val 11547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操作系统</a:t>
              </a:r>
            </a:p>
          </p:txBody>
        </p:sp>
        <p:sp>
          <p:nvSpPr>
            <p:cNvPr id="1939468" name="Rectangle 12"/>
            <p:cNvSpPr>
              <a:spLocks noChangeArrowheads="1"/>
            </p:cNvSpPr>
            <p:nvPr/>
          </p:nvSpPr>
          <p:spPr bwMode="auto">
            <a:xfrm>
              <a:off x="5088" y="2112"/>
              <a:ext cx="1248" cy="2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数据库管理员</a:t>
              </a:r>
            </a:p>
          </p:txBody>
        </p:sp>
        <p:sp>
          <p:nvSpPr>
            <p:cNvPr id="1939469" name="AutoShape 13"/>
            <p:cNvSpPr>
              <a:spLocks noChangeArrowheads="1"/>
            </p:cNvSpPr>
            <p:nvPr/>
          </p:nvSpPr>
          <p:spPr bwMode="auto">
            <a:xfrm>
              <a:off x="3552" y="3408"/>
              <a:ext cx="720" cy="384"/>
            </a:xfrm>
            <a:prstGeom prst="can">
              <a:avLst>
                <a:gd name="adj" fmla="val 25000"/>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2400" b="0">
                  <a:latin typeface="Times New Roman" pitchFamily="18" charset="0"/>
                  <a:ea typeface="华文行楷" pitchFamily="2" charset="-122"/>
                </a:rPr>
                <a:t>数据库</a:t>
              </a:r>
            </a:p>
          </p:txBody>
        </p:sp>
        <p:sp>
          <p:nvSpPr>
            <p:cNvPr id="1939470" name="Line 14"/>
            <p:cNvSpPr>
              <a:spLocks noChangeShapeType="1"/>
            </p:cNvSpPr>
            <p:nvPr/>
          </p:nvSpPr>
          <p:spPr bwMode="auto">
            <a:xfrm>
              <a:off x="3936" y="1968"/>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9471" name="Line 15"/>
            <p:cNvSpPr>
              <a:spLocks noChangeShapeType="1"/>
            </p:cNvSpPr>
            <p:nvPr/>
          </p:nvSpPr>
          <p:spPr bwMode="auto">
            <a:xfrm>
              <a:off x="3936" y="2400"/>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9472" name="Line 16"/>
            <p:cNvSpPr>
              <a:spLocks noChangeShapeType="1"/>
            </p:cNvSpPr>
            <p:nvPr/>
          </p:nvSpPr>
          <p:spPr bwMode="auto">
            <a:xfrm>
              <a:off x="3936" y="2832"/>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9473" name="Line 17"/>
            <p:cNvSpPr>
              <a:spLocks noChangeShapeType="1"/>
            </p:cNvSpPr>
            <p:nvPr/>
          </p:nvSpPr>
          <p:spPr bwMode="auto">
            <a:xfrm>
              <a:off x="3936" y="3264"/>
              <a:ext cx="0" cy="19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9474" name="Line 18"/>
            <p:cNvSpPr>
              <a:spLocks noChangeShapeType="1"/>
            </p:cNvSpPr>
            <p:nvPr/>
          </p:nvSpPr>
          <p:spPr bwMode="auto">
            <a:xfrm>
              <a:off x="3168" y="1488"/>
              <a:ext cx="336" cy="28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9475" name="Line 19"/>
            <p:cNvSpPr>
              <a:spLocks noChangeShapeType="1"/>
            </p:cNvSpPr>
            <p:nvPr/>
          </p:nvSpPr>
          <p:spPr bwMode="auto">
            <a:xfrm>
              <a:off x="3936" y="1488"/>
              <a:ext cx="0" cy="1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9476" name="Line 20"/>
            <p:cNvSpPr>
              <a:spLocks noChangeShapeType="1"/>
            </p:cNvSpPr>
            <p:nvPr/>
          </p:nvSpPr>
          <p:spPr bwMode="auto">
            <a:xfrm flipH="1">
              <a:off x="4416" y="1488"/>
              <a:ext cx="480" cy="28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9477" name="Line 21"/>
            <p:cNvSpPr>
              <a:spLocks noChangeShapeType="1"/>
            </p:cNvSpPr>
            <p:nvPr/>
          </p:nvSpPr>
          <p:spPr bwMode="auto">
            <a:xfrm flipH="1">
              <a:off x="4800" y="2256"/>
              <a:ext cx="28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9478" name="Line 22"/>
            <p:cNvSpPr>
              <a:spLocks noChangeShapeType="1"/>
            </p:cNvSpPr>
            <p:nvPr/>
          </p:nvSpPr>
          <p:spPr bwMode="auto">
            <a:xfrm flipH="1">
              <a:off x="4896" y="2688"/>
              <a:ext cx="76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9479" name="Line 23"/>
            <p:cNvSpPr>
              <a:spLocks noChangeShapeType="1"/>
            </p:cNvSpPr>
            <p:nvPr/>
          </p:nvSpPr>
          <p:spPr bwMode="auto">
            <a:xfrm>
              <a:off x="5760" y="2400"/>
              <a:ext cx="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939480" name="Line 24"/>
            <p:cNvSpPr>
              <a:spLocks noChangeShapeType="1"/>
            </p:cNvSpPr>
            <p:nvPr/>
          </p:nvSpPr>
          <p:spPr bwMode="auto">
            <a:xfrm>
              <a:off x="5664" y="2400"/>
              <a:ext cx="0" cy="2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1939481" name="Text Box 25"/>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0482" name="Rectangle 2"/>
          <p:cNvSpPr>
            <a:spLocks noGrp="1" noRot="1" noChangeArrowheads="1"/>
          </p:cNvSpPr>
          <p:nvPr>
            <p:ph type="body" idx="1"/>
          </p:nvPr>
        </p:nvSpPr>
        <p:spPr>
          <a:xfrm>
            <a:off x="611188" y="1052513"/>
            <a:ext cx="8078787" cy="5168900"/>
          </a:xfrm>
          <a:noFill/>
        </p:spPr>
        <p:txBody>
          <a:bodyPr lIns="0" rIns="0"/>
          <a:lstStyle/>
          <a:p>
            <a:pPr marL="533400" indent="-533400" defTabSz="442913" eaLnBrk="0" hangingPunct="0">
              <a:lnSpc>
                <a:spcPct val="120000"/>
              </a:lnSpc>
              <a:spcBef>
                <a:spcPct val="0"/>
              </a:spcBef>
              <a:tabLst>
                <a:tab pos="354013" algn="l"/>
              </a:tabLst>
            </a:pPr>
            <a:r>
              <a:rPr lang="zh-CN" altLang="en-US" sz="2000" b="1">
                <a:solidFill>
                  <a:schemeClr val="tx2"/>
                </a:solidFill>
              </a:rPr>
              <a:t>硬件平台及数据库</a:t>
            </a:r>
          </a:p>
          <a:p>
            <a:pPr marL="931863" lvl="1" indent="-457200" defTabSz="442913" eaLnBrk="0" hangingPunct="0">
              <a:lnSpc>
                <a:spcPct val="120000"/>
              </a:lnSpc>
              <a:spcBef>
                <a:spcPct val="0"/>
              </a:spcBef>
              <a:tabLst>
                <a:tab pos="354013" algn="l"/>
              </a:tabLst>
            </a:pPr>
            <a:r>
              <a:rPr lang="zh-CN" altLang="en-US" sz="2000">
                <a:solidFill>
                  <a:srgbClr val="001010"/>
                </a:solidFill>
              </a:rPr>
              <a:t>要有足够大的内存，存放操作系统、</a:t>
            </a:r>
            <a:r>
              <a:rPr lang="en-US" altLang="zh-CN" sz="2000">
                <a:solidFill>
                  <a:srgbClr val="001010"/>
                </a:solidFill>
              </a:rPr>
              <a:t>DBMS</a:t>
            </a:r>
            <a:r>
              <a:rPr lang="zh-CN" altLang="en-US" sz="2000">
                <a:solidFill>
                  <a:srgbClr val="001010"/>
                </a:solidFill>
              </a:rPr>
              <a:t>的核心模块、数据缓冲区和应用程序</a:t>
            </a:r>
          </a:p>
          <a:p>
            <a:pPr marL="931863" lvl="1" indent="-457200" defTabSz="442913" eaLnBrk="0" hangingPunct="0">
              <a:lnSpc>
                <a:spcPct val="120000"/>
              </a:lnSpc>
              <a:spcBef>
                <a:spcPct val="0"/>
              </a:spcBef>
              <a:tabLst>
                <a:tab pos="354013" algn="l"/>
              </a:tabLst>
            </a:pPr>
            <a:r>
              <a:rPr lang="zh-CN" altLang="en-US" sz="2000">
                <a:solidFill>
                  <a:srgbClr val="001010"/>
                </a:solidFill>
              </a:rPr>
              <a:t>有足够大的磁盘等直接存取设备存放数据库，有足够的磁带（或微机软盘）作数据备份。</a:t>
            </a:r>
          </a:p>
          <a:p>
            <a:pPr marL="931863" lvl="1" indent="-457200" defTabSz="442913" eaLnBrk="0" hangingPunct="0">
              <a:lnSpc>
                <a:spcPct val="120000"/>
              </a:lnSpc>
              <a:spcBef>
                <a:spcPct val="0"/>
              </a:spcBef>
              <a:tabLst>
                <a:tab pos="354013" algn="l"/>
              </a:tabLst>
            </a:pPr>
            <a:r>
              <a:rPr lang="zh-CN" altLang="en-US" sz="2000">
                <a:solidFill>
                  <a:srgbClr val="001010"/>
                </a:solidFill>
              </a:rPr>
              <a:t>要求系统有较高的通道能力，以提高数据传送率。</a:t>
            </a:r>
          </a:p>
          <a:p>
            <a:pPr marL="533400" indent="-533400" defTabSz="442913" eaLnBrk="0" hangingPunct="0">
              <a:lnSpc>
                <a:spcPct val="120000"/>
              </a:lnSpc>
              <a:spcBef>
                <a:spcPct val="0"/>
              </a:spcBef>
              <a:tabLst>
                <a:tab pos="354013" algn="l"/>
              </a:tabLst>
            </a:pPr>
            <a:r>
              <a:rPr lang="zh-CN" altLang="en-US" sz="2000" b="1">
                <a:solidFill>
                  <a:schemeClr val="tx2"/>
                </a:solidFill>
              </a:rPr>
              <a:t>软件</a:t>
            </a:r>
          </a:p>
          <a:p>
            <a:pPr marL="931863" lvl="1" indent="-457200" defTabSz="442913" eaLnBrk="0" hangingPunct="0">
              <a:lnSpc>
                <a:spcPct val="120000"/>
              </a:lnSpc>
              <a:spcBef>
                <a:spcPct val="0"/>
              </a:spcBef>
              <a:tabLst>
                <a:tab pos="354013" algn="l"/>
              </a:tabLst>
            </a:pPr>
            <a:r>
              <a:rPr lang="en-US" altLang="zh-CN" sz="2000">
                <a:solidFill>
                  <a:srgbClr val="001010"/>
                </a:solidFill>
              </a:rPr>
              <a:t>DBMS</a:t>
            </a:r>
            <a:r>
              <a:rPr lang="zh-CN" altLang="en-US" sz="2000">
                <a:solidFill>
                  <a:srgbClr val="001010"/>
                </a:solidFill>
              </a:rPr>
              <a:t>。</a:t>
            </a:r>
            <a:r>
              <a:rPr lang="en-US" altLang="zh-CN" sz="2000">
                <a:solidFill>
                  <a:srgbClr val="001010"/>
                </a:solidFill>
              </a:rPr>
              <a:t>DBMS</a:t>
            </a:r>
            <a:r>
              <a:rPr lang="zh-CN" altLang="en-US" sz="2000">
                <a:solidFill>
                  <a:srgbClr val="001010"/>
                </a:solidFill>
              </a:rPr>
              <a:t>是为数据库的建立、使用和维护配置的软件。</a:t>
            </a:r>
          </a:p>
          <a:p>
            <a:pPr marL="931863" lvl="1" indent="-457200" defTabSz="442913" eaLnBrk="0" hangingPunct="0">
              <a:lnSpc>
                <a:spcPct val="120000"/>
              </a:lnSpc>
              <a:spcBef>
                <a:spcPct val="0"/>
              </a:spcBef>
              <a:tabLst>
                <a:tab pos="354013" algn="l"/>
              </a:tabLst>
            </a:pPr>
            <a:r>
              <a:rPr lang="zh-CN" altLang="en-US" sz="2000">
                <a:solidFill>
                  <a:srgbClr val="001010"/>
                </a:solidFill>
              </a:rPr>
              <a:t>支持</a:t>
            </a:r>
            <a:r>
              <a:rPr lang="en-US" altLang="zh-CN" sz="2000">
                <a:solidFill>
                  <a:srgbClr val="001010"/>
                </a:solidFill>
              </a:rPr>
              <a:t>DBMS</a:t>
            </a:r>
            <a:r>
              <a:rPr lang="zh-CN" altLang="en-US" sz="2000">
                <a:solidFill>
                  <a:srgbClr val="001010"/>
                </a:solidFill>
              </a:rPr>
              <a:t>运行的操作系统。</a:t>
            </a:r>
          </a:p>
          <a:p>
            <a:pPr marL="931863" lvl="1" indent="-457200" defTabSz="442913" eaLnBrk="0" hangingPunct="0">
              <a:lnSpc>
                <a:spcPct val="120000"/>
              </a:lnSpc>
              <a:spcBef>
                <a:spcPct val="0"/>
              </a:spcBef>
              <a:tabLst>
                <a:tab pos="354013" algn="l"/>
              </a:tabLst>
            </a:pPr>
            <a:r>
              <a:rPr lang="zh-CN" altLang="en-US" sz="2000">
                <a:solidFill>
                  <a:srgbClr val="001010"/>
                </a:solidFill>
              </a:rPr>
              <a:t>具有与数据接口的高级语言及其编译系统，便于开发应用程序。</a:t>
            </a:r>
          </a:p>
          <a:p>
            <a:pPr marL="931863" lvl="1" indent="-457200" defTabSz="442913" eaLnBrk="0" hangingPunct="0">
              <a:lnSpc>
                <a:spcPct val="120000"/>
              </a:lnSpc>
              <a:spcBef>
                <a:spcPct val="0"/>
              </a:spcBef>
              <a:tabLst>
                <a:tab pos="354013" algn="l"/>
              </a:tabLst>
            </a:pPr>
            <a:r>
              <a:rPr lang="zh-CN" altLang="en-US" sz="2000">
                <a:solidFill>
                  <a:srgbClr val="001010"/>
                </a:solidFill>
              </a:rPr>
              <a:t>以</a:t>
            </a:r>
            <a:r>
              <a:rPr lang="en-US" altLang="zh-CN" sz="2000">
                <a:solidFill>
                  <a:srgbClr val="001010"/>
                </a:solidFill>
              </a:rPr>
              <a:t>DBMS</a:t>
            </a:r>
            <a:r>
              <a:rPr lang="zh-CN" altLang="en-US" sz="2000">
                <a:solidFill>
                  <a:srgbClr val="001010"/>
                </a:solidFill>
              </a:rPr>
              <a:t>为核心的应用开发工具。</a:t>
            </a:r>
          </a:p>
          <a:p>
            <a:pPr marL="931863" lvl="1" indent="-457200" defTabSz="442913" eaLnBrk="0" hangingPunct="0">
              <a:lnSpc>
                <a:spcPct val="120000"/>
              </a:lnSpc>
              <a:spcBef>
                <a:spcPct val="0"/>
              </a:spcBef>
              <a:tabLst>
                <a:tab pos="354013" algn="l"/>
              </a:tabLst>
            </a:pPr>
            <a:r>
              <a:rPr lang="zh-CN" altLang="en-US" sz="2000">
                <a:solidFill>
                  <a:srgbClr val="001010"/>
                </a:solidFill>
              </a:rPr>
              <a:t>为特定应用环境开发的数据库应用系统。</a:t>
            </a:r>
          </a:p>
        </p:txBody>
      </p:sp>
      <p:sp>
        <p:nvSpPr>
          <p:cNvPr id="1940483" name="Rectangle 3"/>
          <p:cNvSpPr>
            <a:spLocks noGrp="1" noRot="1" noChangeArrowheads="1"/>
          </p:cNvSpPr>
          <p:nvPr>
            <p:ph type="title"/>
          </p:nvPr>
        </p:nvSpPr>
        <p:spPr>
          <a:xfrm>
            <a:off x="323850" y="549275"/>
            <a:ext cx="8540750" cy="439738"/>
          </a:xfrm>
        </p:spPr>
        <p:txBody>
          <a:bodyPr/>
          <a:lstStyle/>
          <a:p>
            <a:r>
              <a:rPr lang="en-US" altLang="zh-CN" sz="2400">
                <a:solidFill>
                  <a:srgbClr val="001010"/>
                </a:solidFill>
              </a:rPr>
              <a:t>DBS</a:t>
            </a:r>
            <a:r>
              <a:rPr lang="zh-CN" altLang="en-US" sz="2400">
                <a:solidFill>
                  <a:srgbClr val="001010"/>
                </a:solidFill>
              </a:rPr>
              <a:t>组成</a:t>
            </a:r>
          </a:p>
        </p:txBody>
      </p:sp>
      <p:sp>
        <p:nvSpPr>
          <p:cNvPr id="1940484"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40482">
                                            <p:txEl>
                                              <p:pRg st="0" end="0"/>
                                            </p:txEl>
                                          </p:spTgt>
                                        </p:tgtEl>
                                        <p:attrNameLst>
                                          <p:attrName>style.visibility</p:attrName>
                                        </p:attrNameLst>
                                      </p:cBhvr>
                                      <p:to>
                                        <p:strVal val="visible"/>
                                      </p:to>
                                    </p:set>
                                    <p:anim calcmode="lin" valueType="num">
                                      <p:cBhvr additive="base">
                                        <p:cTn id="7" dur="500" fill="hold"/>
                                        <p:tgtEl>
                                          <p:spTgt spid="194048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940482">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par>
                                <p:cTn id="9" presetID="2" presetClass="entr" presetSubtype="8" fill="hold" grpId="0" nodeType="withEffect">
                                  <p:stCondLst>
                                    <p:cond delay="0"/>
                                  </p:stCondLst>
                                  <p:childTnLst>
                                    <p:set>
                                      <p:cBhvr>
                                        <p:cTn id="10" dur="1" fill="hold">
                                          <p:stCondLst>
                                            <p:cond delay="0"/>
                                          </p:stCondLst>
                                        </p:cTn>
                                        <p:tgtEl>
                                          <p:spTgt spid="1940482">
                                            <p:txEl>
                                              <p:pRg st="1" end="1"/>
                                            </p:txEl>
                                          </p:spTgt>
                                        </p:tgtEl>
                                        <p:attrNameLst>
                                          <p:attrName>style.visibility</p:attrName>
                                        </p:attrNameLst>
                                      </p:cBhvr>
                                      <p:to>
                                        <p:strVal val="visible"/>
                                      </p:to>
                                    </p:set>
                                    <p:anim calcmode="lin" valueType="num">
                                      <p:cBhvr additive="base">
                                        <p:cTn id="11" dur="500" fill="hold"/>
                                        <p:tgtEl>
                                          <p:spTgt spid="1940482">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940482">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9"/>
                                            </p:cond>
                                          </p:stCondLst>
                                          <p:endCondLst>
                                            <p:cond evt="onStopAudio" delay="0">
                                              <p:tgtEl>
                                                <p:sldTgt/>
                                              </p:tgtEl>
                                            </p:cond>
                                          </p:endCondLst>
                                        </p:cTn>
                                        <p:tgtEl>
                                          <p:sndTgt r:embed="rId2" name="whoosh.wav"/>
                                        </p:tgtEl>
                                      </p:cMediaNode>
                                    </p:audio>
                                  </p:subTnLst>
                                </p:cTn>
                              </p:par>
                              <p:par>
                                <p:cTn id="13" presetID="2" presetClass="entr" presetSubtype="8" fill="hold" grpId="0" nodeType="withEffect">
                                  <p:stCondLst>
                                    <p:cond delay="0"/>
                                  </p:stCondLst>
                                  <p:childTnLst>
                                    <p:set>
                                      <p:cBhvr>
                                        <p:cTn id="14" dur="1" fill="hold">
                                          <p:stCondLst>
                                            <p:cond delay="0"/>
                                          </p:stCondLst>
                                        </p:cTn>
                                        <p:tgtEl>
                                          <p:spTgt spid="1940482">
                                            <p:txEl>
                                              <p:pRg st="2" end="2"/>
                                            </p:txEl>
                                          </p:spTgt>
                                        </p:tgtEl>
                                        <p:attrNameLst>
                                          <p:attrName>style.visibility</p:attrName>
                                        </p:attrNameLst>
                                      </p:cBhvr>
                                      <p:to>
                                        <p:strVal val="visible"/>
                                      </p:to>
                                    </p:set>
                                    <p:anim calcmode="lin" valueType="num">
                                      <p:cBhvr additive="base">
                                        <p:cTn id="15" dur="500" fill="hold"/>
                                        <p:tgtEl>
                                          <p:spTgt spid="1940482">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940482">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par>
                                <p:cTn id="17" presetID="2" presetClass="entr" presetSubtype="8" fill="hold" grpId="0" nodeType="withEffect">
                                  <p:stCondLst>
                                    <p:cond delay="0"/>
                                  </p:stCondLst>
                                  <p:childTnLst>
                                    <p:set>
                                      <p:cBhvr>
                                        <p:cTn id="18" dur="1" fill="hold">
                                          <p:stCondLst>
                                            <p:cond delay="0"/>
                                          </p:stCondLst>
                                        </p:cTn>
                                        <p:tgtEl>
                                          <p:spTgt spid="1940482">
                                            <p:txEl>
                                              <p:pRg st="3" end="3"/>
                                            </p:txEl>
                                          </p:spTgt>
                                        </p:tgtEl>
                                        <p:attrNameLst>
                                          <p:attrName>style.visibility</p:attrName>
                                        </p:attrNameLst>
                                      </p:cBhvr>
                                      <p:to>
                                        <p:strVal val="visible"/>
                                      </p:to>
                                    </p:set>
                                    <p:anim calcmode="lin" valueType="num">
                                      <p:cBhvr additive="base">
                                        <p:cTn id="19" dur="500" fill="hold"/>
                                        <p:tgtEl>
                                          <p:spTgt spid="1940482">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940482">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940482">
                                            <p:txEl>
                                              <p:pRg st="4" end="4"/>
                                            </p:txEl>
                                          </p:spTgt>
                                        </p:tgtEl>
                                        <p:attrNameLst>
                                          <p:attrName>style.visibility</p:attrName>
                                        </p:attrNameLst>
                                      </p:cBhvr>
                                      <p:to>
                                        <p:strVal val="visible"/>
                                      </p:to>
                                    </p:set>
                                    <p:anim calcmode="lin" valueType="num">
                                      <p:cBhvr additive="base">
                                        <p:cTn id="25" dur="500" fill="hold"/>
                                        <p:tgtEl>
                                          <p:spTgt spid="1940482">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940482">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par>
                                <p:cTn id="27" presetID="2" presetClass="entr" presetSubtype="8" fill="hold" grpId="0" nodeType="withEffect">
                                  <p:stCondLst>
                                    <p:cond delay="0"/>
                                  </p:stCondLst>
                                  <p:childTnLst>
                                    <p:set>
                                      <p:cBhvr>
                                        <p:cTn id="28" dur="1" fill="hold">
                                          <p:stCondLst>
                                            <p:cond delay="0"/>
                                          </p:stCondLst>
                                        </p:cTn>
                                        <p:tgtEl>
                                          <p:spTgt spid="1940482">
                                            <p:txEl>
                                              <p:pRg st="5" end="5"/>
                                            </p:txEl>
                                          </p:spTgt>
                                        </p:tgtEl>
                                        <p:attrNameLst>
                                          <p:attrName>style.visibility</p:attrName>
                                        </p:attrNameLst>
                                      </p:cBhvr>
                                      <p:to>
                                        <p:strVal val="visible"/>
                                      </p:to>
                                    </p:set>
                                    <p:anim calcmode="lin" valueType="num">
                                      <p:cBhvr additive="base">
                                        <p:cTn id="29" dur="500" fill="hold"/>
                                        <p:tgtEl>
                                          <p:spTgt spid="1940482">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940482">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2" name="whoosh.wav"/>
                                        </p:tgtEl>
                                      </p:cMediaNode>
                                    </p:audio>
                                  </p:subTnLst>
                                </p:cTn>
                              </p:par>
                              <p:par>
                                <p:cTn id="31" presetID="2" presetClass="entr" presetSubtype="8" fill="hold" grpId="0" nodeType="withEffect">
                                  <p:stCondLst>
                                    <p:cond delay="0"/>
                                  </p:stCondLst>
                                  <p:childTnLst>
                                    <p:set>
                                      <p:cBhvr>
                                        <p:cTn id="32" dur="1" fill="hold">
                                          <p:stCondLst>
                                            <p:cond delay="0"/>
                                          </p:stCondLst>
                                        </p:cTn>
                                        <p:tgtEl>
                                          <p:spTgt spid="1940482">
                                            <p:txEl>
                                              <p:pRg st="6" end="6"/>
                                            </p:txEl>
                                          </p:spTgt>
                                        </p:tgtEl>
                                        <p:attrNameLst>
                                          <p:attrName>style.visibility</p:attrName>
                                        </p:attrNameLst>
                                      </p:cBhvr>
                                      <p:to>
                                        <p:strVal val="visible"/>
                                      </p:to>
                                    </p:set>
                                    <p:anim calcmode="lin" valueType="num">
                                      <p:cBhvr additive="base">
                                        <p:cTn id="33" dur="500" fill="hold"/>
                                        <p:tgtEl>
                                          <p:spTgt spid="1940482">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1940482">
                                            <p:txEl>
                                              <p:pRg st="6" end="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2" name="whoosh.wav"/>
                                        </p:tgtEl>
                                      </p:cMediaNode>
                                    </p:audio>
                                  </p:subTnLst>
                                </p:cTn>
                              </p:par>
                              <p:par>
                                <p:cTn id="35" presetID="2" presetClass="entr" presetSubtype="8" fill="hold" grpId="0" nodeType="withEffect">
                                  <p:stCondLst>
                                    <p:cond delay="0"/>
                                  </p:stCondLst>
                                  <p:childTnLst>
                                    <p:set>
                                      <p:cBhvr>
                                        <p:cTn id="36" dur="1" fill="hold">
                                          <p:stCondLst>
                                            <p:cond delay="0"/>
                                          </p:stCondLst>
                                        </p:cTn>
                                        <p:tgtEl>
                                          <p:spTgt spid="1940482">
                                            <p:txEl>
                                              <p:pRg st="7" end="7"/>
                                            </p:txEl>
                                          </p:spTgt>
                                        </p:tgtEl>
                                        <p:attrNameLst>
                                          <p:attrName>style.visibility</p:attrName>
                                        </p:attrNameLst>
                                      </p:cBhvr>
                                      <p:to>
                                        <p:strVal val="visible"/>
                                      </p:to>
                                    </p:set>
                                    <p:anim calcmode="lin" valueType="num">
                                      <p:cBhvr additive="base">
                                        <p:cTn id="37" dur="500" fill="hold"/>
                                        <p:tgtEl>
                                          <p:spTgt spid="1940482">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940482">
                                            <p:txEl>
                                              <p:pRg st="7" end="7"/>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p:tgtEl>
                                      </p:cMediaNode>
                                    </p:audio>
                                  </p:subTnLst>
                                </p:cTn>
                              </p:par>
                              <p:par>
                                <p:cTn id="39" presetID="2" presetClass="entr" presetSubtype="8" fill="hold" grpId="0" nodeType="withEffect">
                                  <p:stCondLst>
                                    <p:cond delay="0"/>
                                  </p:stCondLst>
                                  <p:childTnLst>
                                    <p:set>
                                      <p:cBhvr>
                                        <p:cTn id="40" dur="1" fill="hold">
                                          <p:stCondLst>
                                            <p:cond delay="0"/>
                                          </p:stCondLst>
                                        </p:cTn>
                                        <p:tgtEl>
                                          <p:spTgt spid="1940482">
                                            <p:txEl>
                                              <p:pRg st="8" end="8"/>
                                            </p:txEl>
                                          </p:spTgt>
                                        </p:tgtEl>
                                        <p:attrNameLst>
                                          <p:attrName>style.visibility</p:attrName>
                                        </p:attrNameLst>
                                      </p:cBhvr>
                                      <p:to>
                                        <p:strVal val="visible"/>
                                      </p:to>
                                    </p:set>
                                    <p:anim calcmode="lin" valueType="num">
                                      <p:cBhvr additive="base">
                                        <p:cTn id="41" dur="500" fill="hold"/>
                                        <p:tgtEl>
                                          <p:spTgt spid="1940482">
                                            <p:txEl>
                                              <p:pRg st="8" end="8"/>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1940482">
                                            <p:txEl>
                                              <p:pRg st="8" end="8"/>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2" name="whoosh.wav"/>
                                        </p:tgtEl>
                                      </p:cMediaNode>
                                    </p:audio>
                                  </p:subTnLst>
                                </p:cTn>
                              </p:par>
                              <p:par>
                                <p:cTn id="43" presetID="2" presetClass="entr" presetSubtype="8" fill="hold" grpId="0" nodeType="withEffect">
                                  <p:stCondLst>
                                    <p:cond delay="0"/>
                                  </p:stCondLst>
                                  <p:childTnLst>
                                    <p:set>
                                      <p:cBhvr>
                                        <p:cTn id="44" dur="1" fill="hold">
                                          <p:stCondLst>
                                            <p:cond delay="0"/>
                                          </p:stCondLst>
                                        </p:cTn>
                                        <p:tgtEl>
                                          <p:spTgt spid="1940482">
                                            <p:txEl>
                                              <p:pRg st="9" end="9"/>
                                            </p:txEl>
                                          </p:spTgt>
                                        </p:tgtEl>
                                        <p:attrNameLst>
                                          <p:attrName>style.visibility</p:attrName>
                                        </p:attrNameLst>
                                      </p:cBhvr>
                                      <p:to>
                                        <p:strVal val="visible"/>
                                      </p:to>
                                    </p:set>
                                    <p:anim calcmode="lin" valueType="num">
                                      <p:cBhvr additive="base">
                                        <p:cTn id="45" dur="500" fill="hold"/>
                                        <p:tgtEl>
                                          <p:spTgt spid="1940482">
                                            <p:txEl>
                                              <p:pRg st="9" end="9"/>
                                            </p:tx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1940482">
                                            <p:txEl>
                                              <p:pRg st="9" end="9"/>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0482" grpId="0" build="p" autoUpdateAnimBg="0"/>
    </p:bldLst>
  </p:timing>
</p:sld>
</file>

<file path=ppt/slides/slide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1506" name="Rectangle 2"/>
          <p:cNvSpPr>
            <a:spLocks noGrp="1" noRot="1" noChangeArrowheads="1"/>
          </p:cNvSpPr>
          <p:nvPr>
            <p:ph type="body" idx="1"/>
          </p:nvPr>
        </p:nvSpPr>
        <p:spPr>
          <a:xfrm>
            <a:off x="468313" y="692150"/>
            <a:ext cx="8223250" cy="5761038"/>
          </a:xfrm>
          <a:noFill/>
        </p:spPr>
        <p:txBody>
          <a:bodyPr lIns="0" rIns="0"/>
          <a:lstStyle/>
          <a:p>
            <a:pPr marL="384175" indent="-384175" defTabSz="442913" eaLnBrk="0" hangingPunct="0">
              <a:lnSpc>
                <a:spcPct val="120000"/>
              </a:lnSpc>
              <a:spcBef>
                <a:spcPct val="0"/>
              </a:spcBef>
              <a:tabLst>
                <a:tab pos="354013" algn="l"/>
              </a:tabLst>
            </a:pPr>
            <a:r>
              <a:rPr lang="zh-CN" altLang="en-US" sz="2000" b="1">
                <a:solidFill>
                  <a:schemeClr val="tx2"/>
                </a:solidFill>
              </a:rPr>
              <a:t>人员</a:t>
            </a:r>
          </a:p>
          <a:p>
            <a:pPr marL="1031875" lvl="1" indent="-457200" defTabSz="442913" eaLnBrk="0" hangingPunct="0">
              <a:lnSpc>
                <a:spcPct val="120000"/>
              </a:lnSpc>
              <a:spcBef>
                <a:spcPct val="0"/>
              </a:spcBef>
              <a:tabLst>
                <a:tab pos="354013" algn="l"/>
              </a:tabLst>
            </a:pPr>
            <a:r>
              <a:rPr lang="zh-CN" altLang="en-US" sz="2000" b="1"/>
              <a:t>数据库管理员</a:t>
            </a:r>
            <a:r>
              <a:rPr lang="zh-CN" altLang="en-US" sz="2000">
                <a:solidFill>
                  <a:srgbClr val="001010"/>
                </a:solidFill>
              </a:rPr>
              <a:t>（</a:t>
            </a:r>
            <a:r>
              <a:rPr lang="en-US" altLang="zh-CN" sz="2000">
                <a:solidFill>
                  <a:srgbClr val="001010"/>
                </a:solidFill>
              </a:rPr>
              <a:t>DBA</a:t>
            </a:r>
            <a:r>
              <a:rPr lang="zh-CN" altLang="en-US" sz="2000">
                <a:solidFill>
                  <a:srgbClr val="001010"/>
                </a:solidFill>
              </a:rPr>
              <a:t>），负责整个数据库系统的建立、管理、运行、维护、监控等系统性工作，以及用户登记、存取数据权限分配等服务工作。</a:t>
            </a:r>
          </a:p>
          <a:p>
            <a:pPr marL="1031875" lvl="1" indent="-457200" defTabSz="442913" eaLnBrk="0" hangingPunct="0">
              <a:lnSpc>
                <a:spcPct val="120000"/>
              </a:lnSpc>
              <a:spcBef>
                <a:spcPct val="0"/>
              </a:spcBef>
              <a:tabLst>
                <a:tab pos="354013" algn="l"/>
              </a:tabLst>
            </a:pPr>
            <a:r>
              <a:rPr lang="zh-CN" altLang="en-US" sz="2000" b="1"/>
              <a:t>数据库设计员</a:t>
            </a:r>
            <a:r>
              <a:rPr lang="zh-CN" altLang="en-US" sz="2000">
                <a:solidFill>
                  <a:srgbClr val="001010"/>
                </a:solidFill>
              </a:rPr>
              <a:t>，他根据数据库在某一方面的应用，通过同相关业务人员一起进行需求分析，建立概念数据模型和逻辑数据模型，搜集和整理数据，利用计算机中的数据库管理系统和数据库定义语言或操作界面建立相应的数据库。</a:t>
            </a:r>
          </a:p>
          <a:p>
            <a:pPr marL="1031875" lvl="1" indent="-457200" defTabSz="442913" eaLnBrk="0" hangingPunct="0">
              <a:lnSpc>
                <a:spcPct val="120000"/>
              </a:lnSpc>
              <a:spcBef>
                <a:spcPct val="0"/>
              </a:spcBef>
              <a:tabLst>
                <a:tab pos="354013" algn="l"/>
              </a:tabLst>
            </a:pPr>
            <a:r>
              <a:rPr lang="zh-CN" altLang="en-US" sz="2000" b="1"/>
              <a:t>应用程序员</a:t>
            </a:r>
            <a:r>
              <a:rPr lang="zh-CN" altLang="en-US" sz="2000">
                <a:solidFill>
                  <a:srgbClr val="001010"/>
                </a:solidFill>
              </a:rPr>
              <a:t>，他根据已有的数据库系统，作用</a:t>
            </a:r>
            <a:r>
              <a:rPr lang="en-US" altLang="zh-CN" sz="2000">
                <a:solidFill>
                  <a:srgbClr val="001010"/>
                </a:solidFill>
              </a:rPr>
              <a:t>Visual Basic</a:t>
            </a:r>
            <a:r>
              <a:rPr lang="zh-CN" altLang="en-US" sz="2000">
                <a:solidFill>
                  <a:srgbClr val="001010"/>
                </a:solidFill>
              </a:rPr>
              <a:t>、</a:t>
            </a:r>
            <a:r>
              <a:rPr lang="en-US" altLang="zh-CN" sz="2000">
                <a:solidFill>
                  <a:srgbClr val="001010"/>
                </a:solidFill>
              </a:rPr>
              <a:t>PowerBuilder</a:t>
            </a:r>
            <a:r>
              <a:rPr lang="zh-CN" altLang="en-US" sz="2000">
                <a:solidFill>
                  <a:srgbClr val="001010"/>
                </a:solidFill>
              </a:rPr>
              <a:t>、</a:t>
            </a:r>
            <a:r>
              <a:rPr lang="en-US" altLang="zh-CN" sz="2000">
                <a:solidFill>
                  <a:srgbClr val="001010"/>
                </a:solidFill>
              </a:rPr>
              <a:t>Delphi</a:t>
            </a:r>
            <a:r>
              <a:rPr lang="zh-CN" altLang="en-US" sz="2000">
                <a:solidFill>
                  <a:srgbClr val="001010"/>
                </a:solidFill>
              </a:rPr>
              <a:t>等数据库应用系统开发工具编制程序开发出功能丰富、操作简便、满足用户需求的应用系统，供终端用户使用。</a:t>
            </a:r>
          </a:p>
          <a:p>
            <a:pPr marL="1031875" lvl="1" indent="-457200" defTabSz="442913" eaLnBrk="0" hangingPunct="0">
              <a:lnSpc>
                <a:spcPct val="120000"/>
              </a:lnSpc>
              <a:spcBef>
                <a:spcPct val="0"/>
              </a:spcBef>
              <a:tabLst>
                <a:tab pos="354013" algn="l"/>
              </a:tabLst>
            </a:pPr>
            <a:r>
              <a:rPr lang="zh-CN" altLang="en-US" sz="2000" b="1"/>
              <a:t>终端用户</a:t>
            </a:r>
            <a:r>
              <a:rPr lang="zh-CN" altLang="en-US" sz="2000">
                <a:solidFill>
                  <a:srgbClr val="001010"/>
                </a:solidFill>
              </a:rPr>
              <a:t>，他是使用数据库的最广泛群体，是建立数据库为之服务的对象。</a:t>
            </a:r>
          </a:p>
        </p:txBody>
      </p:sp>
      <p:sp>
        <p:nvSpPr>
          <p:cNvPr id="1941507" name="Text Box 3"/>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41506">
                                            <p:txEl>
                                              <p:pRg st="0" end="0"/>
                                            </p:txEl>
                                          </p:spTgt>
                                        </p:tgtEl>
                                        <p:attrNameLst>
                                          <p:attrName>style.visibility</p:attrName>
                                        </p:attrNameLst>
                                      </p:cBhvr>
                                      <p:to>
                                        <p:strVal val="visible"/>
                                      </p:to>
                                    </p:set>
                                    <p:anim calcmode="lin" valueType="num">
                                      <p:cBhvr additive="base">
                                        <p:cTn id="7" dur="500" fill="hold"/>
                                        <p:tgtEl>
                                          <p:spTgt spid="194150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94150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par>
                                <p:cTn id="9" presetID="2" presetClass="entr" presetSubtype="8" fill="hold" grpId="0" nodeType="withEffect">
                                  <p:stCondLst>
                                    <p:cond delay="0"/>
                                  </p:stCondLst>
                                  <p:childTnLst>
                                    <p:set>
                                      <p:cBhvr>
                                        <p:cTn id="10" dur="1" fill="hold">
                                          <p:stCondLst>
                                            <p:cond delay="0"/>
                                          </p:stCondLst>
                                        </p:cTn>
                                        <p:tgtEl>
                                          <p:spTgt spid="1941506">
                                            <p:txEl>
                                              <p:pRg st="1" end="1"/>
                                            </p:txEl>
                                          </p:spTgt>
                                        </p:tgtEl>
                                        <p:attrNameLst>
                                          <p:attrName>style.visibility</p:attrName>
                                        </p:attrNameLst>
                                      </p:cBhvr>
                                      <p:to>
                                        <p:strVal val="visible"/>
                                      </p:to>
                                    </p:set>
                                    <p:anim calcmode="lin" valueType="num">
                                      <p:cBhvr additive="base">
                                        <p:cTn id="11" dur="500" fill="hold"/>
                                        <p:tgtEl>
                                          <p:spTgt spid="1941506">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941506">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9"/>
                                            </p:cond>
                                          </p:stCondLst>
                                          <p:endCondLst>
                                            <p:cond evt="onStopAudio" delay="0">
                                              <p:tgtEl>
                                                <p:sldTgt/>
                                              </p:tgtEl>
                                            </p:cond>
                                          </p:endCondLst>
                                        </p:cTn>
                                        <p:tgtEl>
                                          <p:sndTgt r:embed="rId2" name="whoosh.wav"/>
                                        </p:tgtEl>
                                      </p:cMediaNode>
                                    </p:audio>
                                  </p:subTnLst>
                                </p:cTn>
                              </p:par>
                              <p:par>
                                <p:cTn id="13" presetID="2" presetClass="entr" presetSubtype="8" fill="hold" grpId="0" nodeType="withEffect">
                                  <p:stCondLst>
                                    <p:cond delay="0"/>
                                  </p:stCondLst>
                                  <p:childTnLst>
                                    <p:set>
                                      <p:cBhvr>
                                        <p:cTn id="14" dur="1" fill="hold">
                                          <p:stCondLst>
                                            <p:cond delay="0"/>
                                          </p:stCondLst>
                                        </p:cTn>
                                        <p:tgtEl>
                                          <p:spTgt spid="1941506">
                                            <p:txEl>
                                              <p:pRg st="2" end="2"/>
                                            </p:txEl>
                                          </p:spTgt>
                                        </p:tgtEl>
                                        <p:attrNameLst>
                                          <p:attrName>style.visibility</p:attrName>
                                        </p:attrNameLst>
                                      </p:cBhvr>
                                      <p:to>
                                        <p:strVal val="visible"/>
                                      </p:to>
                                    </p:set>
                                    <p:anim calcmode="lin" valueType="num">
                                      <p:cBhvr additive="base">
                                        <p:cTn id="15" dur="500" fill="hold"/>
                                        <p:tgtEl>
                                          <p:spTgt spid="1941506">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941506">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par>
                                <p:cTn id="17" presetID="2" presetClass="entr" presetSubtype="8" fill="hold" grpId="0" nodeType="withEffect">
                                  <p:stCondLst>
                                    <p:cond delay="0"/>
                                  </p:stCondLst>
                                  <p:childTnLst>
                                    <p:set>
                                      <p:cBhvr>
                                        <p:cTn id="18" dur="1" fill="hold">
                                          <p:stCondLst>
                                            <p:cond delay="0"/>
                                          </p:stCondLst>
                                        </p:cTn>
                                        <p:tgtEl>
                                          <p:spTgt spid="1941506">
                                            <p:txEl>
                                              <p:pRg st="3" end="3"/>
                                            </p:txEl>
                                          </p:spTgt>
                                        </p:tgtEl>
                                        <p:attrNameLst>
                                          <p:attrName>style.visibility</p:attrName>
                                        </p:attrNameLst>
                                      </p:cBhvr>
                                      <p:to>
                                        <p:strVal val="visible"/>
                                      </p:to>
                                    </p:set>
                                    <p:anim calcmode="lin" valueType="num">
                                      <p:cBhvr additive="base">
                                        <p:cTn id="19" dur="500" fill="hold"/>
                                        <p:tgtEl>
                                          <p:spTgt spid="1941506">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941506">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par>
                                <p:cTn id="21" presetID="2" presetClass="entr" presetSubtype="8" fill="hold" grpId="0" nodeType="withEffect">
                                  <p:stCondLst>
                                    <p:cond delay="0"/>
                                  </p:stCondLst>
                                  <p:childTnLst>
                                    <p:set>
                                      <p:cBhvr>
                                        <p:cTn id="22" dur="1" fill="hold">
                                          <p:stCondLst>
                                            <p:cond delay="0"/>
                                          </p:stCondLst>
                                        </p:cTn>
                                        <p:tgtEl>
                                          <p:spTgt spid="1941506">
                                            <p:txEl>
                                              <p:pRg st="4" end="4"/>
                                            </p:txEl>
                                          </p:spTgt>
                                        </p:tgtEl>
                                        <p:attrNameLst>
                                          <p:attrName>style.visibility</p:attrName>
                                        </p:attrNameLst>
                                      </p:cBhvr>
                                      <p:to>
                                        <p:strVal val="visible"/>
                                      </p:to>
                                    </p:set>
                                    <p:anim calcmode="lin" valueType="num">
                                      <p:cBhvr additive="base">
                                        <p:cTn id="23" dur="500" fill="hold"/>
                                        <p:tgtEl>
                                          <p:spTgt spid="1941506">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941506">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1506" grpId="0" build="p" autoUpdateAnimBg="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2530" name="Rectangle 2"/>
          <p:cNvSpPr>
            <a:spLocks noGrp="1" noRot="1" noChangeArrowheads="1"/>
          </p:cNvSpPr>
          <p:nvPr>
            <p:ph type="title"/>
          </p:nvPr>
        </p:nvSpPr>
        <p:spPr>
          <a:xfrm>
            <a:off x="611188" y="549275"/>
            <a:ext cx="8208962" cy="549275"/>
          </a:xfrm>
        </p:spPr>
        <p:txBody>
          <a:bodyPr/>
          <a:lstStyle/>
          <a:p>
            <a:pPr algn="l"/>
            <a:r>
              <a:rPr lang="zh-CN" altLang="en-US" sz="2400" b="0"/>
              <a:t>（四）数据库技术的发展历程</a:t>
            </a:r>
          </a:p>
        </p:txBody>
      </p:sp>
      <p:sp>
        <p:nvSpPr>
          <p:cNvPr id="1942531" name="Rectangle 3"/>
          <p:cNvSpPr>
            <a:spLocks noGrp="1" noRot="1" noChangeArrowheads="1"/>
          </p:cNvSpPr>
          <p:nvPr>
            <p:ph type="body" idx="1"/>
          </p:nvPr>
        </p:nvSpPr>
        <p:spPr>
          <a:xfrm>
            <a:off x="323850" y="1412875"/>
            <a:ext cx="8496300" cy="4248150"/>
          </a:xfrm>
        </p:spPr>
        <p:txBody>
          <a:bodyPr/>
          <a:lstStyle/>
          <a:p>
            <a:pPr>
              <a:lnSpc>
                <a:spcPct val="130000"/>
              </a:lnSpc>
              <a:buFont typeface="Wingdings" pitchFamily="2" charset="2"/>
              <a:buNone/>
            </a:pPr>
            <a:r>
              <a:rPr lang="zh-CN" altLang="en-US" sz="2000"/>
              <a:t>数据库技术的发展是</a:t>
            </a:r>
            <a:r>
              <a:rPr lang="zh-CN" altLang="en-US" sz="2000">
                <a:solidFill>
                  <a:srgbClr val="660066"/>
                </a:solidFill>
              </a:rPr>
              <a:t>以数据模型的发展为主线</a:t>
            </a:r>
            <a:r>
              <a:rPr lang="zh-CN" altLang="en-US" sz="2000"/>
              <a:t>的，并据此划分为三代： </a:t>
            </a:r>
          </a:p>
          <a:p>
            <a:pPr>
              <a:lnSpc>
                <a:spcPct val="130000"/>
              </a:lnSpc>
            </a:pPr>
            <a:r>
              <a:rPr lang="zh-CN" altLang="en-US" sz="2000"/>
              <a:t>第一代：</a:t>
            </a:r>
            <a:r>
              <a:rPr lang="en-US" altLang="zh-CN" sz="2000"/>
              <a:t>20</a:t>
            </a:r>
            <a:r>
              <a:rPr lang="zh-CN" altLang="en-US" sz="2000"/>
              <a:t>世纪</a:t>
            </a:r>
            <a:r>
              <a:rPr lang="en-US" altLang="zh-CN" sz="2000"/>
              <a:t>70</a:t>
            </a:r>
            <a:r>
              <a:rPr lang="zh-CN" altLang="en-US" sz="2000"/>
              <a:t>年代的</a:t>
            </a:r>
            <a:r>
              <a:rPr lang="zh-CN" altLang="en-US" sz="2000">
                <a:solidFill>
                  <a:srgbClr val="660066"/>
                </a:solidFill>
              </a:rPr>
              <a:t>层次数据库系统</a:t>
            </a:r>
            <a:r>
              <a:rPr lang="zh-CN" altLang="en-US" sz="2000"/>
              <a:t>与</a:t>
            </a:r>
            <a:r>
              <a:rPr lang="zh-CN" altLang="en-US" sz="2000">
                <a:solidFill>
                  <a:srgbClr val="660066"/>
                </a:solidFill>
              </a:rPr>
              <a:t>网状数据库系统</a:t>
            </a:r>
            <a:r>
              <a:rPr lang="zh-CN" altLang="en-US" sz="2000"/>
              <a:t>为第一代 。</a:t>
            </a:r>
          </a:p>
          <a:p>
            <a:pPr>
              <a:lnSpc>
                <a:spcPct val="130000"/>
              </a:lnSpc>
            </a:pPr>
            <a:r>
              <a:rPr lang="zh-CN" altLang="en-US" sz="2000"/>
              <a:t>第二代：</a:t>
            </a:r>
            <a:r>
              <a:rPr lang="en-US" altLang="zh-CN" sz="2000"/>
              <a:t>1970</a:t>
            </a:r>
            <a:r>
              <a:rPr lang="zh-CN" altLang="en-US" sz="2000"/>
              <a:t>年提出的</a:t>
            </a:r>
            <a:r>
              <a:rPr lang="zh-CN" altLang="en-US" sz="2000">
                <a:solidFill>
                  <a:srgbClr val="660066"/>
                </a:solidFill>
              </a:rPr>
              <a:t>关系模型</a:t>
            </a:r>
            <a:r>
              <a:rPr lang="zh-CN" altLang="en-US" sz="2000"/>
              <a:t>奠定了关系数据库的理论基础。 </a:t>
            </a:r>
          </a:p>
          <a:p>
            <a:pPr>
              <a:lnSpc>
                <a:spcPct val="130000"/>
              </a:lnSpc>
            </a:pPr>
            <a:r>
              <a:rPr lang="zh-CN" altLang="en-US" sz="2000"/>
              <a:t>第三代：</a:t>
            </a:r>
            <a:r>
              <a:rPr lang="zh-CN" altLang="en-US" sz="2000">
                <a:solidFill>
                  <a:srgbClr val="660066"/>
                </a:solidFill>
              </a:rPr>
              <a:t>分布式数据库系统</a:t>
            </a:r>
            <a:r>
              <a:rPr lang="zh-CN" altLang="en-US" sz="2000"/>
              <a:t>和</a:t>
            </a:r>
            <a:r>
              <a:rPr lang="zh-CN" altLang="en-US" sz="2000">
                <a:solidFill>
                  <a:srgbClr val="660066"/>
                </a:solidFill>
              </a:rPr>
              <a:t>面向对象数据库系统</a:t>
            </a:r>
            <a:r>
              <a:rPr lang="zh-CN" altLang="en-US" sz="2000"/>
              <a:t>的出现。 </a:t>
            </a:r>
          </a:p>
        </p:txBody>
      </p:sp>
      <p:sp>
        <p:nvSpPr>
          <p:cNvPr id="1942532"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9186" name="Rectangle 2"/>
          <p:cNvSpPr>
            <a:spLocks noGrp="1" noRot="1" noChangeArrowheads="1"/>
          </p:cNvSpPr>
          <p:nvPr>
            <p:ph type="title"/>
          </p:nvPr>
        </p:nvSpPr>
        <p:spPr>
          <a:xfrm>
            <a:off x="684213" y="620713"/>
            <a:ext cx="6934200" cy="620712"/>
          </a:xfrm>
        </p:spPr>
        <p:txBody>
          <a:bodyPr/>
          <a:lstStyle/>
          <a:p>
            <a:pPr algn="l"/>
            <a:r>
              <a:rPr lang="zh-CN" altLang="en-US" sz="2400" b="0"/>
              <a:t>（五）数据库体系结构</a:t>
            </a:r>
          </a:p>
        </p:txBody>
      </p:sp>
      <p:sp>
        <p:nvSpPr>
          <p:cNvPr id="1629187" name="Rectangle 3"/>
          <p:cNvSpPr>
            <a:spLocks noGrp="1" noRot="1" noChangeArrowheads="1"/>
          </p:cNvSpPr>
          <p:nvPr>
            <p:ph type="body" idx="1"/>
          </p:nvPr>
        </p:nvSpPr>
        <p:spPr>
          <a:xfrm>
            <a:off x="468313" y="1773238"/>
            <a:ext cx="7991475" cy="4319587"/>
          </a:xfrm>
        </p:spPr>
        <p:txBody>
          <a:bodyPr/>
          <a:lstStyle/>
          <a:p>
            <a:pPr>
              <a:lnSpc>
                <a:spcPct val="140000"/>
              </a:lnSpc>
            </a:pPr>
            <a:r>
              <a:rPr lang="zh-CN" altLang="en-US" sz="2000"/>
              <a:t>数据模式是对数据库中全体数据的逻辑结构和特征的描述，或者说是数据库所有数据元素类型的一个结构图。</a:t>
            </a:r>
          </a:p>
          <a:p>
            <a:pPr>
              <a:lnSpc>
                <a:spcPct val="140000"/>
              </a:lnSpc>
            </a:pPr>
            <a:r>
              <a:rPr lang="zh-CN" altLang="en-US" sz="2000"/>
              <a:t>数据模型是描述数据的手段，数据模式则是用给定数据模型对具体数据的描述。 </a:t>
            </a:r>
          </a:p>
          <a:p>
            <a:pPr>
              <a:lnSpc>
                <a:spcPct val="140000"/>
              </a:lnSpc>
            </a:pPr>
            <a:r>
              <a:rPr lang="en-US" altLang="zh-CN" sz="2000"/>
              <a:t>DBMS</a:t>
            </a:r>
            <a:r>
              <a:rPr lang="zh-CN" altLang="en-US" sz="2000"/>
              <a:t>在体系结构上都具有相同的的特征</a:t>
            </a:r>
            <a:r>
              <a:rPr lang="en-US" altLang="zh-CN" sz="2000">
                <a:latin typeface="Arial Black"/>
              </a:rPr>
              <a:t>—</a:t>
            </a:r>
            <a:r>
              <a:rPr lang="zh-CN" altLang="en-US" sz="2000"/>
              <a:t>三级模式、两级映像。 </a:t>
            </a:r>
          </a:p>
        </p:txBody>
      </p:sp>
      <p:sp>
        <p:nvSpPr>
          <p:cNvPr id="1629188"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0210" name="Rectangle 2"/>
          <p:cNvSpPr>
            <a:spLocks noGrp="1" noRot="1" noChangeArrowheads="1"/>
          </p:cNvSpPr>
          <p:nvPr>
            <p:ph type="title"/>
          </p:nvPr>
        </p:nvSpPr>
        <p:spPr>
          <a:xfrm>
            <a:off x="611188" y="908050"/>
            <a:ext cx="6934200" cy="576263"/>
          </a:xfrm>
        </p:spPr>
        <p:txBody>
          <a:bodyPr/>
          <a:lstStyle/>
          <a:p>
            <a:pPr algn="l"/>
            <a:r>
              <a:rPr lang="en-US" altLang="zh-CN" sz="2400" b="0"/>
              <a:t>1</a:t>
            </a:r>
            <a:r>
              <a:rPr lang="zh-CN" altLang="en-US" sz="2400" b="0"/>
              <a:t>．三级模式结构</a:t>
            </a:r>
          </a:p>
        </p:txBody>
      </p:sp>
      <p:sp>
        <p:nvSpPr>
          <p:cNvPr id="1630211" name="Rectangle 3"/>
          <p:cNvSpPr>
            <a:spLocks noGrp="1" noRot="1" noChangeArrowheads="1"/>
          </p:cNvSpPr>
          <p:nvPr>
            <p:ph type="body" idx="1"/>
          </p:nvPr>
        </p:nvSpPr>
        <p:spPr>
          <a:xfrm>
            <a:off x="250825" y="1773238"/>
            <a:ext cx="8435975" cy="4464050"/>
          </a:xfrm>
        </p:spPr>
        <p:txBody>
          <a:bodyPr/>
          <a:lstStyle/>
          <a:p>
            <a:pPr algn="just"/>
            <a:r>
              <a:rPr lang="zh-CN" altLang="en-US" sz="2000"/>
              <a:t>内部级（内模式）、概念级（模式）和外部级（外模式） </a:t>
            </a:r>
          </a:p>
          <a:p>
            <a:pPr algn="just"/>
            <a:endParaRPr lang="zh-CN" altLang="en-US" sz="2000"/>
          </a:p>
          <a:p>
            <a:endParaRPr lang="en-US" altLang="zh-CN" sz="2000"/>
          </a:p>
        </p:txBody>
      </p:sp>
      <p:pic>
        <p:nvPicPr>
          <p:cNvPr id="163021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2492375"/>
            <a:ext cx="5761037" cy="405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0213" name="Text Box 5"/>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1234" name="Rectangle 2"/>
          <p:cNvSpPr>
            <a:spLocks noGrp="1" noRot="1" noChangeArrowheads="1"/>
          </p:cNvSpPr>
          <p:nvPr>
            <p:ph type="body" idx="1"/>
          </p:nvPr>
        </p:nvSpPr>
        <p:spPr>
          <a:xfrm>
            <a:off x="323850" y="1125538"/>
            <a:ext cx="8569325" cy="5183187"/>
          </a:xfrm>
        </p:spPr>
        <p:txBody>
          <a:bodyPr/>
          <a:lstStyle/>
          <a:p>
            <a:pPr>
              <a:lnSpc>
                <a:spcPct val="140000"/>
              </a:lnSpc>
              <a:spcBef>
                <a:spcPct val="30000"/>
              </a:spcBef>
              <a:buFont typeface="Wingdings" pitchFamily="2" charset="2"/>
              <a:buNone/>
            </a:pPr>
            <a:r>
              <a:rPr lang="zh-CN" altLang="en-US" sz="2000"/>
              <a:t>（</a:t>
            </a:r>
            <a:r>
              <a:rPr lang="en-US" altLang="zh-CN" sz="2000"/>
              <a:t>1</a:t>
            </a:r>
            <a:r>
              <a:rPr lang="zh-CN" altLang="en-US" sz="2000"/>
              <a:t>）</a:t>
            </a:r>
            <a:r>
              <a:rPr lang="zh-CN" altLang="en-US" sz="2000" b="1">
                <a:solidFill>
                  <a:schemeClr val="hlink"/>
                </a:solidFill>
              </a:rPr>
              <a:t>内模式：</a:t>
            </a:r>
            <a:r>
              <a:rPr lang="zh-CN" altLang="en-US" sz="2000"/>
              <a:t>也称</a:t>
            </a:r>
            <a:r>
              <a:rPr lang="zh-CN" altLang="en-US" sz="2000">
                <a:solidFill>
                  <a:schemeClr val="tx2"/>
                </a:solidFill>
              </a:rPr>
              <a:t>存储模式</a:t>
            </a:r>
            <a:r>
              <a:rPr lang="zh-CN" altLang="en-US" sz="2000"/>
              <a:t>，是数据物理结构和存储方式的描述，是数据在数据库内部的表示方式。 </a:t>
            </a:r>
          </a:p>
          <a:p>
            <a:pPr>
              <a:lnSpc>
                <a:spcPct val="140000"/>
              </a:lnSpc>
              <a:spcBef>
                <a:spcPct val="30000"/>
              </a:spcBef>
              <a:buFont typeface="Wingdings" pitchFamily="2" charset="2"/>
              <a:buNone/>
            </a:pPr>
            <a:r>
              <a:rPr lang="zh-CN" altLang="en-US" sz="2000"/>
              <a:t>		一个数据库只有一个内模式。</a:t>
            </a:r>
          </a:p>
          <a:p>
            <a:pPr>
              <a:lnSpc>
                <a:spcPct val="140000"/>
              </a:lnSpc>
              <a:spcBef>
                <a:spcPct val="30000"/>
              </a:spcBef>
              <a:buFont typeface="Wingdings" pitchFamily="2" charset="2"/>
              <a:buNone/>
            </a:pPr>
            <a:r>
              <a:rPr lang="zh-CN" altLang="en-US" sz="2000"/>
              <a:t>（</a:t>
            </a:r>
            <a:r>
              <a:rPr lang="en-US" altLang="zh-CN" sz="2000"/>
              <a:t>2</a:t>
            </a:r>
            <a:r>
              <a:rPr lang="zh-CN" altLang="en-US" sz="2000"/>
              <a:t>）</a:t>
            </a:r>
            <a:r>
              <a:rPr lang="zh-CN" altLang="en-US" sz="2000" b="1">
                <a:solidFill>
                  <a:schemeClr val="hlink"/>
                </a:solidFill>
              </a:rPr>
              <a:t>模式：</a:t>
            </a:r>
            <a:r>
              <a:rPr lang="zh-CN" altLang="en-US" sz="2000"/>
              <a:t>即</a:t>
            </a:r>
            <a:r>
              <a:rPr lang="zh-CN" altLang="en-US" sz="2000">
                <a:solidFill>
                  <a:schemeClr val="tx2"/>
                </a:solidFill>
              </a:rPr>
              <a:t>概念模式</a:t>
            </a:r>
            <a:r>
              <a:rPr lang="zh-CN" altLang="en-US" sz="2000"/>
              <a:t>又称</a:t>
            </a:r>
            <a:r>
              <a:rPr lang="zh-CN" altLang="en-US" sz="2000">
                <a:solidFill>
                  <a:schemeClr val="tx2"/>
                </a:solidFill>
              </a:rPr>
              <a:t>逻辑模式</a:t>
            </a:r>
            <a:r>
              <a:rPr lang="zh-CN" altLang="en-US" sz="2000"/>
              <a:t>，因为它是对数据库中全体数据的逻辑结构和特征的描述。</a:t>
            </a:r>
          </a:p>
          <a:p>
            <a:pPr>
              <a:lnSpc>
                <a:spcPct val="140000"/>
              </a:lnSpc>
              <a:spcBef>
                <a:spcPct val="30000"/>
              </a:spcBef>
              <a:buFont typeface="Wingdings" pitchFamily="2" charset="2"/>
              <a:buNone/>
            </a:pPr>
            <a:r>
              <a:rPr lang="zh-CN" altLang="en-US" sz="2000" b="1"/>
              <a:t>		</a:t>
            </a:r>
            <a:r>
              <a:rPr lang="zh-CN" altLang="en-US" sz="2000"/>
              <a:t>一个数据库只有一个概念模式。</a:t>
            </a:r>
          </a:p>
          <a:p>
            <a:pPr>
              <a:lnSpc>
                <a:spcPct val="140000"/>
              </a:lnSpc>
              <a:spcBef>
                <a:spcPct val="30000"/>
              </a:spcBef>
              <a:buFont typeface="Wingdings" pitchFamily="2" charset="2"/>
              <a:buNone/>
            </a:pPr>
            <a:r>
              <a:rPr lang="zh-CN" altLang="en-US" sz="2000"/>
              <a:t>（</a:t>
            </a:r>
            <a:r>
              <a:rPr lang="en-US" altLang="zh-CN" sz="2000"/>
              <a:t>3</a:t>
            </a:r>
            <a:r>
              <a:rPr lang="zh-CN" altLang="en-US" sz="2000"/>
              <a:t>）</a:t>
            </a:r>
            <a:r>
              <a:rPr lang="zh-CN" altLang="en-US" sz="2000" b="1">
                <a:solidFill>
                  <a:schemeClr val="hlink"/>
                </a:solidFill>
              </a:rPr>
              <a:t>外模式：</a:t>
            </a:r>
            <a:r>
              <a:rPr lang="zh-CN" altLang="en-US" sz="2000"/>
              <a:t>又称为</a:t>
            </a:r>
            <a:r>
              <a:rPr lang="zh-CN" altLang="en-US" sz="2000">
                <a:solidFill>
                  <a:schemeClr val="tx2"/>
                </a:solidFill>
              </a:rPr>
              <a:t>子模式</a:t>
            </a:r>
            <a:r>
              <a:rPr lang="zh-CN" altLang="en-US" sz="2000"/>
              <a:t>或</a:t>
            </a:r>
            <a:r>
              <a:rPr lang="zh-CN" altLang="en-US" sz="2000">
                <a:solidFill>
                  <a:schemeClr val="tx2"/>
                </a:solidFill>
              </a:rPr>
              <a:t>用户模式</a:t>
            </a:r>
            <a:r>
              <a:rPr lang="zh-CN" altLang="en-US" sz="2000"/>
              <a:t>，是</a:t>
            </a:r>
            <a:r>
              <a:rPr lang="zh-CN" altLang="en-US" sz="2000">
                <a:solidFill>
                  <a:schemeClr val="tx2"/>
                </a:solidFill>
              </a:rPr>
              <a:t>用户与数据库的接口</a:t>
            </a:r>
            <a:r>
              <a:rPr lang="zh-CN" altLang="en-US" sz="2000"/>
              <a:t>，是对用户用到的那部分数据的逻辑结构和特征的描述。 </a:t>
            </a:r>
          </a:p>
        </p:txBody>
      </p:sp>
      <p:sp>
        <p:nvSpPr>
          <p:cNvPr id="1631235" name="Text Box 3"/>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2258" name="Rectangle 2"/>
          <p:cNvSpPr>
            <a:spLocks noGrp="1" noRot="1" noChangeArrowheads="1"/>
          </p:cNvSpPr>
          <p:nvPr>
            <p:ph type="title"/>
          </p:nvPr>
        </p:nvSpPr>
        <p:spPr>
          <a:xfrm>
            <a:off x="539750" y="620713"/>
            <a:ext cx="6934200" cy="620712"/>
          </a:xfrm>
        </p:spPr>
        <p:txBody>
          <a:bodyPr/>
          <a:lstStyle/>
          <a:p>
            <a:pPr algn="l"/>
            <a:r>
              <a:rPr lang="en-US" altLang="zh-CN" sz="2400" b="0"/>
              <a:t>2</a:t>
            </a:r>
            <a:r>
              <a:rPr lang="zh-CN" altLang="en-US" sz="2400" b="0"/>
              <a:t>．两级映象与数据的独立性</a:t>
            </a:r>
          </a:p>
        </p:txBody>
      </p:sp>
      <p:sp>
        <p:nvSpPr>
          <p:cNvPr id="1632259" name="Rectangle 3"/>
          <p:cNvSpPr>
            <a:spLocks noGrp="1" noRot="1" noChangeArrowheads="1"/>
          </p:cNvSpPr>
          <p:nvPr>
            <p:ph type="body" idx="1"/>
          </p:nvPr>
        </p:nvSpPr>
        <p:spPr>
          <a:xfrm>
            <a:off x="395288" y="1484313"/>
            <a:ext cx="8137525" cy="4321175"/>
          </a:xfrm>
        </p:spPr>
        <p:txBody>
          <a:bodyPr/>
          <a:lstStyle/>
          <a:p>
            <a:pPr algn="just">
              <a:lnSpc>
                <a:spcPct val="135000"/>
              </a:lnSpc>
              <a:buFont typeface="Wingdings" pitchFamily="2" charset="2"/>
              <a:buNone/>
            </a:pPr>
            <a:r>
              <a:rPr lang="zh-CN" altLang="en-US" sz="2000"/>
              <a:t>（</a:t>
            </a:r>
            <a:r>
              <a:rPr lang="en-US" altLang="zh-CN" sz="2000"/>
              <a:t>1</a:t>
            </a:r>
            <a:r>
              <a:rPr lang="zh-CN" altLang="en-US" sz="2000"/>
              <a:t>）外模式</a:t>
            </a:r>
            <a:r>
              <a:rPr lang="en-US" altLang="zh-CN" sz="2000"/>
              <a:t>/</a:t>
            </a:r>
            <a:r>
              <a:rPr lang="zh-CN" altLang="en-US" sz="2000"/>
              <a:t>模式映象</a:t>
            </a:r>
          </a:p>
          <a:p>
            <a:pPr algn="just">
              <a:lnSpc>
                <a:spcPct val="135000"/>
              </a:lnSpc>
              <a:buFont typeface="Wingdings" pitchFamily="2" charset="2"/>
              <a:buNone/>
            </a:pPr>
            <a:r>
              <a:rPr lang="zh-CN" altLang="en-US" sz="2000"/>
              <a:t>	       模式描述的是数据的全局逻辑结构，外模式描述的是数据的局部逻辑结构。当模式改变时，由数据库管理员对各个外模式</a:t>
            </a:r>
            <a:r>
              <a:rPr lang="en-US" altLang="zh-CN" sz="2000"/>
              <a:t>/</a:t>
            </a:r>
            <a:r>
              <a:rPr lang="zh-CN" altLang="en-US" sz="2000"/>
              <a:t>模式的映象作相应改变，可以使外模式保持不变，从而应用程序不必修改，保证了数据与程序的逻辑独立性，简称数据的逻辑独立性</a:t>
            </a:r>
          </a:p>
          <a:p>
            <a:pPr>
              <a:lnSpc>
                <a:spcPct val="135000"/>
              </a:lnSpc>
              <a:buFont typeface="Wingdings" pitchFamily="2" charset="2"/>
              <a:buNone/>
            </a:pPr>
            <a:endParaRPr lang="en-US" altLang="zh-CN" sz="2000"/>
          </a:p>
        </p:txBody>
      </p:sp>
      <p:sp>
        <p:nvSpPr>
          <p:cNvPr id="1632260"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3282" name="Rectangle 2"/>
          <p:cNvSpPr>
            <a:spLocks noGrp="1" noRot="1" noChangeArrowheads="1"/>
          </p:cNvSpPr>
          <p:nvPr>
            <p:ph type="title"/>
          </p:nvPr>
        </p:nvSpPr>
        <p:spPr>
          <a:xfrm>
            <a:off x="539750" y="620713"/>
            <a:ext cx="6934200" cy="620712"/>
          </a:xfrm>
        </p:spPr>
        <p:txBody>
          <a:bodyPr/>
          <a:lstStyle/>
          <a:p>
            <a:pPr algn="l"/>
            <a:r>
              <a:rPr lang="en-US" altLang="zh-CN" sz="2400" b="0"/>
              <a:t>2</a:t>
            </a:r>
            <a:r>
              <a:rPr lang="zh-CN" altLang="en-US" sz="2400" b="0"/>
              <a:t>．两级映象与数据的独立性</a:t>
            </a:r>
          </a:p>
        </p:txBody>
      </p:sp>
      <p:sp>
        <p:nvSpPr>
          <p:cNvPr id="1633283" name="Rectangle 3"/>
          <p:cNvSpPr>
            <a:spLocks noGrp="1" noRot="1" noChangeArrowheads="1"/>
          </p:cNvSpPr>
          <p:nvPr>
            <p:ph type="body" idx="1"/>
          </p:nvPr>
        </p:nvSpPr>
        <p:spPr>
          <a:xfrm>
            <a:off x="395288" y="1484313"/>
            <a:ext cx="8208962" cy="4321175"/>
          </a:xfrm>
        </p:spPr>
        <p:txBody>
          <a:bodyPr/>
          <a:lstStyle/>
          <a:p>
            <a:pPr algn="just">
              <a:lnSpc>
                <a:spcPct val="135000"/>
              </a:lnSpc>
              <a:buFont typeface="Wingdings" pitchFamily="2" charset="2"/>
              <a:buNone/>
            </a:pPr>
            <a:r>
              <a:rPr lang="zh-CN" altLang="en-US" sz="2000"/>
              <a:t>（</a:t>
            </a:r>
            <a:r>
              <a:rPr lang="en-US" altLang="zh-CN" sz="2000"/>
              <a:t>2</a:t>
            </a:r>
            <a:r>
              <a:rPr lang="zh-CN" altLang="en-US" sz="2000"/>
              <a:t>）模式</a:t>
            </a:r>
            <a:r>
              <a:rPr lang="en-US" altLang="zh-CN" sz="2000"/>
              <a:t>/</a:t>
            </a:r>
            <a:r>
              <a:rPr lang="zh-CN" altLang="en-US" sz="2000"/>
              <a:t>内模式映象</a:t>
            </a:r>
          </a:p>
          <a:p>
            <a:pPr algn="just">
              <a:lnSpc>
                <a:spcPct val="135000"/>
              </a:lnSpc>
              <a:buFont typeface="Wingdings" pitchFamily="2" charset="2"/>
              <a:buNone/>
            </a:pPr>
            <a:r>
              <a:rPr lang="zh-CN" altLang="en-US" sz="2000"/>
              <a:t>            数据库中只有一个模式，也只有一个内模式，所以模式</a:t>
            </a:r>
            <a:r>
              <a:rPr lang="en-US" altLang="zh-CN" sz="2000"/>
              <a:t>/</a:t>
            </a:r>
            <a:r>
              <a:rPr lang="zh-CN" altLang="en-US" sz="2000"/>
              <a:t>内模式映象是唯一的，它定义了数据库全局逻辑结构与存储结构之间的对应关系。当数据库的存储结构改变了，由数据库管理员对模式</a:t>
            </a:r>
            <a:r>
              <a:rPr lang="en-US" altLang="zh-CN" sz="2000"/>
              <a:t>/</a:t>
            </a:r>
            <a:r>
              <a:rPr lang="zh-CN" altLang="en-US" sz="2000"/>
              <a:t>内模式映象作相应改变，可以使模式保持不变，从而应用程序也不必改变。保证了数据与程序的物理独立性，简称数据的物理独立性。</a:t>
            </a:r>
          </a:p>
          <a:p>
            <a:pPr>
              <a:lnSpc>
                <a:spcPct val="135000"/>
              </a:lnSpc>
            </a:pPr>
            <a:endParaRPr lang="en-US" altLang="zh-CN" sz="2000"/>
          </a:p>
        </p:txBody>
      </p:sp>
      <p:sp>
        <p:nvSpPr>
          <p:cNvPr id="1633284"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4306" name="Rectangle 2"/>
          <p:cNvSpPr>
            <a:spLocks noGrp="1" noRot="1" noChangeArrowheads="1"/>
          </p:cNvSpPr>
          <p:nvPr>
            <p:ph type="title"/>
          </p:nvPr>
        </p:nvSpPr>
        <p:spPr>
          <a:xfrm>
            <a:off x="323850" y="549275"/>
            <a:ext cx="8540750" cy="655638"/>
          </a:xfrm>
        </p:spPr>
        <p:txBody>
          <a:bodyPr/>
          <a:lstStyle/>
          <a:p>
            <a:r>
              <a:rPr lang="zh-CN" altLang="en-US" sz="2800" dirty="0">
                <a:solidFill>
                  <a:srgbClr val="CC3300"/>
                </a:solidFill>
              </a:rPr>
              <a:t>复习与提示</a:t>
            </a:r>
          </a:p>
        </p:txBody>
      </p:sp>
      <p:sp>
        <p:nvSpPr>
          <p:cNvPr id="1634307" name="Rectangle 3"/>
          <p:cNvSpPr>
            <a:spLocks noGrp="1" noRot="1" noChangeArrowheads="1"/>
          </p:cNvSpPr>
          <p:nvPr>
            <p:ph type="body" idx="1"/>
          </p:nvPr>
        </p:nvSpPr>
        <p:spPr>
          <a:xfrm>
            <a:off x="323850" y="1341438"/>
            <a:ext cx="8540750" cy="4895850"/>
          </a:xfrm>
        </p:spPr>
        <p:txBody>
          <a:bodyPr/>
          <a:lstStyle/>
          <a:p>
            <a:pPr>
              <a:lnSpc>
                <a:spcPct val="135000"/>
              </a:lnSpc>
              <a:buFont typeface="Wingdings" pitchFamily="2" charset="2"/>
              <a:buNone/>
            </a:pPr>
            <a:r>
              <a:rPr lang="en-US" altLang="zh-CN" sz="2000">
                <a:solidFill>
                  <a:srgbClr val="660066"/>
                </a:solidFill>
              </a:rPr>
              <a:t>1</a:t>
            </a:r>
            <a:r>
              <a:rPr lang="zh-CN" altLang="en-US" sz="2000">
                <a:solidFill>
                  <a:srgbClr val="660066"/>
                </a:solidFill>
              </a:rPr>
              <a:t>、信息与数据</a:t>
            </a:r>
          </a:p>
          <a:p>
            <a:pPr>
              <a:lnSpc>
                <a:spcPct val="135000"/>
              </a:lnSpc>
            </a:pPr>
            <a:r>
              <a:rPr lang="zh-CN" altLang="en-US" sz="2000"/>
              <a:t>信息是反映客观世界中各种事物的特征和变化并可借助某种载体加以传递的有用知识。数据是人们为了反映客观世界而记录下来的可以鉴别的符号。</a:t>
            </a:r>
          </a:p>
          <a:p>
            <a:pPr>
              <a:lnSpc>
                <a:spcPct val="135000"/>
              </a:lnSpc>
            </a:pPr>
            <a:r>
              <a:rPr lang="zh-CN" altLang="en-US" sz="2000"/>
              <a:t>从数据与信息的概念可以看出，它们都是人们为了反映客观世界而存在的，因而二者是有联系的：信息是通过对数据进行提炼、加工的结果，是对数据赋予一定意义的解释。</a:t>
            </a:r>
          </a:p>
          <a:p>
            <a:pPr>
              <a:lnSpc>
                <a:spcPct val="135000"/>
              </a:lnSpc>
            </a:pPr>
            <a:r>
              <a:rPr lang="zh-CN" altLang="en-US" sz="2000"/>
              <a:t>二者又有区别：信息一定是数据，但数据不一定是信息。因为信息有着严格的有用性要求与限定，而数据则无此要求。</a:t>
            </a:r>
          </a:p>
        </p:txBody>
      </p:sp>
      <p:sp>
        <p:nvSpPr>
          <p:cNvPr id="1634308" name="Text Box 4"/>
          <p:cNvSpPr txBox="1">
            <a:spLocks noChangeArrowheads="1"/>
          </p:cNvSpPr>
          <p:nvPr/>
        </p:nvSpPr>
        <p:spPr bwMode="auto">
          <a:xfrm>
            <a:off x="6227763" y="188913"/>
            <a:ext cx="27384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5330" name="Rectangle 2"/>
          <p:cNvSpPr>
            <a:spLocks noGrp="1" noRot="1" noChangeArrowheads="1"/>
          </p:cNvSpPr>
          <p:nvPr>
            <p:ph type="title"/>
          </p:nvPr>
        </p:nvSpPr>
        <p:spPr>
          <a:xfrm>
            <a:off x="755650" y="692150"/>
            <a:ext cx="7726363" cy="727075"/>
          </a:xfrm>
        </p:spPr>
        <p:txBody>
          <a:bodyPr/>
          <a:lstStyle/>
          <a:p>
            <a:pPr algn="l"/>
            <a:r>
              <a:rPr lang="en-US" altLang="zh-CN" sz="2400" b="0" dirty="0">
                <a:solidFill>
                  <a:srgbClr val="660066"/>
                </a:solidFill>
              </a:rPr>
              <a:t>2</a:t>
            </a:r>
            <a:r>
              <a:rPr lang="zh-CN" altLang="en-US" sz="2400" b="0" dirty="0">
                <a:solidFill>
                  <a:srgbClr val="660066"/>
                </a:solidFill>
              </a:rPr>
              <a:t>、数据模型与数据模式</a:t>
            </a:r>
          </a:p>
        </p:txBody>
      </p:sp>
      <p:sp>
        <p:nvSpPr>
          <p:cNvPr id="1635331" name="Rectangle 3"/>
          <p:cNvSpPr>
            <a:spLocks noGrp="1" noRot="1" noChangeArrowheads="1"/>
          </p:cNvSpPr>
          <p:nvPr>
            <p:ph type="body" idx="1"/>
          </p:nvPr>
        </p:nvSpPr>
        <p:spPr>
          <a:xfrm>
            <a:off x="323850" y="1557338"/>
            <a:ext cx="8540750" cy="4895850"/>
          </a:xfrm>
        </p:spPr>
        <p:txBody>
          <a:bodyPr/>
          <a:lstStyle/>
          <a:p>
            <a:pPr>
              <a:lnSpc>
                <a:spcPct val="130000"/>
              </a:lnSpc>
            </a:pPr>
            <a:r>
              <a:rPr lang="zh-CN" altLang="en-US" sz="2000"/>
              <a:t>数据模型是对数据特征的抽象，它描述数据的基本结构及其相互间的关系以及定义在数据上的操作。数据模型是描述数据的手段。</a:t>
            </a:r>
          </a:p>
          <a:p>
            <a:pPr>
              <a:lnSpc>
                <a:spcPct val="130000"/>
              </a:lnSpc>
            </a:pPr>
            <a:r>
              <a:rPr lang="zh-CN" altLang="en-US" sz="2000"/>
              <a:t>数据模式是用给定的数据模型对具体数据的描述。数据模式是对数据库中全体数据的逻辑结构和特征的描述，或者说是数据库所有数据元素类型的一个结构图。</a:t>
            </a:r>
          </a:p>
          <a:p>
            <a:pPr>
              <a:lnSpc>
                <a:spcPct val="130000"/>
              </a:lnSpc>
            </a:pPr>
            <a:r>
              <a:rPr lang="zh-CN" altLang="en-US" sz="2000"/>
              <a:t>用数据模型描述数据时也有型与值之分，对某一类数据的结构、联系和约束的描述是型的描述，称为数据模式，模式的一个具体值称为实例。</a:t>
            </a:r>
          </a:p>
        </p:txBody>
      </p:sp>
      <p:sp>
        <p:nvSpPr>
          <p:cNvPr id="1635332"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6354" name="Rectangle 2"/>
          <p:cNvSpPr>
            <a:spLocks noGrp="1" noRot="1" noChangeArrowheads="1"/>
          </p:cNvSpPr>
          <p:nvPr>
            <p:ph type="title"/>
          </p:nvPr>
        </p:nvSpPr>
        <p:spPr>
          <a:xfrm>
            <a:off x="900113" y="620713"/>
            <a:ext cx="7704137" cy="576262"/>
          </a:xfrm>
        </p:spPr>
        <p:txBody>
          <a:bodyPr/>
          <a:lstStyle/>
          <a:p>
            <a:pPr algn="l"/>
            <a:r>
              <a:rPr lang="en-US" altLang="zh-CN" sz="2400" b="0">
                <a:solidFill>
                  <a:srgbClr val="660066"/>
                </a:solidFill>
              </a:rPr>
              <a:t>3</a:t>
            </a:r>
            <a:r>
              <a:rPr lang="zh-CN" altLang="en-US" sz="2400" b="0">
                <a:solidFill>
                  <a:srgbClr val="660066"/>
                </a:solidFill>
              </a:rPr>
              <a:t>、内模式、模式与外模式</a:t>
            </a:r>
          </a:p>
        </p:txBody>
      </p:sp>
      <p:sp>
        <p:nvSpPr>
          <p:cNvPr id="1636355" name="Rectangle 3"/>
          <p:cNvSpPr>
            <a:spLocks noGrp="1" noRot="1" noChangeArrowheads="1"/>
          </p:cNvSpPr>
          <p:nvPr>
            <p:ph type="body" idx="1"/>
          </p:nvPr>
        </p:nvSpPr>
        <p:spPr>
          <a:xfrm>
            <a:off x="323850" y="1268413"/>
            <a:ext cx="8540750" cy="4967287"/>
          </a:xfrm>
        </p:spPr>
        <p:txBody>
          <a:bodyPr/>
          <a:lstStyle/>
          <a:p>
            <a:pPr>
              <a:lnSpc>
                <a:spcPct val="120000"/>
              </a:lnSpc>
            </a:pPr>
            <a:r>
              <a:rPr lang="zh-CN" altLang="en-US" sz="2000"/>
              <a:t>内模式也称存储模式，是数据物理结构和存储方式的描述，是数据在数据库内部的表示方式。</a:t>
            </a:r>
          </a:p>
          <a:p>
            <a:pPr>
              <a:lnSpc>
                <a:spcPct val="120000"/>
              </a:lnSpc>
            </a:pPr>
            <a:r>
              <a:rPr lang="zh-CN" altLang="en-US" sz="2000"/>
              <a:t>模式即概念模式又称逻辑模式，因为它是对数据库中全体数据的逻辑结构和特征的描述。</a:t>
            </a:r>
          </a:p>
          <a:p>
            <a:pPr>
              <a:lnSpc>
                <a:spcPct val="120000"/>
              </a:lnSpc>
            </a:pPr>
            <a:r>
              <a:rPr lang="zh-CN" altLang="en-US" sz="2000"/>
              <a:t>外模式又称为子模式或用户模式，是用户与数据库的接口，是对用户用到的那部分数据的逻辑结构和特征的描述。</a:t>
            </a:r>
          </a:p>
          <a:p>
            <a:pPr>
              <a:lnSpc>
                <a:spcPct val="120000"/>
              </a:lnSpc>
            </a:pPr>
            <a:r>
              <a:rPr lang="zh-CN" altLang="en-US" sz="2000"/>
              <a:t>按内模式存储的数据通过</a:t>
            </a:r>
            <a:r>
              <a:rPr lang="en-US" altLang="zh-CN" sz="2000"/>
              <a:t>DBMS</a:t>
            </a:r>
            <a:r>
              <a:rPr lang="zh-CN" altLang="en-US" sz="2000"/>
              <a:t>的映射形成逻辑级上的视图，此为所有用户的公共数据视图，对此视图的操作也通过</a:t>
            </a:r>
            <a:r>
              <a:rPr lang="en-US" altLang="zh-CN" sz="2000"/>
              <a:t>DBMS</a:t>
            </a:r>
            <a:r>
              <a:rPr lang="zh-CN" altLang="en-US" sz="2000"/>
              <a:t>的映射反映到内模式。</a:t>
            </a:r>
          </a:p>
          <a:p>
            <a:pPr>
              <a:lnSpc>
                <a:spcPct val="120000"/>
              </a:lnSpc>
            </a:pPr>
            <a:r>
              <a:rPr lang="zh-CN" altLang="en-US" sz="2000"/>
              <a:t>因为用户对数据的需求不同，同时也不是所有数据都对用户公开，所以将概念模式中的一部分形成子集作为特定用户的数据视图。从中可以看出，一个概念模式可以衍生出多个子模式而适应用户的不同需求。</a:t>
            </a:r>
          </a:p>
        </p:txBody>
      </p:sp>
      <p:sp>
        <p:nvSpPr>
          <p:cNvPr id="1636356"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7378" name="Rectangle 2"/>
          <p:cNvSpPr>
            <a:spLocks noGrp="1" noRot="1" noChangeArrowheads="1"/>
          </p:cNvSpPr>
          <p:nvPr>
            <p:ph type="title"/>
          </p:nvPr>
        </p:nvSpPr>
        <p:spPr>
          <a:xfrm>
            <a:off x="827088" y="692150"/>
            <a:ext cx="7870825" cy="727075"/>
          </a:xfrm>
        </p:spPr>
        <p:txBody>
          <a:bodyPr/>
          <a:lstStyle/>
          <a:p>
            <a:pPr algn="l"/>
            <a:r>
              <a:rPr lang="en-US" altLang="zh-CN" sz="2400" b="0">
                <a:solidFill>
                  <a:srgbClr val="660066"/>
                </a:solidFill>
              </a:rPr>
              <a:t>4</a:t>
            </a:r>
            <a:r>
              <a:rPr lang="zh-CN" altLang="en-US" sz="2400" b="0">
                <a:solidFill>
                  <a:srgbClr val="660066"/>
                </a:solidFill>
              </a:rPr>
              <a:t>、数据库管理系统的功能</a:t>
            </a:r>
          </a:p>
        </p:txBody>
      </p:sp>
      <p:sp>
        <p:nvSpPr>
          <p:cNvPr id="1637379" name="Rectangle 3"/>
          <p:cNvSpPr>
            <a:spLocks noGrp="1" noRot="1" noChangeArrowheads="1"/>
          </p:cNvSpPr>
          <p:nvPr>
            <p:ph type="body" idx="1"/>
          </p:nvPr>
        </p:nvSpPr>
        <p:spPr>
          <a:xfrm>
            <a:off x="323850" y="1557338"/>
            <a:ext cx="8540750" cy="4895850"/>
          </a:xfrm>
        </p:spPr>
        <p:txBody>
          <a:bodyPr/>
          <a:lstStyle/>
          <a:p>
            <a:pPr>
              <a:lnSpc>
                <a:spcPct val="120000"/>
              </a:lnSpc>
            </a:pPr>
            <a:r>
              <a:rPr lang="zh-CN" altLang="en-US" sz="2000"/>
              <a:t>数据库管理系统是系统软件，是位于用户与操作系统之间的一层数据管理软件，为用户或应用程序提供访问</a:t>
            </a:r>
            <a:r>
              <a:rPr lang="en-US" altLang="zh-CN" sz="2000"/>
              <a:t>DB</a:t>
            </a:r>
            <a:r>
              <a:rPr lang="zh-CN" altLang="en-US" sz="2000"/>
              <a:t>的方法，包括</a:t>
            </a:r>
            <a:r>
              <a:rPr lang="en-US" altLang="zh-CN" sz="2000"/>
              <a:t>DB</a:t>
            </a:r>
            <a:r>
              <a:rPr lang="zh-CN" altLang="en-US" sz="2000"/>
              <a:t>的建立、查询、更新及各种数据控制。按其功能可分为三部分：</a:t>
            </a:r>
          </a:p>
          <a:p>
            <a:pPr>
              <a:lnSpc>
                <a:spcPct val="120000"/>
              </a:lnSpc>
            </a:pPr>
            <a:r>
              <a:rPr lang="zh-CN" altLang="en-US" sz="2000"/>
              <a:t>（</a:t>
            </a:r>
            <a:r>
              <a:rPr lang="en-US" altLang="zh-CN" sz="2000"/>
              <a:t>1</a:t>
            </a:r>
            <a:r>
              <a:rPr lang="zh-CN" altLang="en-US" sz="2000"/>
              <a:t>）数据定义：</a:t>
            </a:r>
            <a:r>
              <a:rPr lang="en-US" altLang="zh-CN" sz="2000"/>
              <a:t>DBMS</a:t>
            </a:r>
            <a:r>
              <a:rPr lang="zh-CN" altLang="en-US" sz="2000"/>
              <a:t>提供数据定义语言（</a:t>
            </a:r>
            <a:r>
              <a:rPr lang="en-US" altLang="zh-CN" sz="2000"/>
              <a:t>DDL</a:t>
            </a:r>
            <a:r>
              <a:rPr lang="zh-CN" altLang="en-US" sz="2000"/>
              <a:t>），用户通过它对数据库中的数据对象进行定义，可创建数据库、基本表、视图和索引等。</a:t>
            </a:r>
          </a:p>
          <a:p>
            <a:pPr>
              <a:lnSpc>
                <a:spcPct val="120000"/>
              </a:lnSpc>
            </a:pPr>
            <a:r>
              <a:rPr lang="zh-CN" altLang="en-US" sz="2000"/>
              <a:t>（</a:t>
            </a:r>
            <a:r>
              <a:rPr lang="en-US" altLang="zh-CN" sz="2000"/>
              <a:t>2</a:t>
            </a:r>
            <a:r>
              <a:rPr lang="zh-CN" altLang="en-US" sz="2000"/>
              <a:t>）数据操纵：</a:t>
            </a:r>
            <a:r>
              <a:rPr lang="en-US" altLang="zh-CN" sz="2000"/>
              <a:t>DBMS</a:t>
            </a:r>
            <a:r>
              <a:rPr lang="zh-CN" altLang="en-US" sz="2000"/>
              <a:t>的数据操纵语言（</a:t>
            </a:r>
            <a:r>
              <a:rPr lang="en-US" altLang="zh-CN" sz="2000"/>
              <a:t>DML</a:t>
            </a:r>
            <a:r>
              <a:rPr lang="zh-CN" altLang="en-US" sz="2000"/>
              <a:t>）用于对数据库中的数据进行查询、插入、删除和修改等操作。有时为了突出查询功能（查询语言</a:t>
            </a:r>
            <a:r>
              <a:rPr lang="en-US" altLang="zh-CN" sz="2000"/>
              <a:t>QL</a:t>
            </a:r>
            <a:r>
              <a:rPr lang="zh-CN" altLang="en-US" sz="2000"/>
              <a:t>）可将其作为一独立部分。</a:t>
            </a:r>
          </a:p>
          <a:p>
            <a:pPr>
              <a:lnSpc>
                <a:spcPct val="120000"/>
              </a:lnSpc>
            </a:pPr>
            <a:r>
              <a:rPr lang="zh-CN" altLang="en-US" sz="2000"/>
              <a:t>（</a:t>
            </a:r>
            <a:r>
              <a:rPr lang="en-US" altLang="zh-CN" sz="2000"/>
              <a:t>3</a:t>
            </a:r>
            <a:r>
              <a:rPr lang="zh-CN" altLang="en-US" sz="2000"/>
              <a:t>）数据库控制：这是</a:t>
            </a:r>
            <a:r>
              <a:rPr lang="en-US" altLang="zh-CN" sz="2000"/>
              <a:t>DBMS</a:t>
            </a:r>
            <a:r>
              <a:rPr lang="zh-CN" altLang="en-US" sz="2000"/>
              <a:t>的核心功能，所有数据库的操作都要在其统一管理和控制下进行，以保障数据库的安全性与完整性，由数据控制语言（</a:t>
            </a:r>
            <a:r>
              <a:rPr lang="en-US" altLang="zh-CN" sz="2000"/>
              <a:t>DCL</a:t>
            </a:r>
            <a:r>
              <a:rPr lang="zh-CN" altLang="en-US" sz="2000"/>
              <a:t>）负责。 </a:t>
            </a:r>
          </a:p>
        </p:txBody>
      </p:sp>
      <p:sp>
        <p:nvSpPr>
          <p:cNvPr id="1637380"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02" name="Rectangle 2"/>
          <p:cNvSpPr>
            <a:spLocks noGrp="1" noRot="1" noChangeArrowheads="1"/>
          </p:cNvSpPr>
          <p:nvPr>
            <p:ph type="title"/>
          </p:nvPr>
        </p:nvSpPr>
        <p:spPr>
          <a:xfrm>
            <a:off x="611188" y="692150"/>
            <a:ext cx="8289925" cy="727075"/>
          </a:xfrm>
        </p:spPr>
        <p:txBody>
          <a:bodyPr/>
          <a:lstStyle/>
          <a:p>
            <a:pPr algn="l"/>
            <a:r>
              <a:rPr lang="en-US" altLang="zh-CN" sz="2400" b="0">
                <a:solidFill>
                  <a:srgbClr val="660066"/>
                </a:solidFill>
              </a:rPr>
              <a:t>5</a:t>
            </a:r>
            <a:r>
              <a:rPr lang="zh-CN" altLang="en-US" sz="2400" b="0">
                <a:solidFill>
                  <a:srgbClr val="660066"/>
                </a:solidFill>
              </a:rPr>
              <a:t>、数据库、数据库管理系统和数据库系统间的关系</a:t>
            </a:r>
          </a:p>
        </p:txBody>
      </p:sp>
      <p:sp>
        <p:nvSpPr>
          <p:cNvPr id="1638403" name="Rectangle 3"/>
          <p:cNvSpPr>
            <a:spLocks noGrp="1" noRot="1" noChangeArrowheads="1"/>
          </p:cNvSpPr>
          <p:nvPr>
            <p:ph type="body" idx="1"/>
          </p:nvPr>
        </p:nvSpPr>
        <p:spPr>
          <a:xfrm>
            <a:off x="323850" y="1557338"/>
            <a:ext cx="8540750" cy="4895850"/>
          </a:xfrm>
        </p:spPr>
        <p:txBody>
          <a:bodyPr/>
          <a:lstStyle/>
          <a:p>
            <a:pPr>
              <a:lnSpc>
                <a:spcPct val="135000"/>
              </a:lnSpc>
            </a:pPr>
            <a:r>
              <a:rPr lang="zh-CN" altLang="en-US" sz="2000"/>
              <a:t>数据库系统是实现有组织地、动态地存储大量关联数据，方便多用户访问的计算机软件、硬件和数据资源组成的系统，即采用了数据库技术的计算机系统。其核心为数据库管理系统。</a:t>
            </a:r>
          </a:p>
          <a:p>
            <a:pPr>
              <a:lnSpc>
                <a:spcPct val="135000"/>
              </a:lnSpc>
            </a:pPr>
            <a:r>
              <a:rPr lang="zh-CN" altLang="en-US" sz="2000"/>
              <a:t>数据库管理系统是系统软件，是位于用户与操作系统之间的一层数据管理软件，为用户或应用程序提供访问</a:t>
            </a:r>
            <a:r>
              <a:rPr lang="en-US" altLang="zh-CN" sz="2000"/>
              <a:t>DB</a:t>
            </a:r>
            <a:r>
              <a:rPr lang="zh-CN" altLang="en-US" sz="2000"/>
              <a:t>的方法，包括</a:t>
            </a:r>
            <a:r>
              <a:rPr lang="en-US" altLang="zh-CN" sz="2000"/>
              <a:t>DB</a:t>
            </a:r>
            <a:r>
              <a:rPr lang="zh-CN" altLang="en-US" sz="2000"/>
              <a:t>的建立、查询、更新及各种数据控制。</a:t>
            </a:r>
          </a:p>
          <a:p>
            <a:pPr>
              <a:lnSpc>
                <a:spcPct val="135000"/>
              </a:lnSpc>
            </a:pPr>
            <a:r>
              <a:rPr lang="zh-CN" altLang="en-US" sz="2000"/>
              <a:t>综上所述，</a:t>
            </a:r>
            <a:r>
              <a:rPr lang="en-US" altLang="zh-CN" sz="2000"/>
              <a:t>DBS</a:t>
            </a:r>
            <a:r>
              <a:rPr lang="zh-CN" altLang="en-US" sz="2000"/>
              <a:t>包含</a:t>
            </a:r>
            <a:r>
              <a:rPr lang="en-US" altLang="zh-CN" sz="2000"/>
              <a:t>DBMS</a:t>
            </a:r>
            <a:r>
              <a:rPr lang="zh-CN" altLang="en-US" sz="2000"/>
              <a:t>，而</a:t>
            </a:r>
            <a:r>
              <a:rPr lang="en-US" altLang="zh-CN" sz="2000"/>
              <a:t>DB</a:t>
            </a:r>
            <a:r>
              <a:rPr lang="zh-CN" altLang="en-US" sz="2000"/>
              <a:t>是由</a:t>
            </a:r>
            <a:r>
              <a:rPr lang="en-US" altLang="zh-CN" sz="2000"/>
              <a:t>DBMS</a:t>
            </a:r>
            <a:r>
              <a:rPr lang="zh-CN" altLang="en-US" sz="2000"/>
              <a:t>负责创建和管理的。</a:t>
            </a:r>
          </a:p>
        </p:txBody>
      </p:sp>
      <p:sp>
        <p:nvSpPr>
          <p:cNvPr id="1638404"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9426" name="Rectangle 2"/>
          <p:cNvSpPr>
            <a:spLocks noGrp="1" noRot="1" noChangeArrowheads="1"/>
          </p:cNvSpPr>
          <p:nvPr>
            <p:ph type="title"/>
          </p:nvPr>
        </p:nvSpPr>
        <p:spPr>
          <a:xfrm>
            <a:off x="684213" y="692150"/>
            <a:ext cx="7726362" cy="727075"/>
          </a:xfrm>
        </p:spPr>
        <p:txBody>
          <a:bodyPr/>
          <a:lstStyle/>
          <a:p>
            <a:pPr algn="l"/>
            <a:r>
              <a:rPr lang="en-US" altLang="zh-CN" sz="2400" b="0">
                <a:solidFill>
                  <a:srgbClr val="660066"/>
                </a:solidFill>
              </a:rPr>
              <a:t>6</a:t>
            </a:r>
            <a:r>
              <a:rPr lang="zh-CN" altLang="en-US" sz="2400" b="0">
                <a:solidFill>
                  <a:srgbClr val="660066"/>
                </a:solidFill>
              </a:rPr>
              <a:t>、数据模型为何要分成三级？</a:t>
            </a:r>
          </a:p>
        </p:txBody>
      </p:sp>
      <p:sp>
        <p:nvSpPr>
          <p:cNvPr id="1639427" name="Rectangle 3"/>
          <p:cNvSpPr>
            <a:spLocks noGrp="1" noRot="1" noChangeArrowheads="1"/>
          </p:cNvSpPr>
          <p:nvPr>
            <p:ph type="body" idx="1"/>
          </p:nvPr>
        </p:nvSpPr>
        <p:spPr>
          <a:xfrm>
            <a:off x="323850" y="1484313"/>
            <a:ext cx="8540750" cy="4895850"/>
          </a:xfrm>
        </p:spPr>
        <p:txBody>
          <a:bodyPr/>
          <a:lstStyle/>
          <a:p>
            <a:pPr>
              <a:lnSpc>
                <a:spcPct val="105000"/>
              </a:lnSpc>
            </a:pPr>
            <a:r>
              <a:rPr lang="zh-CN" altLang="en-US" sz="2000"/>
              <a:t>数据模型既要比较自然地模拟现实世界以易于为人们所理解（面向现实世界、面向用户），又要便于在计算机上实现（面向实现、面向计算机）。但这二方面的要求往往是矛盾的，这一矛盾目前无法完全解决，但可以采用不同的模型适用于不同的对象这一方法进行分级。</a:t>
            </a:r>
          </a:p>
          <a:p>
            <a:pPr>
              <a:lnSpc>
                <a:spcPct val="105000"/>
              </a:lnSpc>
            </a:pPr>
            <a:r>
              <a:rPr lang="zh-CN" altLang="en-US" sz="2000"/>
              <a:t>人们按照数据模型与用户、机器距离的远近将其分为三级。</a:t>
            </a:r>
          </a:p>
          <a:p>
            <a:pPr>
              <a:lnSpc>
                <a:spcPct val="105000"/>
              </a:lnSpc>
            </a:pPr>
            <a:r>
              <a:rPr lang="zh-CN" altLang="en-US" sz="2000"/>
              <a:t>概念数据模型是一种独立于计算机系统的模型，它不涉及信息在系统中的表示，只是用来描述某个特定组织的概念化结构，强调语义表达功能。即概念数据模型面向现实、面向用户，而与</a:t>
            </a:r>
            <a:r>
              <a:rPr lang="en-US" altLang="zh-CN" sz="2000"/>
              <a:t>DBMS</a:t>
            </a:r>
            <a:r>
              <a:rPr lang="zh-CN" altLang="en-US" sz="2000"/>
              <a:t>无关。</a:t>
            </a:r>
          </a:p>
          <a:p>
            <a:pPr>
              <a:lnSpc>
                <a:spcPct val="105000"/>
              </a:lnSpc>
            </a:pPr>
            <a:r>
              <a:rPr lang="zh-CN" altLang="en-US" sz="2000"/>
              <a:t>数据模型第二级为逻辑数据模型，其既要面向用户又面向实现。用概念数据模型表示的数据必须转化为逻辑数据模型表示的数据才能在</a:t>
            </a:r>
            <a:r>
              <a:rPr lang="en-US" altLang="zh-CN" sz="2000"/>
              <a:t>DBMS</a:t>
            </a:r>
            <a:r>
              <a:rPr lang="zh-CN" altLang="en-US" sz="2000"/>
              <a:t>中实现。</a:t>
            </a:r>
          </a:p>
          <a:p>
            <a:pPr>
              <a:lnSpc>
                <a:spcPct val="105000"/>
              </a:lnSpc>
            </a:pPr>
            <a:r>
              <a:rPr lang="zh-CN" altLang="en-US" sz="2000"/>
              <a:t>逻辑数据模型反映数据的逻辑结构而不反映数据的存储结构，反映数据存储结构的数据模型称为物理数据模型。其不但与</a:t>
            </a:r>
            <a:r>
              <a:rPr lang="en-US" altLang="zh-CN" sz="2000"/>
              <a:t>DBMS</a:t>
            </a:r>
            <a:r>
              <a:rPr lang="zh-CN" altLang="en-US" sz="2000"/>
              <a:t>有关，而且与操作系统和硬件有关，即面向机器。</a:t>
            </a:r>
          </a:p>
        </p:txBody>
      </p:sp>
      <p:sp>
        <p:nvSpPr>
          <p:cNvPr id="1639428"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0450" name="Rectangle 2"/>
          <p:cNvSpPr>
            <a:spLocks noGrp="1" noRot="1" noChangeArrowheads="1"/>
          </p:cNvSpPr>
          <p:nvPr>
            <p:ph type="title"/>
          </p:nvPr>
        </p:nvSpPr>
        <p:spPr>
          <a:xfrm>
            <a:off x="827088" y="692150"/>
            <a:ext cx="7223125" cy="727075"/>
          </a:xfrm>
        </p:spPr>
        <p:txBody>
          <a:bodyPr/>
          <a:lstStyle/>
          <a:p>
            <a:pPr algn="l"/>
            <a:r>
              <a:rPr lang="en-US" altLang="zh-CN" sz="2400" b="0">
                <a:solidFill>
                  <a:srgbClr val="660066"/>
                </a:solidFill>
              </a:rPr>
              <a:t>7</a:t>
            </a:r>
            <a:r>
              <a:rPr lang="zh-CN" altLang="en-US" sz="2400" b="0">
                <a:solidFill>
                  <a:srgbClr val="660066"/>
                </a:solidFill>
              </a:rPr>
              <a:t>、三种逻辑数据模型各自的优缺点</a:t>
            </a:r>
          </a:p>
        </p:txBody>
      </p:sp>
      <p:sp>
        <p:nvSpPr>
          <p:cNvPr id="1640451" name="Rectangle 3"/>
          <p:cNvSpPr>
            <a:spLocks noGrp="1" noRot="1" noChangeArrowheads="1"/>
          </p:cNvSpPr>
          <p:nvPr>
            <p:ph type="body" idx="1"/>
          </p:nvPr>
        </p:nvSpPr>
        <p:spPr>
          <a:xfrm>
            <a:off x="323850" y="1557338"/>
            <a:ext cx="8540750" cy="4895850"/>
          </a:xfrm>
        </p:spPr>
        <p:txBody>
          <a:bodyPr/>
          <a:lstStyle/>
          <a:p>
            <a:pPr>
              <a:lnSpc>
                <a:spcPct val="125000"/>
              </a:lnSpc>
            </a:pPr>
            <a:r>
              <a:rPr lang="zh-CN" altLang="en-US" sz="2000">
                <a:solidFill>
                  <a:schemeClr val="tx2"/>
                </a:solidFill>
              </a:rPr>
              <a:t>层次模型</a:t>
            </a:r>
            <a:r>
              <a:rPr lang="zh-CN" altLang="en-US" sz="2000"/>
              <a:t>能描述一些结构简单的事物，但现实世界中事物间的联系往往很复杂，不是层次模型所能描述的。</a:t>
            </a:r>
          </a:p>
          <a:p>
            <a:pPr>
              <a:lnSpc>
                <a:spcPct val="125000"/>
              </a:lnSpc>
            </a:pPr>
            <a:r>
              <a:rPr lang="zh-CN" altLang="en-US" sz="2000">
                <a:solidFill>
                  <a:schemeClr val="tx2"/>
                </a:solidFill>
              </a:rPr>
              <a:t>网状模型</a:t>
            </a:r>
            <a:r>
              <a:rPr lang="zh-CN" altLang="en-US" sz="2000"/>
              <a:t>的优点为：能够直接地描述现实世界；具有良好的性能，存取效率高。网状模型的缺点为：</a:t>
            </a:r>
            <a:r>
              <a:rPr lang="en-US" altLang="zh-CN" sz="2000"/>
              <a:t>.</a:t>
            </a:r>
            <a:r>
              <a:rPr lang="zh-CN" altLang="en-US" sz="2000"/>
              <a:t>结构复杂；其语言复杂，用户不易掌握和使用。</a:t>
            </a:r>
          </a:p>
          <a:p>
            <a:pPr>
              <a:lnSpc>
                <a:spcPct val="125000"/>
              </a:lnSpc>
            </a:pPr>
            <a:r>
              <a:rPr lang="zh-CN" altLang="en-US" sz="2000">
                <a:solidFill>
                  <a:schemeClr val="tx2"/>
                </a:solidFill>
              </a:rPr>
              <a:t>关系模型</a:t>
            </a:r>
            <a:r>
              <a:rPr lang="zh-CN" altLang="en-US" sz="2000"/>
              <a:t>既可以反映一对一关系，也可通过转换反映一对多和多对多关系，所以能描述复杂的现实世界，同时，由于用简单的二维表格来描述，符合人的习惯，简单易懂，因而被广泛使用，成为商品化数据库系统所采用的主流数据模型。</a:t>
            </a:r>
          </a:p>
        </p:txBody>
      </p:sp>
      <p:sp>
        <p:nvSpPr>
          <p:cNvPr id="1640452"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1474" name="Rectangle 2"/>
          <p:cNvSpPr>
            <a:spLocks noGrp="1" noRot="1" noChangeArrowheads="1"/>
          </p:cNvSpPr>
          <p:nvPr>
            <p:ph type="title"/>
          </p:nvPr>
        </p:nvSpPr>
        <p:spPr>
          <a:xfrm>
            <a:off x="755650" y="692150"/>
            <a:ext cx="7366000" cy="727075"/>
          </a:xfrm>
        </p:spPr>
        <p:txBody>
          <a:bodyPr/>
          <a:lstStyle/>
          <a:p>
            <a:pPr algn="l"/>
            <a:r>
              <a:rPr lang="en-US" altLang="zh-CN" sz="2400" b="0">
                <a:solidFill>
                  <a:srgbClr val="660066"/>
                </a:solidFill>
              </a:rPr>
              <a:t>8</a:t>
            </a:r>
            <a:r>
              <a:rPr lang="zh-CN" altLang="en-US" sz="2400" b="0">
                <a:solidFill>
                  <a:srgbClr val="660066"/>
                </a:solidFill>
              </a:rPr>
              <a:t>、数据的独立性？是如何实现的？</a:t>
            </a:r>
          </a:p>
        </p:txBody>
      </p:sp>
      <p:sp>
        <p:nvSpPr>
          <p:cNvPr id="1641475" name="Rectangle 3"/>
          <p:cNvSpPr>
            <a:spLocks noGrp="1" noRot="1" noChangeArrowheads="1"/>
          </p:cNvSpPr>
          <p:nvPr>
            <p:ph type="body" idx="1"/>
          </p:nvPr>
        </p:nvSpPr>
        <p:spPr>
          <a:xfrm>
            <a:off x="179388" y="1412875"/>
            <a:ext cx="8685212" cy="5040313"/>
          </a:xfrm>
        </p:spPr>
        <p:txBody>
          <a:bodyPr/>
          <a:lstStyle/>
          <a:p>
            <a:pPr>
              <a:lnSpc>
                <a:spcPct val="135000"/>
              </a:lnSpc>
            </a:pPr>
            <a:r>
              <a:rPr lang="zh-CN" altLang="en-US" sz="2000"/>
              <a:t>数据的独立性是指应用程序与存储在磁盘上的数据库中的数据相对独立。</a:t>
            </a:r>
          </a:p>
          <a:p>
            <a:pPr>
              <a:lnSpc>
                <a:spcPct val="135000"/>
              </a:lnSpc>
            </a:pPr>
            <a:r>
              <a:rPr lang="zh-CN" altLang="en-US" sz="2000"/>
              <a:t>数据库系统有较高的数据独立性是因为其数据结构分成用户逻辑结构、整体逻辑结构和物理结构三级，数据按外模式的描述提供给用户，按内模式的描述存储在磁盘中，而概念模式提供了连接这两级的相对稳定的中间点，并使得任何一级的改变都不受另一级的牵制。当模式需要变化时，只要不影响到应用程序所用到的外模式，就只需改变模式而不改变外模式，这样保证了数据与程序的逻辑独立性。当数据库的存储结构要作修改时，模式</a:t>
            </a:r>
            <a:r>
              <a:rPr lang="en-US" altLang="zh-CN" sz="2000"/>
              <a:t>/</a:t>
            </a:r>
            <a:r>
              <a:rPr lang="zh-CN" altLang="en-US" sz="2000"/>
              <a:t>内模式映像能作出相应的变化，而不是去改变模式，从而不影响应用程序，这样就保证了数据与程序的物理独立性。 </a:t>
            </a:r>
          </a:p>
        </p:txBody>
      </p:sp>
      <p:sp>
        <p:nvSpPr>
          <p:cNvPr id="1641476"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2498" name="Rectangle 2"/>
          <p:cNvSpPr>
            <a:spLocks noGrp="1" noRot="1" noChangeArrowheads="1"/>
          </p:cNvSpPr>
          <p:nvPr>
            <p:ph type="title"/>
          </p:nvPr>
        </p:nvSpPr>
        <p:spPr>
          <a:xfrm>
            <a:off x="684213" y="692150"/>
            <a:ext cx="7078662" cy="727075"/>
          </a:xfrm>
        </p:spPr>
        <p:txBody>
          <a:bodyPr/>
          <a:lstStyle/>
          <a:p>
            <a:pPr algn="l"/>
            <a:r>
              <a:rPr lang="en-US" altLang="zh-CN" sz="2400" b="0">
                <a:solidFill>
                  <a:srgbClr val="660066"/>
                </a:solidFill>
              </a:rPr>
              <a:t>9</a:t>
            </a:r>
            <a:r>
              <a:rPr lang="zh-CN" altLang="en-US" sz="2400" b="0">
                <a:solidFill>
                  <a:srgbClr val="660066"/>
                </a:solidFill>
              </a:rPr>
              <a:t>、作者</a:t>
            </a:r>
            <a:r>
              <a:rPr lang="en-US" altLang="zh-CN" sz="2400" b="0">
                <a:solidFill>
                  <a:srgbClr val="660066"/>
                </a:solidFill>
              </a:rPr>
              <a:t>-</a:t>
            </a:r>
            <a:r>
              <a:rPr lang="zh-CN" altLang="en-US" sz="2400" b="0">
                <a:solidFill>
                  <a:srgbClr val="660066"/>
                </a:solidFill>
              </a:rPr>
              <a:t>图书</a:t>
            </a:r>
            <a:r>
              <a:rPr lang="en-US" altLang="zh-CN" sz="2400" b="0">
                <a:solidFill>
                  <a:srgbClr val="660066"/>
                </a:solidFill>
              </a:rPr>
              <a:t>E-R</a:t>
            </a:r>
            <a:r>
              <a:rPr lang="zh-CN" altLang="en-US" sz="2400" b="0">
                <a:solidFill>
                  <a:srgbClr val="660066"/>
                </a:solidFill>
              </a:rPr>
              <a:t>图</a:t>
            </a:r>
          </a:p>
        </p:txBody>
      </p:sp>
      <p:grpSp>
        <p:nvGrpSpPr>
          <p:cNvPr id="1642499" name="Group 3"/>
          <p:cNvGrpSpPr>
            <a:grpSpLocks/>
          </p:cNvGrpSpPr>
          <p:nvPr/>
        </p:nvGrpSpPr>
        <p:grpSpPr bwMode="auto">
          <a:xfrm>
            <a:off x="539750" y="2133600"/>
            <a:ext cx="8353425" cy="3135313"/>
            <a:chOff x="546" y="2822"/>
            <a:chExt cx="8985" cy="2652"/>
          </a:xfrm>
        </p:grpSpPr>
        <p:grpSp>
          <p:nvGrpSpPr>
            <p:cNvPr id="1642500" name="Group 4"/>
            <p:cNvGrpSpPr>
              <a:grpSpLocks/>
            </p:cNvGrpSpPr>
            <p:nvPr/>
          </p:nvGrpSpPr>
          <p:grpSpPr bwMode="auto">
            <a:xfrm>
              <a:off x="3591" y="3836"/>
              <a:ext cx="2940" cy="624"/>
              <a:chOff x="3591" y="3836"/>
              <a:chExt cx="2940" cy="624"/>
            </a:xfrm>
          </p:grpSpPr>
          <p:sp>
            <p:nvSpPr>
              <p:cNvPr id="1642501" name="AutoShape 5"/>
              <p:cNvSpPr>
                <a:spLocks noChangeArrowheads="1"/>
              </p:cNvSpPr>
              <p:nvPr/>
            </p:nvSpPr>
            <p:spPr bwMode="auto">
              <a:xfrm>
                <a:off x="4431" y="3836"/>
                <a:ext cx="1260" cy="624"/>
              </a:xfrm>
              <a:prstGeom prst="flowChartDecision">
                <a:avLst/>
              </a:prstGeom>
              <a:solidFill>
                <a:srgbClr val="FFFFFF"/>
              </a:solidFill>
              <a:ln w="9525">
                <a:solidFill>
                  <a:srgbClr val="000000"/>
                </a:solidFill>
                <a:miter lim="800000"/>
                <a:headEnd/>
                <a:tailEnd/>
              </a:ln>
            </p:spPr>
            <p:txBody>
              <a:bodyPr/>
              <a:lstStyle/>
              <a:p>
                <a:pPr algn="just"/>
                <a:r>
                  <a:rPr lang="zh-CN" altLang="en-US">
                    <a:latin typeface="Times New Roman" pitchFamily="18" charset="0"/>
                  </a:rPr>
                  <a:t>编写</a:t>
                </a:r>
                <a:endParaRPr lang="zh-CN" altLang="en-US"/>
              </a:p>
            </p:txBody>
          </p:sp>
          <p:sp>
            <p:nvSpPr>
              <p:cNvPr id="1642502" name="Line 6"/>
              <p:cNvSpPr>
                <a:spLocks noChangeShapeType="1"/>
              </p:cNvSpPr>
              <p:nvPr/>
            </p:nvSpPr>
            <p:spPr bwMode="auto">
              <a:xfrm flipH="1">
                <a:off x="3591" y="4148"/>
                <a:ext cx="85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642503" name="Line 7"/>
              <p:cNvSpPr>
                <a:spLocks noChangeShapeType="1"/>
              </p:cNvSpPr>
              <p:nvPr/>
            </p:nvSpPr>
            <p:spPr bwMode="auto">
              <a:xfrm>
                <a:off x="5631" y="4148"/>
                <a:ext cx="9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642504" name="Text Box 8"/>
            <p:cNvSpPr txBox="1">
              <a:spLocks noChangeArrowheads="1"/>
            </p:cNvSpPr>
            <p:nvPr/>
          </p:nvSpPr>
          <p:spPr bwMode="auto">
            <a:xfrm>
              <a:off x="3801" y="3758"/>
              <a:ext cx="390" cy="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r>
                <a:rPr lang="en-US" altLang="zh-CN">
                  <a:latin typeface="Times New Roman" pitchFamily="18" charset="0"/>
                </a:rPr>
                <a:t>m</a:t>
              </a:r>
              <a:endParaRPr lang="en-US" altLang="zh-CN"/>
            </a:p>
          </p:txBody>
        </p:sp>
        <p:sp>
          <p:nvSpPr>
            <p:cNvPr id="1642505" name="Text Box 9"/>
            <p:cNvSpPr txBox="1">
              <a:spLocks noChangeArrowheads="1"/>
            </p:cNvSpPr>
            <p:nvPr/>
          </p:nvSpPr>
          <p:spPr bwMode="auto">
            <a:xfrm>
              <a:off x="5901" y="3758"/>
              <a:ext cx="360" cy="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r>
                <a:rPr lang="en-US" altLang="zh-CN">
                  <a:latin typeface="Times New Roman" pitchFamily="18" charset="0"/>
                </a:rPr>
                <a:t>n</a:t>
              </a:r>
              <a:endParaRPr lang="en-US" altLang="zh-CN"/>
            </a:p>
          </p:txBody>
        </p:sp>
        <p:grpSp>
          <p:nvGrpSpPr>
            <p:cNvPr id="1642506" name="Group 10"/>
            <p:cNvGrpSpPr>
              <a:grpSpLocks/>
            </p:cNvGrpSpPr>
            <p:nvPr/>
          </p:nvGrpSpPr>
          <p:grpSpPr bwMode="auto">
            <a:xfrm>
              <a:off x="546" y="2822"/>
              <a:ext cx="3060" cy="2652"/>
              <a:chOff x="621" y="2900"/>
              <a:chExt cx="3060" cy="2652"/>
            </a:xfrm>
          </p:grpSpPr>
          <p:grpSp>
            <p:nvGrpSpPr>
              <p:cNvPr id="1642507" name="Group 11"/>
              <p:cNvGrpSpPr>
                <a:grpSpLocks/>
              </p:cNvGrpSpPr>
              <p:nvPr/>
            </p:nvGrpSpPr>
            <p:grpSpPr bwMode="auto">
              <a:xfrm>
                <a:off x="2421" y="2900"/>
                <a:ext cx="1260" cy="2652"/>
                <a:chOff x="2520" y="2532"/>
                <a:chExt cx="1260" cy="2652"/>
              </a:xfrm>
            </p:grpSpPr>
            <p:grpSp>
              <p:nvGrpSpPr>
                <p:cNvPr id="1642508" name="Group 12"/>
                <p:cNvGrpSpPr>
                  <a:grpSpLocks/>
                </p:cNvGrpSpPr>
                <p:nvPr/>
              </p:nvGrpSpPr>
              <p:grpSpPr bwMode="auto">
                <a:xfrm>
                  <a:off x="2700" y="2532"/>
                  <a:ext cx="900" cy="1092"/>
                  <a:chOff x="2700" y="2532"/>
                  <a:chExt cx="900" cy="1092"/>
                </a:xfrm>
              </p:grpSpPr>
              <p:sp>
                <p:nvSpPr>
                  <p:cNvPr id="1642509" name="Oval 13"/>
                  <p:cNvSpPr>
                    <a:spLocks noChangeArrowheads="1"/>
                  </p:cNvSpPr>
                  <p:nvPr/>
                </p:nvSpPr>
                <p:spPr bwMode="auto">
                  <a:xfrm>
                    <a:off x="2700" y="2532"/>
                    <a:ext cx="900" cy="624"/>
                  </a:xfrm>
                  <a:prstGeom prst="ellipse">
                    <a:avLst/>
                  </a:prstGeom>
                  <a:solidFill>
                    <a:srgbClr val="FFFFFF"/>
                  </a:solidFill>
                  <a:ln w="9525">
                    <a:solidFill>
                      <a:srgbClr val="000000"/>
                    </a:solidFill>
                    <a:round/>
                    <a:headEnd/>
                    <a:tailEnd/>
                  </a:ln>
                </p:spPr>
                <p:txBody>
                  <a:bodyPr/>
                  <a:lstStyle/>
                  <a:p>
                    <a:pPr algn="just"/>
                    <a:r>
                      <a:rPr lang="zh-CN" altLang="en-US">
                        <a:latin typeface="Times New Roman" pitchFamily="18" charset="0"/>
                      </a:rPr>
                      <a:t>单位</a:t>
                    </a:r>
                    <a:endParaRPr lang="zh-CN" altLang="en-US"/>
                  </a:p>
                </p:txBody>
              </p:sp>
              <p:sp>
                <p:nvSpPr>
                  <p:cNvPr id="1642510" name="Line 14"/>
                  <p:cNvSpPr>
                    <a:spLocks noChangeShapeType="1"/>
                  </p:cNvSpPr>
                  <p:nvPr/>
                </p:nvSpPr>
                <p:spPr bwMode="auto">
                  <a:xfrm flipV="1">
                    <a:off x="3240" y="3156"/>
                    <a:ext cx="0" cy="46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642511" name="Group 15"/>
                <p:cNvGrpSpPr>
                  <a:grpSpLocks/>
                </p:cNvGrpSpPr>
                <p:nvPr/>
              </p:nvGrpSpPr>
              <p:grpSpPr bwMode="auto">
                <a:xfrm>
                  <a:off x="2520" y="3624"/>
                  <a:ext cx="1260" cy="1560"/>
                  <a:chOff x="2520" y="3624"/>
                  <a:chExt cx="1260" cy="1560"/>
                </a:xfrm>
              </p:grpSpPr>
              <p:sp>
                <p:nvSpPr>
                  <p:cNvPr id="1642512" name="Oval 16"/>
                  <p:cNvSpPr>
                    <a:spLocks noChangeArrowheads="1"/>
                  </p:cNvSpPr>
                  <p:nvPr/>
                </p:nvSpPr>
                <p:spPr bwMode="auto">
                  <a:xfrm>
                    <a:off x="2700" y="4560"/>
                    <a:ext cx="900" cy="624"/>
                  </a:xfrm>
                  <a:prstGeom prst="ellipse">
                    <a:avLst/>
                  </a:prstGeom>
                  <a:solidFill>
                    <a:srgbClr val="FFFFFF"/>
                  </a:solidFill>
                  <a:ln w="9525">
                    <a:solidFill>
                      <a:srgbClr val="000000"/>
                    </a:solidFill>
                    <a:round/>
                    <a:headEnd/>
                    <a:tailEnd/>
                  </a:ln>
                </p:spPr>
                <p:txBody>
                  <a:bodyPr/>
                  <a:lstStyle/>
                  <a:p>
                    <a:pPr algn="just"/>
                    <a:r>
                      <a:rPr lang="zh-CN" altLang="en-US">
                        <a:latin typeface="Times New Roman" pitchFamily="18" charset="0"/>
                      </a:rPr>
                      <a:t>电话</a:t>
                    </a:r>
                    <a:endParaRPr lang="zh-CN" altLang="en-US"/>
                  </a:p>
                </p:txBody>
              </p:sp>
              <p:grpSp>
                <p:nvGrpSpPr>
                  <p:cNvPr id="1642513" name="Group 17"/>
                  <p:cNvGrpSpPr>
                    <a:grpSpLocks/>
                  </p:cNvGrpSpPr>
                  <p:nvPr/>
                </p:nvGrpSpPr>
                <p:grpSpPr bwMode="auto">
                  <a:xfrm>
                    <a:off x="2520" y="3624"/>
                    <a:ext cx="1260" cy="936"/>
                    <a:chOff x="2520" y="3624"/>
                    <a:chExt cx="1260" cy="936"/>
                  </a:xfrm>
                </p:grpSpPr>
                <p:sp>
                  <p:nvSpPr>
                    <p:cNvPr id="1642514" name="Rectangle 18"/>
                    <p:cNvSpPr>
                      <a:spLocks noChangeArrowheads="1"/>
                    </p:cNvSpPr>
                    <p:nvPr/>
                  </p:nvSpPr>
                  <p:spPr bwMode="auto">
                    <a:xfrm>
                      <a:off x="2520" y="3624"/>
                      <a:ext cx="1260" cy="468"/>
                    </a:xfrm>
                    <a:prstGeom prst="rect">
                      <a:avLst/>
                    </a:prstGeom>
                    <a:solidFill>
                      <a:srgbClr val="FFFFFF"/>
                    </a:solidFill>
                    <a:ln w="9525">
                      <a:solidFill>
                        <a:srgbClr val="000000"/>
                      </a:solidFill>
                      <a:miter lim="800000"/>
                      <a:headEnd/>
                      <a:tailEnd/>
                    </a:ln>
                  </p:spPr>
                  <p:txBody>
                    <a:bodyPr/>
                    <a:lstStyle/>
                    <a:p>
                      <a:pPr algn="just"/>
                      <a:r>
                        <a:rPr lang="zh-CN" altLang="en-US">
                          <a:latin typeface="Times New Roman" pitchFamily="18" charset="0"/>
                        </a:rPr>
                        <a:t>作者</a:t>
                      </a:r>
                      <a:endParaRPr lang="zh-CN" altLang="en-US"/>
                    </a:p>
                  </p:txBody>
                </p:sp>
                <p:sp>
                  <p:nvSpPr>
                    <p:cNvPr id="1642515" name="Line 19"/>
                    <p:cNvSpPr>
                      <a:spLocks noChangeShapeType="1"/>
                    </p:cNvSpPr>
                    <p:nvPr/>
                  </p:nvSpPr>
                  <p:spPr bwMode="auto">
                    <a:xfrm flipV="1">
                      <a:off x="3240" y="4092"/>
                      <a:ext cx="0" cy="46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grpSp>
          <p:grpSp>
            <p:nvGrpSpPr>
              <p:cNvPr id="1642516" name="Group 20"/>
              <p:cNvGrpSpPr>
                <a:grpSpLocks/>
              </p:cNvGrpSpPr>
              <p:nvPr/>
            </p:nvGrpSpPr>
            <p:grpSpPr bwMode="auto">
              <a:xfrm>
                <a:off x="621" y="3446"/>
                <a:ext cx="1800" cy="624"/>
                <a:chOff x="720" y="3156"/>
                <a:chExt cx="1800" cy="624"/>
              </a:xfrm>
            </p:grpSpPr>
            <p:sp>
              <p:nvSpPr>
                <p:cNvPr id="1642517" name="Oval 21"/>
                <p:cNvSpPr>
                  <a:spLocks noChangeArrowheads="1"/>
                </p:cNvSpPr>
                <p:nvPr/>
              </p:nvSpPr>
              <p:spPr bwMode="auto">
                <a:xfrm>
                  <a:off x="720" y="3156"/>
                  <a:ext cx="1440" cy="624"/>
                </a:xfrm>
                <a:prstGeom prst="ellipse">
                  <a:avLst/>
                </a:prstGeom>
                <a:solidFill>
                  <a:srgbClr val="FFFFFF"/>
                </a:solidFill>
                <a:ln w="9525">
                  <a:solidFill>
                    <a:srgbClr val="000000"/>
                  </a:solidFill>
                  <a:round/>
                  <a:headEnd/>
                  <a:tailEnd/>
                </a:ln>
              </p:spPr>
              <p:txBody>
                <a:bodyPr/>
                <a:lstStyle/>
                <a:p>
                  <a:pPr algn="just"/>
                  <a:r>
                    <a:rPr lang="zh-CN" altLang="en-US">
                      <a:latin typeface="Times New Roman" pitchFamily="18" charset="0"/>
                    </a:rPr>
                    <a:t>作者号</a:t>
                  </a:r>
                  <a:endParaRPr lang="zh-CN" altLang="en-US"/>
                </a:p>
              </p:txBody>
            </p:sp>
            <p:sp>
              <p:nvSpPr>
                <p:cNvPr id="1642518" name="Line 22"/>
                <p:cNvSpPr>
                  <a:spLocks noChangeShapeType="1"/>
                </p:cNvSpPr>
                <p:nvPr/>
              </p:nvSpPr>
              <p:spPr bwMode="auto">
                <a:xfrm>
                  <a:off x="2160" y="3468"/>
                  <a:ext cx="36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642519" name="Group 23"/>
              <p:cNvGrpSpPr>
                <a:grpSpLocks/>
              </p:cNvGrpSpPr>
              <p:nvPr/>
            </p:nvGrpSpPr>
            <p:grpSpPr bwMode="auto">
              <a:xfrm>
                <a:off x="1161" y="4460"/>
                <a:ext cx="1260" cy="1092"/>
                <a:chOff x="1260" y="4092"/>
                <a:chExt cx="1260" cy="1092"/>
              </a:xfrm>
            </p:grpSpPr>
            <p:sp>
              <p:nvSpPr>
                <p:cNvPr id="1642520" name="Oval 24"/>
                <p:cNvSpPr>
                  <a:spLocks noChangeArrowheads="1"/>
                </p:cNvSpPr>
                <p:nvPr/>
              </p:nvSpPr>
              <p:spPr bwMode="auto">
                <a:xfrm>
                  <a:off x="1260" y="4404"/>
                  <a:ext cx="1080" cy="780"/>
                </a:xfrm>
                <a:prstGeom prst="ellipse">
                  <a:avLst/>
                </a:prstGeom>
                <a:solidFill>
                  <a:srgbClr val="FFFFFF"/>
                </a:solidFill>
                <a:ln w="9525">
                  <a:solidFill>
                    <a:srgbClr val="000000"/>
                  </a:solidFill>
                  <a:round/>
                  <a:headEnd/>
                  <a:tailEnd/>
                </a:ln>
              </p:spPr>
              <p:txBody>
                <a:bodyPr/>
                <a:lstStyle/>
                <a:p>
                  <a:pPr algn="just"/>
                  <a:r>
                    <a:rPr lang="zh-CN" altLang="en-US">
                      <a:latin typeface="Times New Roman" pitchFamily="18" charset="0"/>
                    </a:rPr>
                    <a:t>姓名</a:t>
                  </a:r>
                  <a:endParaRPr lang="zh-CN" altLang="en-US"/>
                </a:p>
              </p:txBody>
            </p:sp>
            <p:sp>
              <p:nvSpPr>
                <p:cNvPr id="1642521" name="Line 25"/>
                <p:cNvSpPr>
                  <a:spLocks noChangeShapeType="1"/>
                </p:cNvSpPr>
                <p:nvPr/>
              </p:nvSpPr>
              <p:spPr bwMode="auto">
                <a:xfrm flipV="1">
                  <a:off x="2160" y="4092"/>
                  <a:ext cx="360" cy="46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grpSp>
          <p:nvGrpSpPr>
            <p:cNvPr id="1642522" name="Group 26"/>
            <p:cNvGrpSpPr>
              <a:grpSpLocks/>
            </p:cNvGrpSpPr>
            <p:nvPr/>
          </p:nvGrpSpPr>
          <p:grpSpPr bwMode="auto">
            <a:xfrm>
              <a:off x="6531" y="2822"/>
              <a:ext cx="3000" cy="2652"/>
              <a:chOff x="7161" y="2900"/>
              <a:chExt cx="3000" cy="2652"/>
            </a:xfrm>
          </p:grpSpPr>
          <p:grpSp>
            <p:nvGrpSpPr>
              <p:cNvPr id="1642523" name="Group 27"/>
              <p:cNvGrpSpPr>
                <a:grpSpLocks/>
              </p:cNvGrpSpPr>
              <p:nvPr/>
            </p:nvGrpSpPr>
            <p:grpSpPr bwMode="auto">
              <a:xfrm>
                <a:off x="7281" y="2900"/>
                <a:ext cx="900" cy="1092"/>
                <a:chOff x="2700" y="2532"/>
                <a:chExt cx="900" cy="1092"/>
              </a:xfrm>
            </p:grpSpPr>
            <p:sp>
              <p:nvSpPr>
                <p:cNvPr id="1642524" name="Oval 28"/>
                <p:cNvSpPr>
                  <a:spLocks noChangeArrowheads="1"/>
                </p:cNvSpPr>
                <p:nvPr/>
              </p:nvSpPr>
              <p:spPr bwMode="auto">
                <a:xfrm>
                  <a:off x="2700" y="2532"/>
                  <a:ext cx="900" cy="624"/>
                </a:xfrm>
                <a:prstGeom prst="ellipse">
                  <a:avLst/>
                </a:prstGeom>
                <a:solidFill>
                  <a:srgbClr val="FFFFFF"/>
                </a:solidFill>
                <a:ln w="9525">
                  <a:solidFill>
                    <a:srgbClr val="000000"/>
                  </a:solidFill>
                  <a:round/>
                  <a:headEnd/>
                  <a:tailEnd/>
                </a:ln>
              </p:spPr>
              <p:txBody>
                <a:bodyPr/>
                <a:lstStyle/>
                <a:p>
                  <a:pPr algn="just"/>
                  <a:r>
                    <a:rPr lang="zh-CN" altLang="en-US">
                      <a:latin typeface="Times New Roman" pitchFamily="18" charset="0"/>
                    </a:rPr>
                    <a:t>书号</a:t>
                  </a:r>
                  <a:endParaRPr lang="zh-CN" altLang="en-US"/>
                </a:p>
              </p:txBody>
            </p:sp>
            <p:sp>
              <p:nvSpPr>
                <p:cNvPr id="1642525" name="Line 29"/>
                <p:cNvSpPr>
                  <a:spLocks noChangeShapeType="1"/>
                </p:cNvSpPr>
                <p:nvPr/>
              </p:nvSpPr>
              <p:spPr bwMode="auto">
                <a:xfrm flipV="1">
                  <a:off x="3240" y="3156"/>
                  <a:ext cx="0" cy="46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642526" name="Oval 30"/>
              <p:cNvSpPr>
                <a:spLocks noChangeArrowheads="1"/>
              </p:cNvSpPr>
              <p:nvPr/>
            </p:nvSpPr>
            <p:spPr bwMode="auto">
              <a:xfrm>
                <a:off x="9081" y="3524"/>
                <a:ext cx="1080" cy="780"/>
              </a:xfrm>
              <a:prstGeom prst="ellipse">
                <a:avLst/>
              </a:prstGeom>
              <a:solidFill>
                <a:srgbClr val="FFFFFF"/>
              </a:solidFill>
              <a:ln w="9525">
                <a:solidFill>
                  <a:srgbClr val="000000"/>
                </a:solidFill>
                <a:round/>
                <a:headEnd/>
                <a:tailEnd/>
              </a:ln>
            </p:spPr>
            <p:txBody>
              <a:bodyPr/>
              <a:lstStyle/>
              <a:p>
                <a:pPr algn="just"/>
                <a:r>
                  <a:rPr lang="zh-CN" altLang="en-US">
                    <a:latin typeface="Times New Roman" pitchFamily="18" charset="0"/>
                  </a:rPr>
                  <a:t>书名</a:t>
                </a:r>
                <a:endParaRPr lang="zh-CN" altLang="en-US"/>
              </a:p>
            </p:txBody>
          </p:sp>
          <p:sp>
            <p:nvSpPr>
              <p:cNvPr id="1642527" name="Line 31"/>
              <p:cNvSpPr>
                <a:spLocks noChangeShapeType="1"/>
              </p:cNvSpPr>
              <p:nvPr/>
            </p:nvSpPr>
            <p:spPr bwMode="auto">
              <a:xfrm flipH="1">
                <a:off x="8361" y="3836"/>
                <a:ext cx="72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642528" name="Group 32"/>
              <p:cNvGrpSpPr>
                <a:grpSpLocks/>
              </p:cNvGrpSpPr>
              <p:nvPr/>
            </p:nvGrpSpPr>
            <p:grpSpPr bwMode="auto">
              <a:xfrm>
                <a:off x="8361" y="4304"/>
                <a:ext cx="1800" cy="1092"/>
                <a:chOff x="8460" y="3936"/>
                <a:chExt cx="1800" cy="1092"/>
              </a:xfrm>
            </p:grpSpPr>
            <p:sp>
              <p:nvSpPr>
                <p:cNvPr id="1642529" name="Oval 33"/>
                <p:cNvSpPr>
                  <a:spLocks noChangeArrowheads="1"/>
                </p:cNvSpPr>
                <p:nvPr/>
              </p:nvSpPr>
              <p:spPr bwMode="auto">
                <a:xfrm>
                  <a:off x="8820" y="4404"/>
                  <a:ext cx="1440" cy="624"/>
                </a:xfrm>
                <a:prstGeom prst="ellipse">
                  <a:avLst/>
                </a:prstGeom>
                <a:solidFill>
                  <a:srgbClr val="FFFFFF"/>
                </a:solidFill>
                <a:ln w="9525">
                  <a:solidFill>
                    <a:srgbClr val="000000"/>
                  </a:solidFill>
                  <a:round/>
                  <a:headEnd/>
                  <a:tailEnd/>
                </a:ln>
              </p:spPr>
              <p:txBody>
                <a:bodyPr/>
                <a:lstStyle/>
                <a:p>
                  <a:pPr algn="just"/>
                  <a:r>
                    <a:rPr lang="zh-CN" altLang="en-US">
                      <a:latin typeface="Times New Roman" pitchFamily="18" charset="0"/>
                    </a:rPr>
                    <a:t>出版社</a:t>
                  </a:r>
                  <a:endParaRPr lang="zh-CN" altLang="en-US"/>
                </a:p>
              </p:txBody>
            </p:sp>
            <p:sp>
              <p:nvSpPr>
                <p:cNvPr id="1642530" name="Line 34"/>
                <p:cNvSpPr>
                  <a:spLocks noChangeShapeType="1"/>
                </p:cNvSpPr>
                <p:nvPr/>
              </p:nvSpPr>
              <p:spPr bwMode="auto">
                <a:xfrm>
                  <a:off x="8460" y="3936"/>
                  <a:ext cx="720" cy="46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642531" name="Group 35"/>
              <p:cNvGrpSpPr>
                <a:grpSpLocks/>
              </p:cNvGrpSpPr>
              <p:nvPr/>
            </p:nvGrpSpPr>
            <p:grpSpPr bwMode="auto">
              <a:xfrm>
                <a:off x="7161" y="3992"/>
                <a:ext cx="1260" cy="1560"/>
                <a:chOff x="2520" y="3624"/>
                <a:chExt cx="1260" cy="1560"/>
              </a:xfrm>
            </p:grpSpPr>
            <p:sp>
              <p:nvSpPr>
                <p:cNvPr id="1642532" name="Oval 36"/>
                <p:cNvSpPr>
                  <a:spLocks noChangeArrowheads="1"/>
                </p:cNvSpPr>
                <p:nvPr/>
              </p:nvSpPr>
              <p:spPr bwMode="auto">
                <a:xfrm>
                  <a:off x="2700" y="4560"/>
                  <a:ext cx="900" cy="624"/>
                </a:xfrm>
                <a:prstGeom prst="ellipse">
                  <a:avLst/>
                </a:prstGeom>
                <a:solidFill>
                  <a:srgbClr val="FFFFFF"/>
                </a:solidFill>
                <a:ln w="9525">
                  <a:solidFill>
                    <a:srgbClr val="000000"/>
                  </a:solidFill>
                  <a:round/>
                  <a:headEnd/>
                  <a:tailEnd/>
                </a:ln>
              </p:spPr>
              <p:txBody>
                <a:bodyPr/>
                <a:lstStyle/>
                <a:p>
                  <a:pPr algn="just"/>
                  <a:r>
                    <a:rPr lang="zh-CN" altLang="en-US">
                      <a:latin typeface="Times New Roman" pitchFamily="18" charset="0"/>
                    </a:rPr>
                    <a:t>时间</a:t>
                  </a:r>
                  <a:endParaRPr lang="zh-CN" altLang="en-US"/>
                </a:p>
              </p:txBody>
            </p:sp>
            <p:grpSp>
              <p:nvGrpSpPr>
                <p:cNvPr id="1642533" name="Group 37"/>
                <p:cNvGrpSpPr>
                  <a:grpSpLocks/>
                </p:cNvGrpSpPr>
                <p:nvPr/>
              </p:nvGrpSpPr>
              <p:grpSpPr bwMode="auto">
                <a:xfrm>
                  <a:off x="2520" y="3624"/>
                  <a:ext cx="1260" cy="936"/>
                  <a:chOff x="2520" y="3624"/>
                  <a:chExt cx="1260" cy="936"/>
                </a:xfrm>
              </p:grpSpPr>
              <p:sp>
                <p:nvSpPr>
                  <p:cNvPr id="1642534" name="Rectangle 38"/>
                  <p:cNvSpPr>
                    <a:spLocks noChangeArrowheads="1"/>
                  </p:cNvSpPr>
                  <p:nvPr/>
                </p:nvSpPr>
                <p:spPr bwMode="auto">
                  <a:xfrm>
                    <a:off x="2520" y="3624"/>
                    <a:ext cx="1260" cy="468"/>
                  </a:xfrm>
                  <a:prstGeom prst="rect">
                    <a:avLst/>
                  </a:prstGeom>
                  <a:solidFill>
                    <a:srgbClr val="FFFFFF"/>
                  </a:solidFill>
                  <a:ln w="9525">
                    <a:solidFill>
                      <a:srgbClr val="000000"/>
                    </a:solidFill>
                    <a:miter lim="800000"/>
                    <a:headEnd/>
                    <a:tailEnd/>
                  </a:ln>
                </p:spPr>
                <p:txBody>
                  <a:bodyPr/>
                  <a:lstStyle/>
                  <a:p>
                    <a:pPr algn="just"/>
                    <a:r>
                      <a:rPr lang="zh-CN" altLang="en-US">
                        <a:latin typeface="Times New Roman" pitchFamily="18" charset="0"/>
                      </a:rPr>
                      <a:t>图书</a:t>
                    </a:r>
                    <a:endParaRPr lang="zh-CN" altLang="en-US"/>
                  </a:p>
                </p:txBody>
              </p:sp>
              <p:sp>
                <p:nvSpPr>
                  <p:cNvPr id="1642535" name="Line 39"/>
                  <p:cNvSpPr>
                    <a:spLocks noChangeShapeType="1"/>
                  </p:cNvSpPr>
                  <p:nvPr/>
                </p:nvSpPr>
                <p:spPr bwMode="auto">
                  <a:xfrm flipV="1">
                    <a:off x="3240" y="4092"/>
                    <a:ext cx="0" cy="46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grpSp>
      </p:grpSp>
      <p:sp>
        <p:nvSpPr>
          <p:cNvPr id="1642536" name="Text Box 40"/>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3522" name="Rectangle 2"/>
          <p:cNvSpPr>
            <a:spLocks noGrp="1" noRot="1" noChangeArrowheads="1"/>
          </p:cNvSpPr>
          <p:nvPr>
            <p:ph type="title"/>
          </p:nvPr>
        </p:nvSpPr>
        <p:spPr>
          <a:xfrm>
            <a:off x="971550" y="620713"/>
            <a:ext cx="7150100" cy="439737"/>
          </a:xfrm>
        </p:spPr>
        <p:txBody>
          <a:bodyPr/>
          <a:lstStyle/>
          <a:p>
            <a:pPr algn="l"/>
            <a:r>
              <a:rPr lang="zh-CN" altLang="en-US" sz="2000"/>
              <a:t>习题参考答案</a:t>
            </a:r>
          </a:p>
        </p:txBody>
      </p:sp>
      <p:sp>
        <p:nvSpPr>
          <p:cNvPr id="1643523" name="Rectangle 3"/>
          <p:cNvSpPr>
            <a:spLocks noGrp="1" noRot="1" noChangeArrowheads="1"/>
          </p:cNvSpPr>
          <p:nvPr>
            <p:ph type="body" idx="1"/>
          </p:nvPr>
        </p:nvSpPr>
        <p:spPr>
          <a:xfrm>
            <a:off x="539750" y="1196975"/>
            <a:ext cx="8208963" cy="5184775"/>
          </a:xfrm>
        </p:spPr>
        <p:txBody>
          <a:bodyPr/>
          <a:lstStyle/>
          <a:p>
            <a:pPr>
              <a:lnSpc>
                <a:spcPct val="120000"/>
              </a:lnSpc>
              <a:buFont typeface="Wingdings" pitchFamily="2" charset="2"/>
              <a:buNone/>
            </a:pPr>
            <a:r>
              <a:rPr lang="en-US" altLang="zh-CN" sz="2000" b="1"/>
              <a:t>1. </a:t>
            </a:r>
            <a:r>
              <a:rPr lang="zh-CN" altLang="en-US" sz="2000" b="1"/>
              <a:t>人工管理、文件管理、数据库管理</a:t>
            </a:r>
          </a:p>
          <a:p>
            <a:pPr>
              <a:lnSpc>
                <a:spcPct val="120000"/>
              </a:lnSpc>
              <a:buFont typeface="Wingdings" pitchFamily="2" charset="2"/>
              <a:buNone/>
            </a:pPr>
            <a:r>
              <a:rPr lang="en-US" altLang="zh-CN" sz="2000" b="1"/>
              <a:t>2. </a:t>
            </a:r>
            <a:r>
              <a:rPr lang="zh-CN" altLang="en-US" sz="2000" b="1"/>
              <a:t>依赖于</a:t>
            </a:r>
          </a:p>
          <a:p>
            <a:pPr>
              <a:lnSpc>
                <a:spcPct val="120000"/>
              </a:lnSpc>
              <a:buFont typeface="Wingdings" pitchFamily="2" charset="2"/>
              <a:buNone/>
            </a:pPr>
            <a:r>
              <a:rPr lang="en-US" altLang="zh-CN" sz="2000" b="1"/>
              <a:t>3. </a:t>
            </a:r>
            <a:r>
              <a:rPr lang="zh-CN" altLang="en-US" sz="2000" b="1"/>
              <a:t>独立、联系</a:t>
            </a:r>
          </a:p>
          <a:p>
            <a:pPr>
              <a:lnSpc>
                <a:spcPct val="120000"/>
              </a:lnSpc>
              <a:buFont typeface="Wingdings" pitchFamily="2" charset="2"/>
              <a:buNone/>
            </a:pPr>
            <a:r>
              <a:rPr lang="en-US" altLang="zh-CN" sz="2000" b="1"/>
              <a:t>4. </a:t>
            </a:r>
            <a:r>
              <a:rPr lang="zh-CN" altLang="en-US" sz="2000" b="1"/>
              <a:t>做什么、怎么做</a:t>
            </a:r>
          </a:p>
          <a:p>
            <a:pPr>
              <a:lnSpc>
                <a:spcPct val="120000"/>
              </a:lnSpc>
              <a:buFont typeface="Wingdings" pitchFamily="2" charset="2"/>
              <a:buNone/>
            </a:pPr>
            <a:r>
              <a:rPr lang="en-US" altLang="zh-CN" sz="2000" b="1"/>
              <a:t>5. </a:t>
            </a:r>
            <a:r>
              <a:rPr lang="zh-CN" altLang="en-US" sz="2000" b="1"/>
              <a:t>文件、数据库</a:t>
            </a:r>
          </a:p>
          <a:p>
            <a:pPr>
              <a:lnSpc>
                <a:spcPct val="120000"/>
              </a:lnSpc>
              <a:buFont typeface="Wingdings" pitchFamily="2" charset="2"/>
              <a:buNone/>
            </a:pPr>
            <a:r>
              <a:rPr lang="en-US" altLang="zh-CN" sz="2000" b="1"/>
              <a:t>6. </a:t>
            </a:r>
            <a:r>
              <a:rPr lang="zh-CN" altLang="en-US" sz="2000" b="1"/>
              <a:t>安全性、一致性、并发性、数据库恢复</a:t>
            </a:r>
          </a:p>
          <a:p>
            <a:pPr>
              <a:lnSpc>
                <a:spcPct val="120000"/>
              </a:lnSpc>
              <a:buFont typeface="Wingdings" pitchFamily="2" charset="2"/>
              <a:buNone/>
            </a:pPr>
            <a:r>
              <a:rPr lang="en-US" altLang="zh-CN" sz="2000" b="1"/>
              <a:t>7. </a:t>
            </a:r>
            <a:r>
              <a:rPr lang="zh-CN" altLang="en-US" sz="2000" b="1"/>
              <a:t>兼容性强、可靠性高、地域范围广、数据量大、客户数多</a:t>
            </a:r>
          </a:p>
          <a:p>
            <a:pPr>
              <a:lnSpc>
                <a:spcPct val="120000"/>
              </a:lnSpc>
              <a:buFont typeface="Wingdings" pitchFamily="2" charset="2"/>
              <a:buNone/>
            </a:pPr>
            <a:r>
              <a:rPr lang="en-US" altLang="zh-CN" sz="2000" b="1"/>
              <a:t>8. </a:t>
            </a:r>
            <a:r>
              <a:rPr lang="zh-CN" altLang="en-US" sz="2000" b="1"/>
              <a:t>主属性、非主属性 </a:t>
            </a:r>
          </a:p>
          <a:p>
            <a:pPr>
              <a:lnSpc>
                <a:spcPct val="120000"/>
              </a:lnSpc>
              <a:buFont typeface="Wingdings" pitchFamily="2" charset="2"/>
              <a:buNone/>
            </a:pPr>
            <a:r>
              <a:rPr lang="en-US" altLang="zh-CN" sz="2000" b="1"/>
              <a:t>9. 1</a:t>
            </a:r>
            <a:r>
              <a:rPr lang="zh-CN" altLang="en-US" sz="2000" b="1"/>
              <a:t>对</a:t>
            </a:r>
            <a:r>
              <a:rPr lang="en-US" altLang="zh-CN" sz="2000" b="1"/>
              <a:t>1</a:t>
            </a:r>
            <a:r>
              <a:rPr lang="zh-CN" altLang="en-US" sz="2000" b="1"/>
              <a:t>、</a:t>
            </a:r>
            <a:r>
              <a:rPr lang="en-US" altLang="zh-CN" sz="2000" b="1"/>
              <a:t>1</a:t>
            </a:r>
            <a:r>
              <a:rPr lang="zh-CN" altLang="en-US" sz="2000" b="1"/>
              <a:t>对多、多对多</a:t>
            </a:r>
          </a:p>
          <a:p>
            <a:pPr>
              <a:lnSpc>
                <a:spcPct val="120000"/>
              </a:lnSpc>
              <a:buFont typeface="Wingdings" pitchFamily="2" charset="2"/>
              <a:buNone/>
            </a:pPr>
            <a:r>
              <a:rPr lang="en-US" altLang="zh-CN" sz="2000" b="1"/>
              <a:t>10. 1</a:t>
            </a:r>
            <a:r>
              <a:rPr lang="zh-CN" altLang="en-US" sz="2000" b="1"/>
              <a:t>、多 </a:t>
            </a:r>
          </a:p>
          <a:p>
            <a:pPr>
              <a:lnSpc>
                <a:spcPct val="120000"/>
              </a:lnSpc>
              <a:buFont typeface="Wingdings" pitchFamily="2" charset="2"/>
              <a:buNone/>
            </a:pPr>
            <a:r>
              <a:rPr lang="en-US" altLang="zh-CN" sz="2000" b="1"/>
              <a:t>11. 1</a:t>
            </a:r>
            <a:r>
              <a:rPr lang="zh-CN" altLang="en-US" sz="2000" b="1"/>
              <a:t>、多   </a:t>
            </a:r>
          </a:p>
        </p:txBody>
      </p:sp>
      <p:sp>
        <p:nvSpPr>
          <p:cNvPr id="1643524"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4546" name="Rectangle 2"/>
          <p:cNvSpPr>
            <a:spLocks noGrp="1" noRot="1" noChangeArrowheads="1"/>
          </p:cNvSpPr>
          <p:nvPr>
            <p:ph type="title"/>
          </p:nvPr>
        </p:nvSpPr>
        <p:spPr>
          <a:xfrm>
            <a:off x="1116013" y="549275"/>
            <a:ext cx="7150100" cy="582613"/>
          </a:xfrm>
        </p:spPr>
        <p:txBody>
          <a:bodyPr/>
          <a:lstStyle/>
          <a:p>
            <a:pPr algn="l"/>
            <a:r>
              <a:rPr lang="zh-CN" altLang="en-US" sz="2000"/>
              <a:t>习题参考答案</a:t>
            </a:r>
          </a:p>
        </p:txBody>
      </p:sp>
      <p:sp>
        <p:nvSpPr>
          <p:cNvPr id="1644547" name="Rectangle 3"/>
          <p:cNvSpPr>
            <a:spLocks noChangeArrowheads="1"/>
          </p:cNvSpPr>
          <p:nvPr/>
        </p:nvSpPr>
        <p:spPr bwMode="auto">
          <a:xfrm>
            <a:off x="1331913" y="1268413"/>
            <a:ext cx="7056437" cy="5113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20000"/>
              </a:lnSpc>
              <a:spcBef>
                <a:spcPct val="20000"/>
              </a:spcBef>
              <a:buClr>
                <a:schemeClr val="hlink"/>
              </a:buClr>
              <a:buSzPct val="70000"/>
              <a:buFont typeface="Wingdings" pitchFamily="2" charset="2"/>
              <a:buNone/>
            </a:pPr>
            <a:r>
              <a:rPr lang="en-US" altLang="zh-CN" sz="2000"/>
              <a:t>12. </a:t>
            </a:r>
            <a:r>
              <a:rPr lang="zh-CN" altLang="en-US" sz="2000"/>
              <a:t>记录型、</a:t>
            </a:r>
            <a:r>
              <a:rPr lang="en-US" altLang="zh-CN" sz="2000"/>
              <a:t>1</a:t>
            </a:r>
            <a:r>
              <a:rPr lang="zh-CN" altLang="en-US" sz="2000"/>
              <a:t>对多 </a:t>
            </a:r>
          </a:p>
          <a:p>
            <a:pPr marL="342900" indent="-342900">
              <a:lnSpc>
                <a:spcPct val="120000"/>
              </a:lnSpc>
              <a:spcBef>
                <a:spcPct val="20000"/>
              </a:spcBef>
              <a:buClr>
                <a:schemeClr val="hlink"/>
              </a:buClr>
              <a:buSzPct val="70000"/>
              <a:buFont typeface="Wingdings" pitchFamily="2" charset="2"/>
              <a:buNone/>
            </a:pPr>
            <a:r>
              <a:rPr lang="en-US" altLang="zh-CN" sz="2000"/>
              <a:t>13. </a:t>
            </a:r>
            <a:r>
              <a:rPr lang="zh-CN" altLang="en-US" sz="2000"/>
              <a:t>过程、集合   </a:t>
            </a:r>
          </a:p>
          <a:p>
            <a:pPr marL="342900" indent="-342900">
              <a:lnSpc>
                <a:spcPct val="120000"/>
              </a:lnSpc>
              <a:spcBef>
                <a:spcPct val="20000"/>
              </a:spcBef>
              <a:buClr>
                <a:schemeClr val="hlink"/>
              </a:buClr>
              <a:buSzPct val="70000"/>
              <a:buFont typeface="Wingdings" pitchFamily="2" charset="2"/>
              <a:buNone/>
            </a:pPr>
            <a:r>
              <a:rPr lang="en-US" altLang="zh-CN" sz="2000"/>
              <a:t>14. </a:t>
            </a:r>
            <a:r>
              <a:rPr lang="zh-CN" altLang="en-US" sz="2000"/>
              <a:t>元组、属性   </a:t>
            </a:r>
          </a:p>
          <a:p>
            <a:pPr marL="342900" indent="-342900">
              <a:lnSpc>
                <a:spcPct val="120000"/>
              </a:lnSpc>
              <a:spcBef>
                <a:spcPct val="20000"/>
              </a:spcBef>
              <a:buClr>
                <a:schemeClr val="hlink"/>
              </a:buClr>
              <a:buSzPct val="70000"/>
              <a:buFont typeface="Wingdings" pitchFamily="2" charset="2"/>
              <a:buNone/>
            </a:pPr>
            <a:r>
              <a:rPr lang="en-US" altLang="zh-CN" sz="2000"/>
              <a:t>15. 1</a:t>
            </a:r>
            <a:r>
              <a:rPr lang="zh-CN" altLang="en-US" sz="2000"/>
              <a:t>、</a:t>
            </a:r>
            <a:r>
              <a:rPr lang="en-US" altLang="zh-CN" sz="2000"/>
              <a:t>n  </a:t>
            </a:r>
          </a:p>
          <a:p>
            <a:pPr marL="342900" indent="-342900">
              <a:lnSpc>
                <a:spcPct val="120000"/>
              </a:lnSpc>
              <a:spcBef>
                <a:spcPct val="20000"/>
              </a:spcBef>
              <a:buClr>
                <a:schemeClr val="hlink"/>
              </a:buClr>
              <a:buSzPct val="70000"/>
              <a:buFont typeface="Wingdings" pitchFamily="2" charset="2"/>
              <a:buNone/>
            </a:pPr>
            <a:r>
              <a:rPr lang="en-US" altLang="zh-CN" sz="2000"/>
              <a:t>16. </a:t>
            </a:r>
            <a:r>
              <a:rPr lang="zh-CN" altLang="en-US" sz="2000"/>
              <a:t>数据结构、集合运算、独立、数学</a:t>
            </a:r>
          </a:p>
          <a:p>
            <a:pPr marL="342900" indent="-342900">
              <a:lnSpc>
                <a:spcPct val="120000"/>
              </a:lnSpc>
              <a:spcBef>
                <a:spcPct val="20000"/>
              </a:spcBef>
              <a:buClr>
                <a:schemeClr val="hlink"/>
              </a:buClr>
              <a:buSzPct val="70000"/>
              <a:buFont typeface="Wingdings" pitchFamily="2" charset="2"/>
              <a:buNone/>
            </a:pPr>
            <a:r>
              <a:rPr lang="en-US" altLang="zh-CN" sz="2000"/>
              <a:t>17. </a:t>
            </a:r>
            <a:r>
              <a:rPr lang="zh-CN" altLang="en-US" sz="2000"/>
              <a:t>封装、继承、多态</a:t>
            </a:r>
          </a:p>
          <a:p>
            <a:pPr marL="342900" indent="-342900">
              <a:lnSpc>
                <a:spcPct val="120000"/>
              </a:lnSpc>
              <a:spcBef>
                <a:spcPct val="20000"/>
              </a:spcBef>
              <a:buClr>
                <a:schemeClr val="hlink"/>
              </a:buClr>
              <a:buSzPct val="70000"/>
              <a:buFont typeface="Wingdings" pitchFamily="2" charset="2"/>
              <a:buNone/>
            </a:pPr>
            <a:r>
              <a:rPr lang="en-US" altLang="zh-CN" sz="2000"/>
              <a:t>18. </a:t>
            </a:r>
            <a:r>
              <a:rPr lang="zh-CN" altLang="en-US" sz="2000"/>
              <a:t>操作系统、开发工具</a:t>
            </a:r>
          </a:p>
          <a:p>
            <a:pPr marL="342900" indent="-342900">
              <a:lnSpc>
                <a:spcPct val="120000"/>
              </a:lnSpc>
              <a:spcBef>
                <a:spcPct val="20000"/>
              </a:spcBef>
              <a:buClr>
                <a:schemeClr val="hlink"/>
              </a:buClr>
              <a:buSzPct val="70000"/>
              <a:buFont typeface="Wingdings" pitchFamily="2" charset="2"/>
              <a:buNone/>
            </a:pPr>
            <a:r>
              <a:rPr lang="en-US" altLang="zh-CN" sz="2000"/>
              <a:t>19. </a:t>
            </a:r>
            <a:r>
              <a:rPr lang="zh-CN" altLang="en-US" sz="2000"/>
              <a:t>全局模式、外模式、内模式</a:t>
            </a:r>
          </a:p>
          <a:p>
            <a:pPr marL="342900" indent="-342900">
              <a:lnSpc>
                <a:spcPct val="120000"/>
              </a:lnSpc>
              <a:spcBef>
                <a:spcPct val="20000"/>
              </a:spcBef>
              <a:buClr>
                <a:schemeClr val="hlink"/>
              </a:buClr>
              <a:buSzPct val="70000"/>
              <a:buFont typeface="Wingdings" pitchFamily="2" charset="2"/>
              <a:buNone/>
            </a:pPr>
            <a:r>
              <a:rPr lang="en-US" altLang="zh-CN" sz="2000"/>
              <a:t>20. </a:t>
            </a:r>
            <a:r>
              <a:rPr lang="zh-CN" altLang="en-US" sz="2000"/>
              <a:t>外模式和模式、模式和内模式</a:t>
            </a:r>
          </a:p>
          <a:p>
            <a:pPr marL="342900" indent="-342900">
              <a:lnSpc>
                <a:spcPct val="120000"/>
              </a:lnSpc>
              <a:spcBef>
                <a:spcPct val="20000"/>
              </a:spcBef>
              <a:buClr>
                <a:schemeClr val="hlink"/>
              </a:buClr>
              <a:buSzPct val="70000"/>
              <a:buFont typeface="Wingdings" pitchFamily="2" charset="2"/>
              <a:buNone/>
            </a:pPr>
            <a:r>
              <a:rPr lang="en-US" altLang="zh-CN" sz="2000"/>
              <a:t>21. </a:t>
            </a:r>
            <a:r>
              <a:rPr lang="zh-CN" altLang="en-US" sz="2000"/>
              <a:t>定义（描述）、操纵</a:t>
            </a:r>
          </a:p>
          <a:p>
            <a:pPr marL="342900" indent="-342900">
              <a:lnSpc>
                <a:spcPct val="120000"/>
              </a:lnSpc>
              <a:spcBef>
                <a:spcPct val="20000"/>
              </a:spcBef>
              <a:buClr>
                <a:schemeClr val="hlink"/>
              </a:buClr>
              <a:buSzPct val="70000"/>
              <a:buFont typeface="Wingdings" pitchFamily="2" charset="2"/>
              <a:buNone/>
            </a:pPr>
            <a:r>
              <a:rPr lang="en-US" altLang="zh-CN" sz="2000"/>
              <a:t>22. </a:t>
            </a:r>
            <a:r>
              <a:rPr lang="zh-CN" altLang="en-US" sz="2000"/>
              <a:t>系统、用户 </a:t>
            </a:r>
          </a:p>
        </p:txBody>
      </p:sp>
      <p:sp>
        <p:nvSpPr>
          <p:cNvPr id="1644548" name="Text Box 4"/>
          <p:cNvSpPr txBox="1">
            <a:spLocks noChangeArrowheads="1"/>
          </p:cNvSpPr>
          <p:nvPr/>
        </p:nvSpPr>
        <p:spPr bwMode="auto">
          <a:xfrm>
            <a:off x="6443663" y="188913"/>
            <a:ext cx="25225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第一章 数据库系统概论 </a:t>
            </a:r>
          </a:p>
        </p:txBody>
      </p:sp>
    </p:spTree>
  </p:cSld>
  <p:clrMapOvr>
    <a:masterClrMapping/>
  </p:clrMapOvr>
  <p:transition spd="med">
    <p:strips dir="rd"/>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1650" name="Rectangle 2"/>
          <p:cNvSpPr>
            <a:spLocks noGrp="1" noRot="1" noChangeArrowheads="1"/>
          </p:cNvSpPr>
          <p:nvPr>
            <p:ph type="title"/>
          </p:nvPr>
        </p:nvSpPr>
        <p:spPr>
          <a:xfrm>
            <a:off x="611188" y="549275"/>
            <a:ext cx="2087562" cy="576263"/>
          </a:xfrm>
        </p:spPr>
        <p:txBody>
          <a:bodyPr/>
          <a:lstStyle/>
          <a:p>
            <a:pPr algn="l"/>
            <a:endParaRPr lang="zh-CN" altLang="en-US" sz="2000" dirty="0"/>
          </a:p>
        </p:txBody>
      </p:sp>
      <p:sp>
        <p:nvSpPr>
          <p:cNvPr id="1691651" name="Rectangle 3"/>
          <p:cNvSpPr>
            <a:spLocks noGrp="1" noRot="1" noChangeArrowheads="1"/>
          </p:cNvSpPr>
          <p:nvPr>
            <p:ph type="body" idx="1"/>
          </p:nvPr>
        </p:nvSpPr>
        <p:spPr>
          <a:xfrm>
            <a:off x="2700338" y="549275"/>
            <a:ext cx="5616575" cy="5905500"/>
          </a:xfrm>
        </p:spPr>
        <p:txBody>
          <a:bodyPr/>
          <a:lstStyle/>
          <a:p>
            <a:pPr>
              <a:lnSpc>
                <a:spcPct val="105000"/>
              </a:lnSpc>
              <a:spcBef>
                <a:spcPct val="0"/>
              </a:spcBef>
              <a:spcAft>
                <a:spcPct val="10000"/>
              </a:spcAft>
              <a:buFont typeface="Wingdings" pitchFamily="2" charset="2"/>
              <a:buNone/>
            </a:pPr>
            <a:r>
              <a:rPr lang="en-US" altLang="zh-CN" sz="2000" b="1"/>
              <a:t>1. X→Y</a:t>
            </a:r>
            <a:r>
              <a:rPr lang="zh-CN" altLang="en-US" sz="2000" b="1"/>
              <a:t>、决定因素   </a:t>
            </a:r>
          </a:p>
          <a:p>
            <a:pPr>
              <a:lnSpc>
                <a:spcPct val="105000"/>
              </a:lnSpc>
              <a:spcBef>
                <a:spcPct val="0"/>
              </a:spcBef>
              <a:spcAft>
                <a:spcPct val="10000"/>
              </a:spcAft>
              <a:buFont typeface="Wingdings" pitchFamily="2" charset="2"/>
              <a:buNone/>
            </a:pPr>
            <a:r>
              <a:rPr lang="en-US" altLang="zh-CN" sz="2000" b="1"/>
              <a:t>2. </a:t>
            </a:r>
            <a:r>
              <a:rPr lang="zh-CN" altLang="en-US" sz="2000" b="1"/>
              <a:t>非平凡、平凡</a:t>
            </a:r>
          </a:p>
          <a:p>
            <a:pPr>
              <a:lnSpc>
                <a:spcPct val="105000"/>
              </a:lnSpc>
              <a:spcBef>
                <a:spcPct val="0"/>
              </a:spcBef>
              <a:spcAft>
                <a:spcPct val="10000"/>
              </a:spcAft>
              <a:buFont typeface="Wingdings" pitchFamily="2" charset="2"/>
              <a:buNone/>
            </a:pPr>
            <a:r>
              <a:rPr lang="en-US" altLang="zh-CN" sz="2000" b="1"/>
              <a:t>3. </a:t>
            </a:r>
            <a:r>
              <a:rPr lang="zh-CN" altLang="en-US" sz="2000" b="1"/>
              <a:t>非平凡、完全 </a:t>
            </a:r>
          </a:p>
          <a:p>
            <a:pPr>
              <a:lnSpc>
                <a:spcPct val="105000"/>
              </a:lnSpc>
              <a:spcBef>
                <a:spcPct val="0"/>
              </a:spcBef>
              <a:spcAft>
                <a:spcPct val="10000"/>
              </a:spcAft>
              <a:buFont typeface="Wingdings" pitchFamily="2" charset="2"/>
              <a:buNone/>
            </a:pPr>
            <a:r>
              <a:rPr lang="en-US" altLang="zh-CN" sz="2000" b="1"/>
              <a:t>4. X</a:t>
            </a:r>
            <a:r>
              <a:rPr lang="zh-CN" altLang="en-US" sz="2000" b="1"/>
              <a:t>、</a:t>
            </a:r>
            <a:r>
              <a:rPr lang="en-US" altLang="zh-CN" sz="2000" b="1"/>
              <a:t>Z </a:t>
            </a:r>
          </a:p>
          <a:p>
            <a:pPr>
              <a:lnSpc>
                <a:spcPct val="105000"/>
              </a:lnSpc>
              <a:spcBef>
                <a:spcPct val="0"/>
              </a:spcBef>
              <a:spcAft>
                <a:spcPct val="10000"/>
              </a:spcAft>
              <a:buFont typeface="Wingdings" pitchFamily="2" charset="2"/>
              <a:buNone/>
            </a:pPr>
            <a:r>
              <a:rPr lang="en-US" altLang="zh-CN" sz="2000" b="1"/>
              <a:t>5. X→(Y,Z)</a:t>
            </a:r>
            <a:r>
              <a:rPr lang="zh-CN" altLang="en-US" sz="2000" b="1"/>
              <a:t>、合并性</a:t>
            </a:r>
          </a:p>
          <a:p>
            <a:pPr>
              <a:lnSpc>
                <a:spcPct val="105000"/>
              </a:lnSpc>
              <a:spcBef>
                <a:spcPct val="0"/>
              </a:spcBef>
              <a:spcAft>
                <a:spcPct val="10000"/>
              </a:spcAft>
              <a:buFont typeface="Wingdings" pitchFamily="2" charset="2"/>
              <a:buNone/>
            </a:pPr>
            <a:r>
              <a:rPr lang="en-US" altLang="zh-CN" sz="2000" b="1"/>
              <a:t>6. X</a:t>
            </a:r>
            <a:r>
              <a:rPr lang="zh-CN" altLang="en-US" sz="2000" b="1"/>
              <a:t>、候选码 </a:t>
            </a:r>
          </a:p>
          <a:p>
            <a:pPr>
              <a:lnSpc>
                <a:spcPct val="105000"/>
              </a:lnSpc>
              <a:spcBef>
                <a:spcPct val="0"/>
              </a:spcBef>
              <a:spcAft>
                <a:spcPct val="10000"/>
              </a:spcAft>
              <a:buFont typeface="Wingdings" pitchFamily="2" charset="2"/>
              <a:buNone/>
            </a:pPr>
            <a:r>
              <a:rPr lang="en-US" altLang="zh-CN" sz="2000" b="1"/>
              <a:t>7. (A,C)</a:t>
            </a:r>
            <a:r>
              <a:rPr lang="zh-CN" altLang="en-US" sz="2000" b="1"/>
              <a:t>、</a:t>
            </a:r>
            <a:r>
              <a:rPr lang="en-US" altLang="zh-CN" sz="2000" b="1"/>
              <a:t>2 </a:t>
            </a:r>
          </a:p>
          <a:p>
            <a:pPr>
              <a:lnSpc>
                <a:spcPct val="105000"/>
              </a:lnSpc>
              <a:spcBef>
                <a:spcPct val="0"/>
              </a:spcBef>
              <a:spcAft>
                <a:spcPct val="10000"/>
              </a:spcAft>
              <a:buFont typeface="Wingdings" pitchFamily="2" charset="2"/>
              <a:buNone/>
            </a:pPr>
            <a:r>
              <a:rPr lang="en-US" altLang="zh-CN" sz="2000" b="1"/>
              <a:t>8. A</a:t>
            </a:r>
            <a:r>
              <a:rPr lang="zh-CN" altLang="en-US" sz="2000" b="1"/>
              <a:t>、</a:t>
            </a:r>
            <a:r>
              <a:rPr lang="en-US" altLang="zh-CN" sz="2000" b="1"/>
              <a:t>1 </a:t>
            </a:r>
          </a:p>
          <a:p>
            <a:pPr>
              <a:lnSpc>
                <a:spcPct val="105000"/>
              </a:lnSpc>
              <a:spcBef>
                <a:spcPct val="0"/>
              </a:spcBef>
              <a:spcAft>
                <a:spcPct val="10000"/>
              </a:spcAft>
              <a:buFont typeface="Wingdings" pitchFamily="2" charset="2"/>
              <a:buNone/>
            </a:pPr>
            <a:r>
              <a:rPr lang="en-US" altLang="zh-CN" sz="2000" b="1"/>
              <a:t>9. (A,C,G)</a:t>
            </a:r>
            <a:r>
              <a:rPr lang="zh-CN" altLang="en-US" sz="2000" b="1"/>
              <a:t>、</a:t>
            </a:r>
            <a:r>
              <a:rPr lang="en-US" altLang="zh-CN" sz="2000" b="1"/>
              <a:t>3 </a:t>
            </a:r>
          </a:p>
          <a:p>
            <a:pPr>
              <a:lnSpc>
                <a:spcPct val="105000"/>
              </a:lnSpc>
              <a:spcBef>
                <a:spcPct val="0"/>
              </a:spcBef>
              <a:spcAft>
                <a:spcPct val="10000"/>
              </a:spcAft>
              <a:buFont typeface="Wingdings" pitchFamily="2" charset="2"/>
              <a:buNone/>
            </a:pPr>
            <a:r>
              <a:rPr lang="en-US" altLang="zh-CN" sz="2000" b="1"/>
              <a:t>10. </a:t>
            </a:r>
            <a:r>
              <a:rPr lang="zh-CN" altLang="en-US" sz="2000" b="1"/>
              <a:t>三、无损连接、函数依赖</a:t>
            </a:r>
          </a:p>
          <a:p>
            <a:pPr>
              <a:lnSpc>
                <a:spcPct val="105000"/>
              </a:lnSpc>
              <a:spcBef>
                <a:spcPct val="0"/>
              </a:spcBef>
              <a:spcAft>
                <a:spcPct val="10000"/>
              </a:spcAft>
              <a:buFont typeface="Wingdings" pitchFamily="2" charset="2"/>
              <a:buNone/>
            </a:pPr>
            <a:r>
              <a:rPr lang="en-US" altLang="zh-CN" sz="2000" b="1"/>
              <a:t>11. </a:t>
            </a:r>
            <a:r>
              <a:rPr lang="zh-CN" altLang="en-US" sz="2000" b="1"/>
              <a:t>属性、元组、关系</a:t>
            </a:r>
          </a:p>
          <a:p>
            <a:pPr>
              <a:lnSpc>
                <a:spcPct val="105000"/>
              </a:lnSpc>
              <a:spcBef>
                <a:spcPct val="0"/>
              </a:spcBef>
              <a:spcAft>
                <a:spcPct val="10000"/>
              </a:spcAft>
              <a:buFont typeface="Wingdings" pitchFamily="2" charset="2"/>
              <a:buNone/>
            </a:pPr>
            <a:r>
              <a:rPr lang="en-US" altLang="zh-CN" sz="2000" b="1"/>
              <a:t>12. </a:t>
            </a:r>
            <a:r>
              <a:rPr lang="zh-CN" altLang="en-US" sz="2000" b="1"/>
              <a:t>数据冗余、操作异常（更新异常）</a:t>
            </a:r>
          </a:p>
          <a:p>
            <a:pPr>
              <a:lnSpc>
                <a:spcPct val="105000"/>
              </a:lnSpc>
              <a:spcBef>
                <a:spcPct val="0"/>
              </a:spcBef>
              <a:spcAft>
                <a:spcPct val="10000"/>
              </a:spcAft>
              <a:buFont typeface="Wingdings" pitchFamily="2" charset="2"/>
              <a:buNone/>
            </a:pPr>
            <a:r>
              <a:rPr lang="en-US" altLang="zh-CN" sz="2000" b="1"/>
              <a:t>13. </a:t>
            </a:r>
            <a:r>
              <a:rPr lang="zh-CN" altLang="en-US" sz="2000" b="1"/>
              <a:t>第一、</a:t>
            </a:r>
            <a:r>
              <a:rPr lang="en-US" altLang="zh-CN" sz="2000" b="1"/>
              <a:t>3 </a:t>
            </a:r>
          </a:p>
          <a:p>
            <a:pPr>
              <a:lnSpc>
                <a:spcPct val="105000"/>
              </a:lnSpc>
              <a:spcBef>
                <a:spcPct val="0"/>
              </a:spcBef>
              <a:spcAft>
                <a:spcPct val="10000"/>
              </a:spcAft>
              <a:buFont typeface="Wingdings" pitchFamily="2" charset="2"/>
              <a:buNone/>
            </a:pPr>
            <a:r>
              <a:rPr lang="en-US" altLang="zh-CN" sz="2000" b="1"/>
              <a:t>14. </a:t>
            </a:r>
            <a:r>
              <a:rPr lang="zh-CN" altLang="en-US" sz="2000" b="1"/>
              <a:t>第一、</a:t>
            </a:r>
            <a:r>
              <a:rPr lang="en-US" altLang="zh-CN" sz="2000" b="1"/>
              <a:t>2 </a:t>
            </a:r>
          </a:p>
          <a:p>
            <a:pPr>
              <a:lnSpc>
                <a:spcPct val="105000"/>
              </a:lnSpc>
              <a:spcBef>
                <a:spcPct val="0"/>
              </a:spcBef>
              <a:spcAft>
                <a:spcPct val="10000"/>
              </a:spcAft>
              <a:buFont typeface="Wingdings" pitchFamily="2" charset="2"/>
              <a:buNone/>
            </a:pPr>
            <a:r>
              <a:rPr lang="en-US" altLang="zh-CN" sz="2000" b="1"/>
              <a:t>15. </a:t>
            </a:r>
            <a:r>
              <a:rPr lang="zh-CN" altLang="en-US" sz="2000" b="1"/>
              <a:t>第二、</a:t>
            </a:r>
            <a:r>
              <a:rPr lang="en-US" altLang="zh-CN" sz="2000" b="1"/>
              <a:t>2</a:t>
            </a:r>
          </a:p>
          <a:p>
            <a:pPr>
              <a:lnSpc>
                <a:spcPct val="105000"/>
              </a:lnSpc>
              <a:spcBef>
                <a:spcPct val="0"/>
              </a:spcBef>
              <a:spcAft>
                <a:spcPct val="10000"/>
              </a:spcAft>
              <a:buFont typeface="Wingdings" pitchFamily="2" charset="2"/>
              <a:buNone/>
            </a:pPr>
            <a:r>
              <a:rPr lang="en-US" altLang="zh-CN" sz="2000" b="1"/>
              <a:t>16. </a:t>
            </a:r>
            <a:r>
              <a:rPr lang="zh-CN" altLang="en-US" sz="2000" b="1"/>
              <a:t>第二</a:t>
            </a:r>
          </a:p>
          <a:p>
            <a:pPr>
              <a:lnSpc>
                <a:spcPct val="105000"/>
              </a:lnSpc>
              <a:spcBef>
                <a:spcPct val="0"/>
              </a:spcBef>
              <a:spcAft>
                <a:spcPct val="10000"/>
              </a:spcAft>
              <a:buFont typeface="Wingdings" pitchFamily="2" charset="2"/>
              <a:buNone/>
            </a:pPr>
            <a:r>
              <a:rPr lang="en-US" altLang="zh-CN" sz="2000" b="1"/>
              <a:t>17. BC </a:t>
            </a:r>
          </a:p>
        </p:txBody>
      </p:sp>
      <p:sp>
        <p:nvSpPr>
          <p:cNvPr id="1691652" name="Text Box 4"/>
          <p:cNvSpPr txBox="1">
            <a:spLocks noChangeArrowheads="1"/>
          </p:cNvSpPr>
          <p:nvPr/>
        </p:nvSpPr>
        <p:spPr bwMode="auto">
          <a:xfrm>
            <a:off x="6084888" y="188913"/>
            <a:ext cx="28813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第三章  关系规范化基础 </a:t>
            </a:r>
          </a:p>
        </p:txBody>
      </p:sp>
    </p:spTree>
  </p:cSld>
  <p:clrMapOvr>
    <a:masterClrMapping/>
  </p:clrMapOvr>
  <p:transition spd="med">
    <p:strips dir="rd"/>
  </p:transition>
  <p:timing>
    <p:tnLst>
      <p:par>
        <p:cTn id="1" dur="indefinite" restart="never" nodeType="tmRoot"/>
      </p:par>
    </p:tnLst>
  </p:timing>
</p:sld>
</file>

<file path=ppt/theme/theme1.xml><?xml version="1.0" encoding="utf-8"?>
<a:theme xmlns:a="http://schemas.openxmlformats.org/drawingml/2006/main" name="古瓶荷花">
  <a:themeElements>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fontScheme name="古瓶荷花">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clrMap bg1="lt1" tx1="dk1" bg2="lt2" tx2="dk2" accent1="accent1" accent2="accent2" accent3="accent3" accent4="accent4" accent5="accent5" accent6="accent6" hlink="hlink" folHlink="folHlink"/>
    </a:extraClrScheme>
    <a:extraClrScheme>
      <a:clrScheme name="古瓶荷花 2">
        <a:dk1>
          <a:srgbClr val="007A77"/>
        </a:dk1>
        <a:lt1>
          <a:srgbClr val="EFF6EE"/>
        </a:lt1>
        <a:dk2>
          <a:srgbClr val="0066CC"/>
        </a:dk2>
        <a:lt2>
          <a:srgbClr val="C0C0C0"/>
        </a:lt2>
        <a:accent1>
          <a:srgbClr val="E7EEE6"/>
        </a:accent1>
        <a:accent2>
          <a:srgbClr val="FF9933"/>
        </a:accent2>
        <a:accent3>
          <a:srgbClr val="F6FAF5"/>
        </a:accent3>
        <a:accent4>
          <a:srgbClr val="006765"/>
        </a:accent4>
        <a:accent5>
          <a:srgbClr val="F1F5F0"/>
        </a:accent5>
        <a:accent6>
          <a:srgbClr val="E78A2D"/>
        </a:accent6>
        <a:hlink>
          <a:srgbClr val="636395"/>
        </a:hlink>
        <a:folHlink>
          <a:srgbClr val="CC3300"/>
        </a:folHlink>
      </a:clrScheme>
      <a:clrMap bg1="lt1" tx1="dk1" bg2="lt2" tx2="dk2" accent1="accent1" accent2="accent2" accent3="accent3" accent4="accent4" accent5="accent5" accent6="accent6" hlink="hlink" folHlink="folHlink"/>
    </a:extraClrScheme>
    <a:extraClrScheme>
      <a:clrScheme name="古瓶荷花 3">
        <a:dk1>
          <a:srgbClr val="000000"/>
        </a:dk1>
        <a:lt1>
          <a:srgbClr val="CCFFCC"/>
        </a:lt1>
        <a:dk2>
          <a:srgbClr val="E88A00"/>
        </a:dk2>
        <a:lt2>
          <a:srgbClr val="C0C0C0"/>
        </a:lt2>
        <a:accent1>
          <a:srgbClr val="CCECFF"/>
        </a:accent1>
        <a:accent2>
          <a:srgbClr val="336600"/>
        </a:accent2>
        <a:accent3>
          <a:srgbClr val="E2FFE2"/>
        </a:accent3>
        <a:accent4>
          <a:srgbClr val="000000"/>
        </a:accent4>
        <a:accent5>
          <a:srgbClr val="E2F4FF"/>
        </a:accent5>
        <a:accent6>
          <a:srgbClr val="2D5C00"/>
        </a:accent6>
        <a:hlink>
          <a:srgbClr val="3333CC"/>
        </a:hlink>
        <a:folHlink>
          <a:srgbClr val="3399FF"/>
        </a:folHlink>
      </a:clrScheme>
      <a:clrMap bg1="lt1" tx1="dk1" bg2="lt2" tx2="dk2" accent1="accent1" accent2="accent2" accent3="accent3" accent4="accent4" accent5="accent5" accent6="accent6" hlink="hlink" folHlink="folHlink"/>
    </a:extraClrScheme>
    <a:extraClrScheme>
      <a:clrScheme name="古瓶荷花 4">
        <a:dk1>
          <a:srgbClr val="000000"/>
        </a:dk1>
        <a:lt1>
          <a:srgbClr val="FFFFCC"/>
        </a:lt1>
        <a:dk2>
          <a:srgbClr val="CC3300"/>
        </a:dk2>
        <a:lt2>
          <a:srgbClr val="C0C0C0"/>
        </a:lt2>
        <a:accent1>
          <a:srgbClr val="FFFFCC"/>
        </a:accent1>
        <a:accent2>
          <a:srgbClr val="339933"/>
        </a:accent2>
        <a:accent3>
          <a:srgbClr val="FFFFE2"/>
        </a:accent3>
        <a:accent4>
          <a:srgbClr val="000000"/>
        </a:accent4>
        <a:accent5>
          <a:srgbClr val="FFFFE2"/>
        </a:accent5>
        <a:accent6>
          <a:srgbClr val="2D8A2D"/>
        </a:accent6>
        <a:hlink>
          <a:srgbClr val="0066FF"/>
        </a:hlink>
        <a:folHlink>
          <a:srgbClr val="6F6F9F"/>
        </a:folHlink>
      </a:clrScheme>
      <a:clrMap bg1="lt1" tx1="dk1" bg2="lt2" tx2="dk2" accent1="accent1" accent2="accent2" accent3="accent3" accent4="accent4" accent5="accent5" accent6="accent6" hlink="hlink" folHlink="folHlink"/>
    </a:extraClrScheme>
    <a:extraClrScheme>
      <a:clrScheme name="古瓶荷花 5">
        <a:dk1>
          <a:srgbClr val="636395"/>
        </a:dk1>
        <a:lt1>
          <a:srgbClr val="FFE2C5"/>
        </a:lt1>
        <a:dk2>
          <a:srgbClr val="000000"/>
        </a:dk2>
        <a:lt2>
          <a:srgbClr val="C0C0C0"/>
        </a:lt2>
        <a:accent1>
          <a:srgbClr val="FFE1E1"/>
        </a:accent1>
        <a:accent2>
          <a:srgbClr val="FF9933"/>
        </a:accent2>
        <a:accent3>
          <a:srgbClr val="FFEEDF"/>
        </a:accent3>
        <a:accent4>
          <a:srgbClr val="53537E"/>
        </a:accent4>
        <a:accent5>
          <a:srgbClr val="FFEEEE"/>
        </a:accent5>
        <a:accent6>
          <a:srgbClr val="E78A2D"/>
        </a:accent6>
        <a:hlink>
          <a:srgbClr val="008080"/>
        </a:hlink>
        <a:folHlink>
          <a:srgbClr val="3399FF"/>
        </a:folHlink>
      </a:clrScheme>
      <a:clrMap bg1="lt1" tx1="dk1" bg2="lt2" tx2="dk2" accent1="accent1" accent2="accent2" accent3="accent3" accent4="accent4" accent5="accent5" accent6="accent6" hlink="hlink" folHlink="folHlink"/>
    </a:extraClrScheme>
    <a:extraClrScheme>
      <a:clrScheme name="古瓶荷花 6">
        <a:dk1>
          <a:srgbClr val="626292"/>
        </a:dk1>
        <a:lt1>
          <a:srgbClr val="CCECFF"/>
        </a:lt1>
        <a:dk2>
          <a:srgbClr val="3333CC"/>
        </a:dk2>
        <a:lt2>
          <a:srgbClr val="C0C0C0"/>
        </a:lt2>
        <a:accent1>
          <a:srgbClr val="D9F1FF"/>
        </a:accent1>
        <a:accent2>
          <a:srgbClr val="FF9900"/>
        </a:accent2>
        <a:accent3>
          <a:srgbClr val="E2F4FF"/>
        </a:accent3>
        <a:accent4>
          <a:srgbClr val="53537C"/>
        </a:accent4>
        <a:accent5>
          <a:srgbClr val="E9F7FF"/>
        </a:accent5>
        <a:accent6>
          <a:srgbClr val="E78A00"/>
        </a:accent6>
        <a:hlink>
          <a:srgbClr val="CC0066"/>
        </a:hlink>
        <a:folHlink>
          <a:srgbClr val="009999"/>
        </a:folHlink>
      </a:clrScheme>
      <a:clrMap bg1="lt1" tx1="dk1" bg2="lt2" tx2="dk2" accent1="accent1" accent2="accent2" accent3="accent3" accent4="accent4" accent5="accent5" accent6="accent6" hlink="hlink" folHlink="folHlink"/>
    </a:extraClrScheme>
    <a:extraClrScheme>
      <a:clrScheme name="古瓶荷花 7">
        <a:dk1>
          <a:srgbClr val="0066CC"/>
        </a:dk1>
        <a:lt1>
          <a:srgbClr val="FFE1E1"/>
        </a:lt1>
        <a:dk2>
          <a:srgbClr val="006600"/>
        </a:dk2>
        <a:lt2>
          <a:srgbClr val="C0C0C0"/>
        </a:lt2>
        <a:accent1>
          <a:srgbClr val="FFFFCC"/>
        </a:accent1>
        <a:accent2>
          <a:srgbClr val="009999"/>
        </a:accent2>
        <a:accent3>
          <a:srgbClr val="FFEEEE"/>
        </a:accent3>
        <a:accent4>
          <a:srgbClr val="0056AE"/>
        </a:accent4>
        <a:accent5>
          <a:srgbClr val="FFFFE2"/>
        </a:accent5>
        <a:accent6>
          <a:srgbClr val="008A8A"/>
        </a:accent6>
        <a:hlink>
          <a:srgbClr val="EC0000"/>
        </a:hlink>
        <a:folHlink>
          <a:srgbClr val="0099FF"/>
        </a:folHlink>
      </a:clrScheme>
      <a:clrMap bg1="lt1" tx1="dk1" bg2="lt2" tx2="dk2" accent1="accent1" accent2="accent2" accent3="accent3" accent4="accent4" accent5="accent5" accent6="accent6" hlink="hlink" folHlink="folHlink"/>
    </a:extraClrScheme>
    <a:extraClrScheme>
      <a:clrScheme name="古瓶荷花 8">
        <a:dk1>
          <a:srgbClr val="292929"/>
        </a:dk1>
        <a:lt1>
          <a:srgbClr val="DDDDDD"/>
        </a:lt1>
        <a:dk2>
          <a:srgbClr val="0066CC"/>
        </a:dk2>
        <a:lt2>
          <a:srgbClr val="B2B2B2"/>
        </a:lt2>
        <a:accent1>
          <a:srgbClr val="CACADC"/>
        </a:accent1>
        <a:accent2>
          <a:srgbClr val="FFCC00"/>
        </a:accent2>
        <a:accent3>
          <a:srgbClr val="EBEBEB"/>
        </a:accent3>
        <a:accent4>
          <a:srgbClr val="212121"/>
        </a:accent4>
        <a:accent5>
          <a:srgbClr val="E1E1EB"/>
        </a:accent5>
        <a:accent6>
          <a:srgbClr val="E7B900"/>
        </a:accent6>
        <a:hlink>
          <a:srgbClr val="008080"/>
        </a:hlink>
        <a:folHlink>
          <a:srgbClr val="7D7DA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1971</TotalTime>
  <Words>6602</Words>
  <Application>Microsoft Office PowerPoint</Application>
  <PresentationFormat>全屏显示(4:3)</PresentationFormat>
  <Paragraphs>894</Paragraphs>
  <Slides>88</Slides>
  <Notes>1</Notes>
  <HiddenSlides>0</HiddenSlides>
  <MMClips>0</MMClips>
  <ScaleCrop>false</ScaleCrop>
  <HeadingPairs>
    <vt:vector size="4" baseType="variant">
      <vt:variant>
        <vt:lpstr>主题</vt:lpstr>
      </vt:variant>
      <vt:variant>
        <vt:i4>1</vt:i4>
      </vt:variant>
      <vt:variant>
        <vt:lpstr>幻灯片标题</vt:lpstr>
      </vt:variant>
      <vt:variant>
        <vt:i4>88</vt:i4>
      </vt:variant>
    </vt:vector>
  </HeadingPairs>
  <TitlesOfParts>
    <vt:vector size="89" baseType="lpstr">
      <vt:lpstr>古瓶荷花</vt:lpstr>
      <vt:lpstr>PowerPoint 演示文稿</vt:lpstr>
      <vt:lpstr>课程性质、学习目标</vt:lpstr>
      <vt:lpstr>课程概述</vt:lpstr>
      <vt:lpstr>课程特点 </vt:lpstr>
      <vt:lpstr>教学资源介绍</vt:lpstr>
      <vt:lpstr>2、实验教材</vt:lpstr>
      <vt:lpstr>课程体系结构</vt:lpstr>
      <vt:lpstr>教材结构</vt:lpstr>
      <vt:lpstr>PowerPoint 演示文稿</vt:lpstr>
      <vt:lpstr>PowerPoint 演示文稿</vt:lpstr>
      <vt:lpstr>实验内容</vt:lpstr>
      <vt:lpstr>学习方法指导</vt:lpstr>
      <vt:lpstr>课程考核说明</vt:lpstr>
      <vt:lpstr>命题原则</vt:lpstr>
      <vt:lpstr>课程重点</vt:lpstr>
      <vt:lpstr>课程难点</vt:lpstr>
      <vt:lpstr>第一章 数据库系统概论</vt:lpstr>
      <vt:lpstr>  学习目标</vt:lpstr>
      <vt:lpstr>重难点：</vt:lpstr>
      <vt:lpstr>一、数据、信息与数据管理</vt:lpstr>
      <vt:lpstr>PowerPoint 演示文稿</vt:lpstr>
      <vt:lpstr>PowerPoint 演示文稿</vt:lpstr>
      <vt:lpstr>（二） 数据管理技术的发展历程</vt:lpstr>
      <vt:lpstr>1．人工管理阶段</vt:lpstr>
      <vt:lpstr>2．文件系统阶段</vt:lpstr>
      <vt:lpstr>3．数据库系统阶段</vt:lpstr>
      <vt:lpstr>4 ．分布式数据库管理阶段</vt:lpstr>
      <vt:lpstr>数据管理三个阶段的比较</vt:lpstr>
      <vt:lpstr>二、概念数据模型</vt:lpstr>
      <vt:lpstr>（一）概念数据模型的基本内容</vt:lpstr>
      <vt:lpstr>1.实体</vt:lpstr>
      <vt:lpstr>2.联系</vt:lpstr>
      <vt:lpstr>3.属性</vt:lpstr>
      <vt:lpstr>4.联系分类</vt:lpstr>
      <vt:lpstr>PowerPoint 演示文稿</vt:lpstr>
      <vt:lpstr>PowerPoint 演示文稿</vt:lpstr>
      <vt:lpstr>（二）ER模型</vt:lpstr>
      <vt:lpstr>两个实体型之间的三类联系</vt:lpstr>
      <vt:lpstr>一个实体内部的三类联系</vt:lpstr>
      <vt:lpstr>例1  教师、学生、课程E-R图</vt:lpstr>
      <vt:lpstr>例2  反映学生借阅图书情况的E-R图</vt:lpstr>
      <vt:lpstr>例3  反映某个工厂物资管理情况的E-R图</vt:lpstr>
      <vt:lpstr>这些实体之间的联系为：</vt:lpstr>
      <vt:lpstr>实体及其属性图</vt:lpstr>
      <vt:lpstr>实体及其联系图</vt:lpstr>
      <vt:lpstr>完整的实体联系图</vt:lpstr>
      <vt:lpstr>三、逻辑数据模型</vt:lpstr>
      <vt:lpstr>（一）层次模型</vt:lpstr>
      <vt:lpstr>教员学生层次数据库</vt:lpstr>
      <vt:lpstr>教员学生数据库的一个值</vt:lpstr>
      <vt:lpstr>层次模型优缺点</vt:lpstr>
      <vt:lpstr>（二）网状模型</vt:lpstr>
      <vt:lpstr>学校管理的网状模型：</vt:lpstr>
      <vt:lpstr>网状模型优缺点</vt:lpstr>
      <vt:lpstr>（三）关系模型</vt:lpstr>
      <vt:lpstr>PowerPoint 演示文稿</vt:lpstr>
      <vt:lpstr>一个学生关系和一门课程关系</vt:lpstr>
      <vt:lpstr>学生选课关系</vt:lpstr>
      <vt:lpstr>学生关系的元关系</vt:lpstr>
      <vt:lpstr>关系数据模型特点：</vt:lpstr>
      <vt:lpstr>三种逻辑数据模型各自的优缺点：</vt:lpstr>
      <vt:lpstr>（四）对象数据模型</vt:lpstr>
      <vt:lpstr>PowerPoint 演示文稿</vt:lpstr>
      <vt:lpstr>四、数据库系统简介</vt:lpstr>
      <vt:lpstr>例：</vt:lpstr>
      <vt:lpstr>（二）数据库管理系统</vt:lpstr>
      <vt:lpstr>PowerPoint 演示文稿</vt:lpstr>
      <vt:lpstr>（三）数据库系统</vt:lpstr>
      <vt:lpstr>DBS组成</vt:lpstr>
      <vt:lpstr>PowerPoint 演示文稿</vt:lpstr>
      <vt:lpstr>（四）数据库技术的发展历程</vt:lpstr>
      <vt:lpstr>（五）数据库体系结构</vt:lpstr>
      <vt:lpstr>1．三级模式结构</vt:lpstr>
      <vt:lpstr>PowerPoint 演示文稿</vt:lpstr>
      <vt:lpstr>2．两级映象与数据的独立性</vt:lpstr>
      <vt:lpstr>2．两级映象与数据的独立性</vt:lpstr>
      <vt:lpstr>复习与提示</vt:lpstr>
      <vt:lpstr>2、数据模型与数据模式</vt:lpstr>
      <vt:lpstr>3、内模式、模式与外模式</vt:lpstr>
      <vt:lpstr>4、数据库管理系统的功能</vt:lpstr>
      <vt:lpstr>5、数据库、数据库管理系统和数据库系统间的关系</vt:lpstr>
      <vt:lpstr>6、数据模型为何要分成三级？</vt:lpstr>
      <vt:lpstr>7、三种逻辑数据模型各自的优缺点</vt:lpstr>
      <vt:lpstr>8、数据的独立性？是如何实现的？</vt:lpstr>
      <vt:lpstr>9、作者-图书E-R图</vt:lpstr>
      <vt:lpstr>习题参考答案</vt:lpstr>
      <vt:lpstr>习题参考答案</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410</cp:revision>
  <dcterms:modified xsi:type="dcterms:W3CDTF">2022-08-31T12:18:31Z</dcterms:modified>
</cp:coreProperties>
</file>