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59" autoAdjust="0"/>
    <p:restoredTop sz="86372" autoAdjust="0"/>
  </p:normalViewPr>
  <p:slideViewPr>
    <p:cSldViewPr>
      <p:cViewPr varScale="1">
        <p:scale>
          <a:sx n="61" d="100"/>
          <a:sy n="61" d="100"/>
        </p:scale>
        <p:origin x="-85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B1DDE69-C32E-4291-8427-348149DA9C4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416038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400F90-F728-4639-A5D1-EC882F234615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EB3140-318E-4F60-963A-22D6BA3C488C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F51901-CF3C-407C-871B-8A34BB2A0E33}" type="slidenum">
              <a:rPr lang="en-US" altLang="zh-CN"/>
              <a:pPr/>
              <a:t>4</a:t>
            </a:fld>
            <a:endParaRPr lang="en-US" altLang="zh-CN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2C937E-6B20-42F0-B89D-5CB485CCBCDC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600437-6552-459C-9EAF-E3D58CC1FDE6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0639B9-C0A2-4165-8BA0-5E3B5CB9FD06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3F325B-92B5-4E3A-9BFB-9DF954EA541E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1A7276-BCE9-48FE-A323-39124E546DA2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981623-E702-4654-9ABF-E4F963587FB5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66A433-28CD-4D72-8651-057A2AE1433F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40A92C-21FE-4A97-B1DF-FCDBA9135B64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DAA4CF67-04C8-4CA9-A0D9-15B75B3110C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7DFA19-6C2D-4CE1-9C80-4512DED1823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7827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318E86-2601-46B7-816F-1D3001DE23B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69513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68852-3107-4D2F-9D81-E2B4CD782B1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0045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87A0A-060D-43E0-9B16-944BA1DF9F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06246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C9081-3FDD-46FE-91FC-005DCF5BA7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9854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CE089-EB94-474E-8EC3-7B1A68D154A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90299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75412D-516D-4F5C-9775-9C7B33DBDB1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95993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D5DA37-3BFE-470E-BC0C-D413F6FF223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76636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FDCDB-3712-48BF-AAE2-6F80E42CE07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0123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11EF1-B709-49D0-BB84-F901572571F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1098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E79170-1783-45D8-80A8-F2B4606A670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file:///c:\qb%20exam31.ba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02" name="WordArt 2"/>
          <p:cNvSpPr>
            <a:spLocks noChangeArrowheads="1" noChangeShapeType="1" noTextEdit="1"/>
          </p:cNvSpPr>
          <p:nvPr/>
        </p:nvSpPr>
        <p:spPr bwMode="auto">
          <a:xfrm>
            <a:off x="1344768" y="1340768"/>
            <a:ext cx="6434819" cy="7200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254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en-US" altLang="zh-CN" sz="4800" kern="10" dirty="0" smtClean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C</a:t>
            </a:r>
            <a:r>
              <a:rPr lang="zh-CN" altLang="en-US" sz="4800" kern="10" dirty="0" smtClean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语言程序设计</a:t>
            </a:r>
            <a:endParaRPr lang="zh-CN" altLang="en-US" sz="4800" kern="10" dirty="0">
              <a:ln w="9525">
                <a:miter lim="800000"/>
                <a:headEnd/>
                <a:tailEnd/>
              </a:ln>
              <a:gradFill rotWithShape="0">
                <a:gsLst>
                  <a:gs pos="0">
                    <a:srgbClr val="FF3399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atin typeface="华文彩云"/>
              <a:ea typeface="华文彩云"/>
            </a:endParaRPr>
          </a:p>
        </p:txBody>
      </p:sp>
      <p:pic>
        <p:nvPicPr>
          <p:cNvPr id="1894403" name="Picture 3" descr="BS00554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068638"/>
            <a:ext cx="1800225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4404" name="WordArt 4"/>
          <p:cNvSpPr>
            <a:spLocks noChangeArrowheads="1" noChangeShapeType="1" noTextEdit="1"/>
          </p:cNvSpPr>
          <p:nvPr/>
        </p:nvSpPr>
        <p:spPr bwMode="auto">
          <a:xfrm>
            <a:off x="2733378" y="5170488"/>
            <a:ext cx="36576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华文新魏"/>
                <a:ea typeface="华文新魏"/>
              </a:rPr>
              <a:t>辅导教师：刘文英</a:t>
            </a:r>
          </a:p>
        </p:txBody>
      </p:sp>
    </p:spTree>
    <p:extLst>
      <p:ext uri="{BB962C8B-B14F-4D97-AF65-F5344CB8AC3E}">
        <p14:creationId xmlns:p14="http://schemas.microsoft.com/office/powerpoint/2010/main" val="92916675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02" grpId="0" animBg="1"/>
      <p:bldP spid="18944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600200" y="425450"/>
            <a:ext cx="617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36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黑体" pitchFamily="2" charset="-122"/>
              </a:rPr>
              <a:t>顺序结构程序的设计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593725" y="1295400"/>
            <a:ext cx="8550275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顺序结构程序是指在程序的每次执行过程中，程序中的各条语句按照在程序中的先后顺序依次执行。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每个顺序结构程序中的可执行语句在每一次程序执行的过程中，执行且只执行一次。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 顺序程序是最简单的程序。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33400" y="3886200"/>
            <a:ext cx="83216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设计一个程序，首先要将问题分析清楚，然后用适当的方法将问题描述出来，再根据问题的描述编成程序，最后调试运行。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533400" y="5486400"/>
            <a:ext cx="80930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描述问题的方法很多，有各种流程图，层次图、伪代码等，更多的时候是多种手段混合使用。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295400" y="1057275"/>
            <a:ext cx="6927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例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1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最简单的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C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程序，这也是世界上第一个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C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程序。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920875" y="1971675"/>
            <a:ext cx="41846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仿宋_GB2312" pitchFamily="49" charset="-122"/>
                <a:ea typeface="仿宋_GB2312" pitchFamily="49" charset="-122"/>
              </a:rPr>
              <a:t>/* exam1.c */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仿宋_GB2312" pitchFamily="49" charset="-122"/>
                <a:ea typeface="仿宋_GB2312" pitchFamily="49" charset="-122"/>
              </a:rPr>
              <a:t>/* 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仿宋_GB2312" pitchFamily="49" charset="-122"/>
                <a:ea typeface="仿宋_GB2312" pitchFamily="49" charset="-122"/>
              </a:rPr>
              <a:t>最简单的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仿宋_GB2312" pitchFamily="49" charset="-122"/>
                <a:ea typeface="仿宋_GB2312" pitchFamily="49" charset="-122"/>
              </a:rPr>
              <a:t>C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仿宋_GB2312" pitchFamily="49" charset="-122"/>
                <a:ea typeface="仿宋_GB2312" pitchFamily="49" charset="-122"/>
              </a:rPr>
              <a:t>程序 *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仿宋_GB2312" pitchFamily="49" charset="-122"/>
                <a:ea typeface="仿宋_GB2312" pitchFamily="49" charset="-122"/>
              </a:rPr>
              <a:t>/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仿宋_GB2312" pitchFamily="49" charset="-122"/>
              <a:ea typeface="仿宋_GB2312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仿宋_GB2312" pitchFamily="49" charset="-122"/>
                <a:ea typeface="仿宋_GB2312" pitchFamily="49" charset="-122"/>
              </a:rPr>
              <a:t>#include&lt;stdio.h&gt;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仿宋_GB2312" pitchFamily="49" charset="-122"/>
              <a:ea typeface="仿宋_GB2312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仿宋_GB2312" pitchFamily="49" charset="-122"/>
                <a:ea typeface="仿宋_GB2312" pitchFamily="49" charset="-122"/>
              </a:rPr>
              <a:t>main() {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仿宋_GB2312" pitchFamily="49" charset="-122"/>
              <a:ea typeface="仿宋_GB2312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仿宋_GB2312" pitchFamily="49" charset="-122"/>
                <a:ea typeface="仿宋_GB2312" pitchFamily="49" charset="-122"/>
              </a:rPr>
              <a:t>   printf(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ubScript VNI2" pitchFamily="18" charset="0"/>
                <a:ea typeface="仿宋_GB2312" pitchFamily="49" charset="-122"/>
              </a:rPr>
              <a:t>“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Hello,world!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ubScript VNI2"/>
              </a:rPr>
              <a:t>”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);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宋体" pitchFamily="2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}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645275" y="3049588"/>
            <a:ext cx="11080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  <a:hlinkClick r:id="" action="ppaction://noaction"/>
              </a:rPr>
              <a:t>头文件</a:t>
            </a:r>
            <a:endParaRPr kumimoji="1"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657975" y="3724275"/>
            <a:ext cx="11080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  <a:hlinkClick r:id="" action="ppaction://noaction"/>
              </a:rPr>
              <a:t>主函数</a:t>
            </a:r>
            <a:endParaRPr kumimoji="1"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90600" y="381000"/>
            <a:ext cx="7848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49350" indent="-11493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3398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5303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208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19113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368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825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2829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7401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例</a:t>
            </a:r>
            <a:r>
              <a:rPr kumimoji="1" lang="en-US" altLang="zh-CN" sz="2800" b="1">
                <a:latin typeface="黑体" pitchFamily="2" charset="-122"/>
                <a:ea typeface="黑体" pitchFamily="2" charset="-122"/>
              </a:rPr>
              <a:t>2</a:t>
            </a:r>
            <a:r>
              <a:rPr kumimoji="1" lang="en-US" altLang="zh-CN" sz="2800"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>
                <a:latin typeface="楷体_GB2312" pitchFamily="49" charset="-122"/>
                <a:ea typeface="楷体_GB2312" pitchFamily="49" charset="-122"/>
              </a:rPr>
              <a:t>已知圆的半径为</a:t>
            </a:r>
            <a:r>
              <a:rPr kumimoji="1" lang="en-US" altLang="zh-CN" sz="2800">
                <a:latin typeface="楷体_GB2312" pitchFamily="49" charset="-122"/>
                <a:ea typeface="楷体_GB2312" pitchFamily="49" charset="-122"/>
              </a:rPr>
              <a:t>R(R</a:t>
            </a:r>
            <a:r>
              <a:rPr kumimoji="1" lang="zh-CN" altLang="en-US" sz="2800">
                <a:latin typeface="楷体_GB2312" pitchFamily="49" charset="-122"/>
                <a:ea typeface="楷体_GB2312" pitchFamily="49" charset="-122"/>
              </a:rPr>
              <a:t>是一个可变的量</a:t>
            </a:r>
            <a:r>
              <a:rPr kumimoji="1" lang="en-US" altLang="zh-CN" sz="2800">
                <a:latin typeface="楷体_GB2312" pitchFamily="49" charset="-122"/>
                <a:ea typeface="楷体_GB2312" pitchFamily="49" charset="-122"/>
              </a:rPr>
              <a:t>),</a:t>
            </a:r>
            <a:r>
              <a:rPr kumimoji="1" lang="zh-CN" altLang="en-US" sz="2800">
                <a:latin typeface="楷体_GB2312" pitchFamily="49" charset="-122"/>
                <a:ea typeface="楷体_GB2312" pitchFamily="49" charset="-122"/>
              </a:rPr>
              <a:t>求圆的面积和周长</a:t>
            </a:r>
            <a:r>
              <a:rPr kumimoji="1" lang="en-US" altLang="zh-CN" sz="2800"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800">
                <a:latin typeface="楷体_GB2312" pitchFamily="49" charset="-122"/>
                <a:ea typeface="楷体_GB2312" pitchFamily="49" charset="-122"/>
              </a:rPr>
              <a:t>用计算机求解，程序如下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828800" y="1562100"/>
            <a:ext cx="449580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709738" indent="-17097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9002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20907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22812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4717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928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386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8433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3005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/* examc */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/* </a:t>
            </a:r>
            <a:r>
              <a:rPr kumimoji="1" lang="zh-CN" altLang="en-US" sz="2400" b="1">
                <a:latin typeface="Verdana" pitchFamily="34" charset="0"/>
                <a:ea typeface="楷体_GB2312" pitchFamily="49" charset="-122"/>
              </a:rPr>
              <a:t>计算圆的面积和周长 *</a:t>
            </a:r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/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     float r,area,s;</a:t>
            </a:r>
          </a:p>
          <a:p>
            <a:pPr eaLnBrk="0" hangingPunct="0"/>
            <a:endParaRPr kumimoji="1" lang="en-US" altLang="zh-CN" sz="2400" b="1">
              <a:latin typeface="Verdana" pitchFamily="34" charset="0"/>
              <a:ea typeface="楷体_GB2312" pitchFamily="49" charset="-122"/>
            </a:endParaRPr>
          </a:p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     </a:t>
            </a:r>
            <a:r>
              <a:rPr kumimoji="1" lang="en-US" altLang="zh-CN" sz="2400" b="1">
                <a:latin typeface="Verdana" pitchFamily="34" charset="0"/>
                <a:ea typeface="楷体_GB2312" pitchFamily="49" charset="-122"/>
                <a:hlinkClick r:id="" action="ppaction://noaction"/>
              </a:rPr>
              <a:t>scanf</a:t>
            </a:r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(“%f“,&amp;r);</a:t>
            </a:r>
          </a:p>
          <a:p>
            <a:pPr eaLnBrk="0" hangingPunct="0"/>
            <a:endParaRPr kumimoji="1" lang="en-US" altLang="zh-CN" sz="2400" b="1">
              <a:latin typeface="Verdana" pitchFamily="34" charset="0"/>
              <a:ea typeface="楷体_GB2312" pitchFamily="49" charset="-122"/>
            </a:endParaRPr>
          </a:p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     area=3.14*r*r;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     s=2*3.14*r;</a:t>
            </a:r>
          </a:p>
          <a:p>
            <a:pPr eaLnBrk="0" hangingPunct="0"/>
            <a:endParaRPr kumimoji="1" lang="en-US" altLang="zh-CN" sz="2400" b="1">
              <a:latin typeface="Verdana" pitchFamily="34" charset="0"/>
              <a:ea typeface="楷体_GB2312" pitchFamily="49" charset="-122"/>
            </a:endParaRPr>
          </a:p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     </a:t>
            </a:r>
            <a:r>
              <a:rPr kumimoji="1" lang="en-US" altLang="zh-CN" sz="2400" b="1">
                <a:latin typeface="Verdana" pitchFamily="34" charset="0"/>
                <a:ea typeface="楷体_GB2312" pitchFamily="49" charset="-122"/>
                <a:hlinkClick r:id="" action="ppaction://noaction"/>
              </a:rPr>
              <a:t>printf</a:t>
            </a:r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(“</a:t>
            </a:r>
            <a:r>
              <a:rPr kumimoji="1" lang="zh-CN" altLang="en-US" sz="2400" b="1">
                <a:latin typeface="Verdana" pitchFamily="34" charset="0"/>
                <a:ea typeface="楷体_GB2312" pitchFamily="49" charset="-122"/>
              </a:rPr>
              <a:t>面积</a:t>
            </a:r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= %f, </a:t>
            </a:r>
            <a:r>
              <a:rPr kumimoji="1" lang="zh-CN" altLang="en-US" sz="2400" b="1">
                <a:latin typeface="Verdana" pitchFamily="34" charset="0"/>
                <a:ea typeface="楷体_GB2312" pitchFamily="49" charset="-122"/>
              </a:rPr>
              <a:t>周长</a:t>
            </a:r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=%f”,area,s);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  <a:ea typeface="楷体_GB2312" pitchFamily="49" charset="-122"/>
              </a:rPr>
              <a:t>}</a:t>
            </a:r>
          </a:p>
        </p:txBody>
      </p:sp>
      <p:sp>
        <p:nvSpPr>
          <p:cNvPr id="8196" name="AutoShape 4"/>
          <p:cNvSpPr>
            <a:spLocks/>
          </p:cNvSpPr>
          <p:nvPr/>
        </p:nvSpPr>
        <p:spPr bwMode="auto">
          <a:xfrm>
            <a:off x="6400800" y="1790700"/>
            <a:ext cx="76200" cy="533400"/>
          </a:xfrm>
          <a:prstGeom prst="rightBrace">
            <a:avLst>
              <a:gd name="adj1" fmla="val 58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842125" y="1824038"/>
            <a:ext cx="1073150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000" b="1">
                <a:latin typeface="宋体" pitchFamily="2" charset="-122"/>
              </a:rPr>
              <a:t>1</a:t>
            </a:r>
            <a:r>
              <a:rPr kumimoji="1" lang="zh-CN" altLang="en-US" sz="2000" b="1">
                <a:latin typeface="宋体" pitchFamily="2" charset="-122"/>
              </a:rPr>
              <a:t>、</a:t>
            </a:r>
            <a:r>
              <a:rPr kumimoji="1" lang="zh-CN" altLang="en-US" sz="2000" b="1">
                <a:latin typeface="宋体" pitchFamily="2" charset="-122"/>
                <a:hlinkClick r:id="" action="ppaction://noaction"/>
              </a:rPr>
              <a:t>注释</a:t>
            </a:r>
            <a:endParaRPr kumimoji="1" lang="zh-CN" altLang="en-US" sz="2000" b="1">
              <a:latin typeface="宋体" pitchFamily="2" charset="-122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858000" y="3048000"/>
            <a:ext cx="1598613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000" b="1">
                <a:latin typeface="宋体" pitchFamily="2" charset="-122"/>
              </a:rPr>
              <a:t>2</a:t>
            </a:r>
            <a:r>
              <a:rPr kumimoji="1" lang="zh-CN" altLang="en-US" sz="2000" b="1">
                <a:latin typeface="宋体" pitchFamily="2" charset="-122"/>
              </a:rPr>
              <a:t>、</a:t>
            </a:r>
            <a:r>
              <a:rPr kumimoji="1" lang="zh-CN" altLang="en-US" sz="2000" b="1">
                <a:latin typeface="宋体" pitchFamily="2" charset="-122"/>
                <a:hlinkClick r:id="" action="ppaction://noaction"/>
              </a:rPr>
              <a:t>数据说明</a:t>
            </a:r>
            <a:endParaRPr kumimoji="1" lang="zh-CN" altLang="en-US" sz="2000" b="1">
              <a:latin typeface="宋体" pitchFamily="2" charset="-122"/>
            </a:endParaRP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6858000" y="3914775"/>
            <a:ext cx="1557338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000" b="1">
                <a:latin typeface="华文宋体" pitchFamily="2" charset="-122"/>
                <a:ea typeface="华文宋体" pitchFamily="2" charset="-122"/>
              </a:rPr>
              <a:t>3</a:t>
            </a:r>
            <a:r>
              <a:rPr kumimoji="1" lang="zh-CN" altLang="en-US" sz="2000" b="1">
                <a:latin typeface="华文宋体" pitchFamily="2" charset="-122"/>
                <a:ea typeface="华文宋体" pitchFamily="2" charset="-122"/>
              </a:rPr>
              <a:t>、</a:t>
            </a:r>
            <a:r>
              <a:rPr kumimoji="1" lang="zh-CN" altLang="en-US" sz="2000" b="1">
                <a:latin typeface="华文宋体" pitchFamily="2" charset="-122"/>
                <a:ea typeface="华文宋体" pitchFamily="2" charset="-122"/>
                <a:hlinkClick r:id="" action="ppaction://noaction"/>
              </a:rPr>
              <a:t>数据输入</a:t>
            </a:r>
            <a:endParaRPr kumimoji="1" lang="zh-CN" altLang="en-US" sz="2000" b="1">
              <a:latin typeface="华文宋体" pitchFamily="2" charset="-122"/>
              <a:ea typeface="华文宋体" pitchFamily="2" charset="-122"/>
            </a:endParaRPr>
          </a:p>
        </p:txBody>
      </p:sp>
      <p:sp>
        <p:nvSpPr>
          <p:cNvPr id="8200" name="AutoShape 8"/>
          <p:cNvSpPr>
            <a:spLocks/>
          </p:cNvSpPr>
          <p:nvPr/>
        </p:nvSpPr>
        <p:spPr bwMode="auto">
          <a:xfrm>
            <a:off x="6248400" y="4648200"/>
            <a:ext cx="76200" cy="533400"/>
          </a:xfrm>
          <a:prstGeom prst="rightBrace">
            <a:avLst>
              <a:gd name="adj1" fmla="val 58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900863" y="4691063"/>
            <a:ext cx="1557337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000" b="1">
                <a:latin typeface="华文宋体" pitchFamily="2" charset="-122"/>
                <a:ea typeface="华文宋体" pitchFamily="2" charset="-122"/>
              </a:rPr>
              <a:t>4</a:t>
            </a:r>
            <a:r>
              <a:rPr kumimoji="1" lang="zh-CN" altLang="en-US" sz="2000" b="1">
                <a:latin typeface="华文宋体" pitchFamily="2" charset="-122"/>
                <a:ea typeface="华文宋体" pitchFamily="2" charset="-122"/>
              </a:rPr>
              <a:t>、数据处理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6959600" y="5638800"/>
            <a:ext cx="1598613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000" b="1">
                <a:latin typeface="宋体" pitchFamily="2" charset="-122"/>
              </a:rPr>
              <a:t>5</a:t>
            </a:r>
            <a:r>
              <a:rPr kumimoji="1" lang="zh-CN" altLang="en-US" sz="2000" b="1">
                <a:latin typeface="宋体" pitchFamily="2" charset="-122"/>
              </a:rPr>
              <a:t>、结果输出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6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0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  <p:bldP spid="8196" grpId="0" animBg="1"/>
      <p:bldP spid="8197" grpId="0" animBg="1" autoUpdateAnimBg="0"/>
      <p:bldP spid="8198" grpId="0" animBg="1" autoUpdateAnimBg="0"/>
      <p:bldP spid="8199" grpId="0" animBg="1" autoUpdateAnimBg="0"/>
      <p:bldP spid="8200" grpId="0" animBg="1"/>
      <p:bldP spid="8201" grpId="0" animBg="1" autoUpdateAnimBg="0"/>
      <p:bldP spid="8202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81000" y="806450"/>
            <a:ext cx="8534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3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已知平行四边形的长为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50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，宽为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10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，计算平行四边形的面积和周长。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489075" y="2346325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程序如下：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565275" y="2870200"/>
            <a:ext cx="4530725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// exam3.c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// 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计算平行四边形的面积和周长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 float a,b;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 a=10.0;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 b=5.0;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 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  <a:hlinkClick r:id="" action="ppaction://noaction"/>
              </a:rPr>
              <a:t>printf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(“AREA=%f”,a*b);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}</a:t>
            </a:r>
          </a:p>
        </p:txBody>
      </p:sp>
      <p:sp>
        <p:nvSpPr>
          <p:cNvPr id="10245" name="Text Box 5">
            <a:hlinkClick r:id="rId3" action="ppaction://program"/>
          </p:cNvPr>
          <p:cNvSpPr txBox="1">
            <a:spLocks noChangeArrowheads="1"/>
          </p:cNvSpPr>
          <p:nvPr/>
        </p:nvSpPr>
        <p:spPr bwMode="auto">
          <a:xfrm>
            <a:off x="8045450" y="60960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程序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autoUpdateAnimBg="0"/>
      <p:bldP spid="10244" grpId="0" autoUpdateAnimBg="0"/>
      <p:bldP spid="1024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552450" y="404813"/>
            <a:ext cx="83629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43000" indent="-11430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3335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5240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19050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362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819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276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733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4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 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以我国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1992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年工业产值为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100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，如果以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9%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的年增长率增长计算到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2000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年时的工业产值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。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85800" y="1752600"/>
            <a:ext cx="4648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189163" indent="-218916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237966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257016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276066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95116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34083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8655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43227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7799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1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算法分析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：</a:t>
            </a:r>
            <a:endParaRPr kumimoji="1" lang="zh-CN" altLang="en-US" sz="2800" baseline="58000">
              <a:effectLst>
                <a:outerShdw blurRad="38100" dist="38100" dir="2700000" algn="tl">
                  <a:srgbClr val="FFFFFF"/>
                </a:outerShdw>
              </a:effectLst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371600" y="2362200"/>
            <a:ext cx="7162800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665163" eaLnBrk="0" hangingPunct="0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对此问题，要找出问题的数学模型。设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r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为年增长率，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n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为年数，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v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为第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n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年的总产值。 则有 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v=100*(1+r)</a:t>
            </a:r>
            <a:r>
              <a:rPr kumimoji="1" lang="en-US" altLang="zh-CN" sz="2400" baseline="580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n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09600" y="3962400"/>
            <a:ext cx="1981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latin typeface="黑体" pitchFamily="2" charset="-122"/>
                <a:ea typeface="黑体" pitchFamily="2" charset="-122"/>
              </a:rPr>
              <a:t>2 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数据结构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914400" y="4800600"/>
            <a:ext cx="79248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15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620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9525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kumimoji="1" lang="zh-CN" altLang="en-US" sz="2400">
                <a:latin typeface="Times New Roman" pitchFamily="18" charset="0"/>
              </a:rPr>
              <a:t>根据算法分析，至少要用到这么几个量，年增长率、年数、第</a:t>
            </a:r>
            <a:r>
              <a:rPr kumimoji="1" lang="en-US" altLang="zh-CN" sz="2400">
                <a:latin typeface="Times New Roman" pitchFamily="18" charset="0"/>
              </a:rPr>
              <a:t>n</a:t>
            </a:r>
            <a:r>
              <a:rPr kumimoji="1" lang="zh-CN" altLang="en-US" sz="2400">
                <a:latin typeface="Times New Roman" pitchFamily="18" charset="0"/>
              </a:rPr>
              <a:t>年的总产值。而这几个量中，年增长率肯定是小数（浮点）型数据，年数是整数（整型），总产值不会是整数，应为浮点数。这些数据都要放在相应的</a:t>
            </a:r>
            <a:r>
              <a:rPr kumimoji="1" lang="zh-CN" altLang="en-US" sz="2400" b="1">
                <a:latin typeface="Times New Roman" pitchFamily="18" charset="0"/>
                <a:hlinkClick r:id="" action="ppaction://noaction"/>
              </a:rPr>
              <a:t>变量</a:t>
            </a:r>
            <a:r>
              <a:rPr kumimoji="1" lang="zh-CN" altLang="en-US" sz="2400">
                <a:latin typeface="Times New Roman" pitchFamily="18" charset="0"/>
              </a:rPr>
              <a:t>中，并要进行相应的</a:t>
            </a:r>
            <a:r>
              <a:rPr kumimoji="1" lang="zh-CN" altLang="en-US" sz="2400" b="1">
                <a:latin typeface="Times New Roman" pitchFamily="18" charset="0"/>
                <a:hlinkClick r:id="" action="ppaction://noaction"/>
              </a:rPr>
              <a:t>数据说明</a:t>
            </a:r>
            <a:r>
              <a:rPr kumimoji="1" lang="zh-CN" altLang="en-US" sz="2400">
                <a:latin typeface="Times New Roman" pitchFamily="18" charset="0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  <p:bldP spid="1229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647700" y="1454150"/>
            <a:ext cx="6570663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// exam4.c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// 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计算到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2000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年的工业产值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int n;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float rate,value;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n=2000-1992;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rate=0.09;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value=100*pow((float)(1+r),(float)n);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printf( “2000</a:t>
            </a:r>
            <a:r>
              <a:rPr kumimoji="1" lang="zh-CN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年的产值为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%f</a:t>
            </a:r>
            <a:r>
              <a:rPr kumimoji="1" lang="zh-CN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：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”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,value);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}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203825" y="1546225"/>
            <a:ext cx="3482975" cy="1196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pow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为求幂的函数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格式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  <a:sym typeface="Wingdings" pitchFamily="2" charset="2"/>
              </a:rPr>
              <a:t> 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  <a:sym typeface="Wingdings" pitchFamily="2" charset="2"/>
              </a:rPr>
              <a:t>pow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  <a:sym typeface="Wingdings" pitchFamily="2" charset="2"/>
              </a:rPr>
              <a:t>（底，指数）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  <a:sym typeface="Wingdings" pitchFamily="2" charset="2"/>
              </a:rPr>
              <a:t>底，指数均为浮点数。</a:t>
            </a:r>
          </a:p>
        </p:txBody>
      </p:sp>
      <p:sp>
        <p:nvSpPr>
          <p:cNvPr id="14340" name="AutoShape 4"/>
          <p:cNvSpPr>
            <a:spLocks noChangeArrowheads="1"/>
          </p:cNvSpPr>
          <p:nvPr/>
        </p:nvSpPr>
        <p:spPr bwMode="auto">
          <a:xfrm>
            <a:off x="4305300" y="3733800"/>
            <a:ext cx="2057400" cy="533400"/>
          </a:xfrm>
          <a:prstGeom prst="wedgeRectCallout">
            <a:avLst>
              <a:gd name="adj1" fmla="val -53241"/>
              <a:gd name="adj2" fmla="val 95833"/>
            </a:avLst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tIns="0" rIns="54000" bIns="0"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幼圆" pitchFamily="49" charset="-122"/>
              </a:rPr>
              <a:t>强制类型转换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050925" y="577850"/>
            <a:ext cx="2339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latin typeface="黑体" pitchFamily="2" charset="-122"/>
                <a:ea typeface="黑体" pitchFamily="2" charset="-122"/>
              </a:rPr>
              <a:t>3 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源程序代码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14339" grpId="0" animBg="1" autoUpdateAnimBg="0"/>
      <p:bldP spid="14340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501650" y="228600"/>
            <a:ext cx="82613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    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此例中，只能算到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2000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年，且年增长率为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9%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时的工业产</a:t>
            </a:r>
          </a:p>
          <a:p>
            <a:pPr eaLnBrk="0" hangingPunct="0"/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值。如果将工业产值改为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10%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，或者要算到其它年份，必须要</a:t>
            </a:r>
          </a:p>
          <a:p>
            <a:pPr eaLnBrk="0" hangingPunct="0"/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修改源程序，使用不便。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441325" y="1620838"/>
            <a:ext cx="506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方法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2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：用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scanf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函数重新编写程序。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822325" y="2089150"/>
            <a:ext cx="7831138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//  exam4.c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//  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计算到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2000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年的工业产值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int n,year;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float value,rate;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printf(“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请输入年份和年增长率”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);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scanf(“%d,%f”,&amp;year,&amp;rate);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n=year-1992;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value=100*pow((float)(1+r),(float)n);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printf(“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按给定利率到指定年份的产值为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%f”,value);</a:t>
            </a:r>
          </a:p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87" grpId="0" autoUpdateAnimBg="0"/>
      <p:bldP spid="1638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81000" y="882650"/>
            <a:ext cx="8534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43000" indent="-11430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3335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5240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19050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362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819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276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733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5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 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鸡兔同笼，已知鸡兔总头数为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H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（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Heads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），总数为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F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（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Feet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），问鸡兔各有多少只？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88925" y="2209800"/>
            <a:ext cx="23320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1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算法分析：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295400" y="2798763"/>
            <a:ext cx="58737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（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1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）建立数学模型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  设鸡为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x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只，兔为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y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只，由题意有：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          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x+y=h     ......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（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1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）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          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2*x+4*y=f ......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（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2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）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295400" y="4791075"/>
            <a:ext cx="7118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（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2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）求解方程，找出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x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y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的具体求解公式：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416050" y="5934075"/>
            <a:ext cx="4451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以下用消元法找出方程的解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6" grpId="0" autoUpdateAnimBg="0"/>
      <p:bldP spid="18437" grpId="0" autoUpdateAnimBg="0"/>
      <p:bldP spid="1843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76200" y="349250"/>
            <a:ext cx="2498725" cy="436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(2)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式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-2×(1)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式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57200" y="2209800"/>
            <a:ext cx="780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注意：计算机不会自己建数学模型，也不会自己解方程！</a:t>
            </a:r>
            <a:endParaRPr kumimoji="1" lang="zh-CN" altLang="en-US" sz="2400">
              <a:effectLst>
                <a:outerShdw blurRad="38100" dist="38100" dir="2700000" algn="tl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2667000" y="381000"/>
            <a:ext cx="838200" cy="381000"/>
          </a:xfrm>
          <a:prstGeom prst="rightArrow">
            <a:avLst>
              <a:gd name="adj1" fmla="val 50000"/>
              <a:gd name="adj2" fmla="val 55000"/>
            </a:avLst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657600" y="381000"/>
            <a:ext cx="2038350" cy="436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0" rIns="36000" bIns="0">
            <a:spAutoFit/>
          </a:bodyPr>
          <a:lstStyle/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2×y=f-2×h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6705600" y="381000"/>
            <a:ext cx="2286000" cy="436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0" rIns="36000" bIns="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y=(f-2×h)/2 </a:t>
            </a:r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5805488" y="457200"/>
            <a:ext cx="747712" cy="381000"/>
          </a:xfrm>
          <a:prstGeom prst="rightArrow">
            <a:avLst>
              <a:gd name="adj1" fmla="val 50000"/>
              <a:gd name="adj2" fmla="val 49062"/>
            </a:avLst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76200" y="1090613"/>
            <a:ext cx="2571750" cy="458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10800" rIns="36000" bIns="10800">
            <a:spAutoFit/>
          </a:bodyPr>
          <a:lstStyle/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4×(1)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式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-(2)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式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3641725" y="1090613"/>
            <a:ext cx="2038350" cy="458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10800" rIns="36000" bIns="10800">
            <a:spAutoFit/>
          </a:bodyPr>
          <a:lstStyle/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2×X=4×H-F</a:t>
            </a: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6750050" y="1090613"/>
            <a:ext cx="2216150" cy="458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10800" rIns="36000" bIns="10800">
            <a:spAutoFit/>
          </a:bodyPr>
          <a:lstStyle/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X=(4×H-F)/2</a:t>
            </a:r>
          </a:p>
        </p:txBody>
      </p:sp>
      <p:sp>
        <p:nvSpPr>
          <p:cNvPr id="20491" name="AutoShape 11"/>
          <p:cNvSpPr>
            <a:spLocks noChangeArrowheads="1"/>
          </p:cNvSpPr>
          <p:nvPr/>
        </p:nvSpPr>
        <p:spPr bwMode="auto">
          <a:xfrm>
            <a:off x="5791200" y="1143000"/>
            <a:ext cx="838200" cy="381000"/>
          </a:xfrm>
          <a:prstGeom prst="rightArrow">
            <a:avLst>
              <a:gd name="adj1" fmla="val 50000"/>
              <a:gd name="adj2" fmla="val 55000"/>
            </a:avLst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92" name="AutoShape 12"/>
          <p:cNvSpPr>
            <a:spLocks noChangeArrowheads="1"/>
          </p:cNvSpPr>
          <p:nvPr/>
        </p:nvSpPr>
        <p:spPr bwMode="auto">
          <a:xfrm>
            <a:off x="2743200" y="1143000"/>
            <a:ext cx="838200" cy="381000"/>
          </a:xfrm>
          <a:prstGeom prst="rightArrow">
            <a:avLst>
              <a:gd name="adj1" fmla="val 50000"/>
              <a:gd name="adj2" fmla="val 55000"/>
            </a:avLst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441325" y="3092450"/>
            <a:ext cx="19716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latin typeface="黑体" pitchFamily="2" charset="-122"/>
                <a:ea typeface="黑体" pitchFamily="2" charset="-122"/>
              </a:rPr>
              <a:t>2 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数据结构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898525" y="3754438"/>
            <a:ext cx="7940675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程序中要用到不同的</a:t>
            </a:r>
            <a:r>
              <a:rPr kumimoji="1" lang="zh-CN" altLang="en-US" sz="2400" b="1">
                <a:latin typeface="Times New Roman" pitchFamily="18" charset="0"/>
                <a:hlinkClick r:id="" action="ppaction://noaction"/>
              </a:rPr>
              <a:t>数据</a:t>
            </a:r>
            <a:r>
              <a:rPr kumimoji="1" lang="zh-CN" altLang="en-US" sz="2400" b="1">
                <a:latin typeface="Times New Roman" pitchFamily="18" charset="0"/>
              </a:rPr>
              <a:t>，</a:t>
            </a:r>
            <a:r>
              <a:rPr kumimoji="1" lang="zh-CN" altLang="en-US" sz="2400">
                <a:latin typeface="Times New Roman" pitchFamily="18" charset="0"/>
              </a:rPr>
              <a:t>存放头、脚数量的变量，存放方程解（鸡、兔数量）的</a:t>
            </a:r>
            <a:r>
              <a:rPr kumimoji="1" lang="zh-CN" altLang="en-US" sz="2400">
                <a:latin typeface="Times New Roman" pitchFamily="18" charset="0"/>
                <a:hlinkClick r:id="" action="ppaction://noaction"/>
              </a:rPr>
              <a:t>变量</a:t>
            </a:r>
            <a:r>
              <a:rPr kumimoji="1" lang="zh-CN" altLang="en-US" sz="2400">
                <a:latin typeface="Times New Roman" pitchFamily="18" charset="0"/>
              </a:rPr>
              <a:t>，存放方程判别式的变量等。对于头、脚的数量，肯定是整型变量，方程的解理论上讲是整型，但在求解方程时要进行运算，为了避免发生错误，最好是用浮点数据。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0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4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  <p:bldP spid="20484" grpId="0" animBg="1"/>
      <p:bldP spid="20485" grpId="0" animBg="1" autoUpdateAnimBg="0"/>
      <p:bldP spid="20486" grpId="0" animBg="1" autoUpdateAnimBg="0"/>
      <p:bldP spid="20487" grpId="0" animBg="1"/>
      <p:bldP spid="20488" grpId="0" animBg="1" autoUpdateAnimBg="0"/>
      <p:bldP spid="20489" grpId="0" animBg="1" autoUpdateAnimBg="0"/>
      <p:bldP spid="20490" grpId="0" animBg="1" autoUpdateAnimBg="0"/>
      <p:bldP spid="20491" grpId="0" animBg="1"/>
      <p:bldP spid="20492" grpId="0" animBg="1"/>
      <p:bldP spid="20493" grpId="0" autoUpdateAnimBg="0"/>
      <p:bldP spid="2049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81000" y="838200"/>
            <a:ext cx="82454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79438" indent="-5794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3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伪代码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（由于此问题比较简单，也可直接编写程序）。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600200" y="2590800"/>
            <a:ext cx="35623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  <a:hlinkClick r:id="" action="ppaction://noaction"/>
              </a:rPr>
              <a:t>说明变量 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x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y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f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h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输入数据 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f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h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计算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x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，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y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幼圆" pitchFamily="49" charset="-122"/>
                <a:ea typeface="幼圆" pitchFamily="49" charset="-122"/>
              </a:rPr>
              <a:t>打印结果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5699125" y="3727450"/>
            <a:ext cx="3140075" cy="2292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伪代码是一种程序设计工具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,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介于程序语言与自然语言之间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,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伪代码不能被计算机编译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,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但它很容易翻译成高级语言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幼圆" pitchFamily="49" charset="-12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  <p:bldP spid="22532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838200" y="1214438"/>
            <a:ext cx="8077200" cy="564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//exam5.c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float x,y;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int f,h;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  <a:hlinkClick r:id="" action="ppaction://noaction"/>
              </a:rPr>
              <a:t>printf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(“Input the numbers of 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                Heads and Feet”);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  <a:hlinkClick r:id="" action="ppaction://noaction"/>
              </a:rPr>
              <a:t>scanf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(“%d,%d”,&amp;f,&amp;h);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x=(4.0*h-f)/0;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y=(f-0*h)/0;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printf(“Heads=%d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；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Feet=%d”,h,f);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   printf(“Chicken=%d,rabbits=%d”,x,y);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幼圆" pitchFamily="49" charset="-122"/>
              </a:rPr>
              <a:t>}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746125" y="501650"/>
            <a:ext cx="2328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latin typeface="黑体" pitchFamily="2" charset="-122"/>
                <a:ea typeface="黑体" pitchFamily="2" charset="-122"/>
              </a:rPr>
              <a:t>4 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源程序代码</a:t>
            </a:r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5410200" y="1905000"/>
            <a:ext cx="2057400" cy="838200"/>
          </a:xfrm>
          <a:prstGeom prst="wedgeRoundRectCallout">
            <a:avLst>
              <a:gd name="adj1" fmla="val -65972"/>
              <a:gd name="adj2" fmla="val 121403"/>
              <a:gd name="adj3" fmla="val 16667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>
                <a:solidFill>
                  <a:schemeClr val="bg1"/>
                </a:solidFill>
                <a:latin typeface="Times New Roman" pitchFamily="18" charset="0"/>
              </a:rPr>
              <a:t>说明输入数据的内容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  <p:bldP spid="24580" grpId="0" animBg="1" autoUpdateAnimBg="0"/>
    </p:bldLst>
  </p:timing>
</p:sld>
</file>

<file path=ppt/theme/theme1.xml><?xml version="1.0" encoding="utf-8"?>
<a:theme xmlns:a="http://schemas.openxmlformats.org/drawingml/2006/main" name="古瓶荷花">
  <a:themeElements>
    <a:clrScheme name="古瓶荷花 4">
      <a:dk1>
        <a:srgbClr val="000000"/>
      </a:dk1>
      <a:lt1>
        <a:srgbClr val="FFFFCC"/>
      </a:lt1>
      <a:dk2>
        <a:srgbClr val="CC3300"/>
      </a:dk2>
      <a:lt2>
        <a:srgbClr val="C0C0C0"/>
      </a:lt2>
      <a:accent1>
        <a:srgbClr val="FFFFCC"/>
      </a:accent1>
      <a:accent2>
        <a:srgbClr val="339933"/>
      </a:accent2>
      <a:accent3>
        <a:srgbClr val="FFFFE2"/>
      </a:accent3>
      <a:accent4>
        <a:srgbClr val="000000"/>
      </a:accent4>
      <a:accent5>
        <a:srgbClr val="FFFFE2"/>
      </a:accent5>
      <a:accent6>
        <a:srgbClr val="2D8A2D"/>
      </a:accent6>
      <a:hlink>
        <a:srgbClr val="0066FF"/>
      </a:hlink>
      <a:folHlink>
        <a:srgbClr val="6F6F9F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1052</Words>
  <Application>Microsoft Office PowerPoint</Application>
  <PresentationFormat>全屏显示(4:3)</PresentationFormat>
  <Paragraphs>137</Paragraphs>
  <Slides>12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Arial</vt:lpstr>
      <vt:lpstr>宋体</vt:lpstr>
      <vt:lpstr>Wingdings</vt:lpstr>
      <vt:lpstr>Symbol</vt:lpstr>
      <vt:lpstr>黑体</vt:lpstr>
      <vt:lpstr>Times New Roman</vt:lpstr>
      <vt:lpstr>幼圆</vt:lpstr>
      <vt:lpstr>仿宋_GB2312</vt:lpstr>
      <vt:lpstr>SubScript VNI2</vt:lpstr>
      <vt:lpstr>金山简准圆</vt:lpstr>
      <vt:lpstr>楷体_GB2312</vt:lpstr>
      <vt:lpstr>Verdana</vt:lpstr>
      <vt:lpstr>华文宋体</vt:lpstr>
      <vt:lpstr>古瓶荷花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5</cp:revision>
  <dcterms:created xsi:type="dcterms:W3CDTF">2009-07-10T00:14:56Z</dcterms:created>
  <dcterms:modified xsi:type="dcterms:W3CDTF">2022-08-31T12:44:55Z</dcterms:modified>
</cp:coreProperties>
</file>