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80"/>
  </p:notesMasterIdLst>
  <p:handoutMasterIdLst>
    <p:handoutMasterId r:id="rId81"/>
  </p:handoutMasterIdLst>
  <p:sldIdLst>
    <p:sldId id="353" r:id="rId2"/>
    <p:sldId id="261" r:id="rId3"/>
    <p:sldId id="352" r:id="rId4"/>
    <p:sldId id="272" r:id="rId5"/>
    <p:sldId id="273" r:id="rId6"/>
    <p:sldId id="275" r:id="rId7"/>
    <p:sldId id="274"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99" r:id="rId32"/>
    <p:sldId id="300" r:id="rId33"/>
    <p:sldId id="301" r:id="rId34"/>
    <p:sldId id="302" r:id="rId35"/>
    <p:sldId id="304" r:id="rId36"/>
    <p:sldId id="305" r:id="rId37"/>
    <p:sldId id="306" r:id="rId38"/>
    <p:sldId id="307" r:id="rId39"/>
    <p:sldId id="309" r:id="rId40"/>
    <p:sldId id="310" r:id="rId41"/>
    <p:sldId id="311" r:id="rId42"/>
    <p:sldId id="312" r:id="rId43"/>
    <p:sldId id="313" r:id="rId44"/>
    <p:sldId id="314" r:id="rId45"/>
    <p:sldId id="315" r:id="rId46"/>
    <p:sldId id="316" r:id="rId47"/>
    <p:sldId id="317" r:id="rId48"/>
    <p:sldId id="318" r:id="rId49"/>
    <p:sldId id="319" r:id="rId50"/>
    <p:sldId id="320" r:id="rId51"/>
    <p:sldId id="321" r:id="rId52"/>
    <p:sldId id="322" r:id="rId53"/>
    <p:sldId id="323" r:id="rId54"/>
    <p:sldId id="324" r:id="rId55"/>
    <p:sldId id="325" r:id="rId56"/>
    <p:sldId id="326" r:id="rId57"/>
    <p:sldId id="329" r:id="rId58"/>
    <p:sldId id="331" r:id="rId59"/>
    <p:sldId id="328" r:id="rId60"/>
    <p:sldId id="334" r:id="rId61"/>
    <p:sldId id="335" r:id="rId62"/>
    <p:sldId id="336" r:id="rId63"/>
    <p:sldId id="337" r:id="rId64"/>
    <p:sldId id="339" r:id="rId65"/>
    <p:sldId id="340" r:id="rId66"/>
    <p:sldId id="332" r:id="rId67"/>
    <p:sldId id="341" r:id="rId68"/>
    <p:sldId id="343" r:id="rId69"/>
    <p:sldId id="344" r:id="rId70"/>
    <p:sldId id="345" r:id="rId71"/>
    <p:sldId id="346" r:id="rId72"/>
    <p:sldId id="347" r:id="rId73"/>
    <p:sldId id="348" r:id="rId74"/>
    <p:sldId id="349" r:id="rId75"/>
    <p:sldId id="350" r:id="rId76"/>
    <p:sldId id="333" r:id="rId77"/>
    <p:sldId id="351" r:id="rId78"/>
    <p:sldId id="271" r:id="rId79"/>
  </p:sldIdLst>
  <p:sldSz cx="9144000" cy="6858000" type="screen4x3"/>
  <p:notesSz cx="6858000" cy="9144000"/>
  <p:kinsoku lang="zh-CN" invalStChars="!),.:;?]}、。—ˇ¨〃々～‖…’”〕〉》」』〗】∶！＂＇），．：；？］｀｜｝·" invalEndChars="([{‘“〔〈《「『〖【（［｛．·"/>
  <p:defaultTextStyle>
    <a:defPPr>
      <a:defRPr lang="zh-CN"/>
    </a:defPPr>
    <a:lvl1pPr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1pPr>
    <a:lvl2pPr marL="4572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2pPr>
    <a:lvl3pPr marL="9144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3pPr>
    <a:lvl4pPr marL="13716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4pPr>
    <a:lvl5pPr marL="18288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5pPr>
    <a:lvl6pPr marL="2286000" algn="l" defTabSz="914400" rtl="0" eaLnBrk="1" latinLnBrk="0" hangingPunct="1">
      <a:defRPr sz="2400" kern="1200">
        <a:solidFill>
          <a:schemeClr val="tx1"/>
        </a:solidFill>
        <a:latin typeface="Arial" pitchFamily="34" charset="0"/>
        <a:ea typeface="宋体" pitchFamily="2" charset="-122"/>
        <a:cs typeface="+mn-cs"/>
      </a:defRPr>
    </a:lvl6pPr>
    <a:lvl7pPr marL="2743200" algn="l" defTabSz="914400" rtl="0" eaLnBrk="1" latinLnBrk="0" hangingPunct="1">
      <a:defRPr sz="2400" kern="1200">
        <a:solidFill>
          <a:schemeClr val="tx1"/>
        </a:solidFill>
        <a:latin typeface="Arial" pitchFamily="34" charset="0"/>
        <a:ea typeface="宋体" pitchFamily="2" charset="-122"/>
        <a:cs typeface="+mn-cs"/>
      </a:defRPr>
    </a:lvl7pPr>
    <a:lvl8pPr marL="3200400" algn="l" defTabSz="914400" rtl="0" eaLnBrk="1" latinLnBrk="0" hangingPunct="1">
      <a:defRPr sz="2400" kern="1200">
        <a:solidFill>
          <a:schemeClr val="tx1"/>
        </a:solidFill>
        <a:latin typeface="Arial" pitchFamily="34" charset="0"/>
        <a:ea typeface="宋体" pitchFamily="2" charset="-122"/>
        <a:cs typeface="+mn-cs"/>
      </a:defRPr>
    </a:lvl8pPr>
    <a:lvl9pPr marL="3657600" algn="l" defTabSz="914400" rtl="0" eaLnBrk="1" latinLnBrk="0" hangingPunct="1">
      <a:defRPr sz="2400"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FF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51F95D"/>
    <a:srgbClr val="FCF84E"/>
    <a:srgbClr val="FEFDD6"/>
    <a:srgbClr val="FF3300"/>
    <a:srgbClr val="003366"/>
    <a:srgbClr val="00CC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4559" autoAdjust="0"/>
    <p:restoredTop sz="86372" autoAdjust="0"/>
  </p:normalViewPr>
  <p:slideViewPr>
    <p:cSldViewPr>
      <p:cViewPr>
        <p:scale>
          <a:sx n="75" d="100"/>
          <a:sy n="75" d="100"/>
        </p:scale>
        <p:origin x="-1002" y="54"/>
      </p:cViewPr>
      <p:guideLst>
        <p:guide orient="horz" pos="2160"/>
        <p:guide pos="2880"/>
      </p:guideLst>
    </p:cSldViewPr>
  </p:slideViewPr>
  <p:outlineViewPr>
    <p:cViewPr>
      <p:scale>
        <a:sx n="33" d="100"/>
        <a:sy n="33" d="100"/>
      </p:scale>
      <p:origin x="0" y="47268"/>
    </p:cViewPr>
    <p:sldLst>
      <p:sld r:id="rId1" collapse="1"/>
      <p:sld r:id="rId2" collapse="1"/>
    </p:sldLst>
  </p:outlineViewPr>
  <p:notesTextViewPr>
    <p:cViewPr>
      <p:scale>
        <a:sx n="100" d="100"/>
        <a:sy n="100" d="100"/>
      </p:scale>
      <p:origin x="0" y="0"/>
    </p:cViewPr>
  </p:notesTextViewPr>
  <p:sorterViewPr>
    <p:cViewPr>
      <p:scale>
        <a:sx n="66" d="100"/>
        <a:sy n="66" d="100"/>
      </p:scale>
      <p:origin x="0" y="4644"/>
    </p:cViewPr>
  </p:sorterViewPr>
  <p:notesViewPr>
    <p:cSldViewPr>
      <p:cViewPr varScale="1">
        <p:scale>
          <a:sx n="59" d="100"/>
          <a:sy n="59" d="100"/>
        </p:scale>
        <p:origin x="-178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68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kumimoji="1" sz="1200">
                <a:latin typeface="Times New Roman" pitchFamily="18" charset="0"/>
              </a:defRPr>
            </a:lvl1pPr>
          </a:lstStyle>
          <a:p>
            <a:endParaRPr lang="en-US" altLang="zh-CN"/>
          </a:p>
        </p:txBody>
      </p:sp>
      <p:sp>
        <p:nvSpPr>
          <p:cNvPr id="18268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FontTx/>
              <a:buNone/>
              <a:defRPr kumimoji="1" sz="1200">
                <a:latin typeface="Times New Roman" pitchFamily="18" charset="0"/>
              </a:defRPr>
            </a:lvl1pPr>
          </a:lstStyle>
          <a:p>
            <a:fld id="{AF706D46-F4D5-4922-9409-D9CE0E77E7C8}" type="slidenum">
              <a:rPr lang="en-US" altLang="zh-CN"/>
              <a:pPr/>
              <a:t>‹#›</a:t>
            </a:fld>
            <a:endParaRPr lang="en-US" altLang="zh-CN"/>
          </a:p>
        </p:txBody>
      </p:sp>
    </p:spTree>
    <p:extLst>
      <p:ext uri="{BB962C8B-B14F-4D97-AF65-F5344CB8AC3E}">
        <p14:creationId xmlns:p14="http://schemas.microsoft.com/office/powerpoint/2010/main" val="23008494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15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61573"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61574"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5"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fld id="{E9A780EA-4CA3-4B6E-8B3F-1F19918BF2BF}" type="slidenum">
              <a:rPr lang="en-US" altLang="zh-CN"/>
              <a:pPr/>
              <a:t>‹#›</a:t>
            </a:fld>
            <a:endParaRPr lang="en-US" altLang="zh-CN"/>
          </a:p>
        </p:txBody>
      </p:sp>
    </p:spTree>
    <p:extLst>
      <p:ext uri="{BB962C8B-B14F-4D97-AF65-F5344CB8AC3E}">
        <p14:creationId xmlns:p14="http://schemas.microsoft.com/office/powerpoint/2010/main" val="132163043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A91D31-2013-4B4E-A04C-65D7C2262961}" type="slidenum">
              <a:rPr lang="en-US" altLang="zh-CN"/>
              <a:pPr/>
              <a:t>12</a:t>
            </a:fld>
            <a:endParaRPr lang="en-US" altLang="zh-CN"/>
          </a:p>
        </p:txBody>
      </p:sp>
      <p:sp>
        <p:nvSpPr>
          <p:cNvPr id="2285570" name="Rectangle 2"/>
          <p:cNvSpPr>
            <a:spLocks noGrp="1" noRot="1" noChangeAspect="1" noChangeArrowheads="1" noTextEdit="1"/>
          </p:cNvSpPr>
          <p:nvPr>
            <p:ph type="sldImg"/>
          </p:nvPr>
        </p:nvSpPr>
        <p:spPr>
          <a:ln/>
        </p:spPr>
      </p:sp>
      <p:sp>
        <p:nvSpPr>
          <p:cNvPr id="228557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A4111B-3BC4-4A87-95C4-B19692A87545}" type="slidenum">
              <a:rPr lang="en-US" altLang="zh-CN"/>
              <a:pPr/>
              <a:t>13</a:t>
            </a:fld>
            <a:endParaRPr lang="en-US" altLang="zh-CN"/>
          </a:p>
        </p:txBody>
      </p:sp>
      <p:sp>
        <p:nvSpPr>
          <p:cNvPr id="2287618" name="Rectangle 2"/>
          <p:cNvSpPr>
            <a:spLocks noGrp="1" noRot="1" noChangeAspect="1" noChangeArrowheads="1" noTextEdit="1"/>
          </p:cNvSpPr>
          <p:nvPr>
            <p:ph type="sldImg"/>
          </p:nvPr>
        </p:nvSpPr>
        <p:spPr>
          <a:ln/>
        </p:spPr>
      </p:sp>
      <p:sp>
        <p:nvSpPr>
          <p:cNvPr id="228761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610125-1801-448E-B5A8-248EE7A5F4D3}" type="slidenum">
              <a:rPr lang="en-US" altLang="zh-CN"/>
              <a:pPr/>
              <a:t>14</a:t>
            </a:fld>
            <a:endParaRPr lang="en-US" altLang="zh-CN"/>
          </a:p>
        </p:txBody>
      </p:sp>
      <p:sp>
        <p:nvSpPr>
          <p:cNvPr id="2289666" name="Rectangle 2"/>
          <p:cNvSpPr>
            <a:spLocks noGrp="1" noRot="1" noChangeAspect="1" noChangeArrowheads="1" noTextEdit="1"/>
          </p:cNvSpPr>
          <p:nvPr>
            <p:ph type="sldImg"/>
          </p:nvPr>
        </p:nvSpPr>
        <p:spPr>
          <a:ln/>
        </p:spPr>
      </p:sp>
      <p:sp>
        <p:nvSpPr>
          <p:cNvPr id="2289667"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45CD7C-E8E9-4307-AFE3-AC41D188A2C7}" type="slidenum">
              <a:rPr lang="en-US" altLang="zh-CN"/>
              <a:pPr/>
              <a:t>15</a:t>
            </a:fld>
            <a:endParaRPr lang="en-US" altLang="zh-CN"/>
          </a:p>
        </p:txBody>
      </p:sp>
      <p:sp>
        <p:nvSpPr>
          <p:cNvPr id="2291714" name="Rectangle 2"/>
          <p:cNvSpPr>
            <a:spLocks noGrp="1" noRot="1" noChangeAspect="1" noChangeArrowheads="1" noTextEdit="1"/>
          </p:cNvSpPr>
          <p:nvPr>
            <p:ph type="sldImg"/>
          </p:nvPr>
        </p:nvSpPr>
        <p:spPr>
          <a:ln/>
        </p:spPr>
      </p:sp>
      <p:sp>
        <p:nvSpPr>
          <p:cNvPr id="2291715"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F6072C-F1C4-4F0A-B2B1-B86BBAF8A791}" type="slidenum">
              <a:rPr lang="en-US" altLang="zh-CN"/>
              <a:pPr/>
              <a:t>16</a:t>
            </a:fld>
            <a:endParaRPr lang="en-US" altLang="zh-CN"/>
          </a:p>
        </p:txBody>
      </p:sp>
      <p:sp>
        <p:nvSpPr>
          <p:cNvPr id="2293762" name="Rectangle 2"/>
          <p:cNvSpPr>
            <a:spLocks noGrp="1" noRot="1" noChangeAspect="1" noChangeArrowheads="1" noTextEdit="1"/>
          </p:cNvSpPr>
          <p:nvPr>
            <p:ph type="sldImg"/>
          </p:nvPr>
        </p:nvSpPr>
        <p:spPr>
          <a:ln/>
        </p:spPr>
      </p:sp>
      <p:sp>
        <p:nvSpPr>
          <p:cNvPr id="2293763"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D487B6-6DF5-4C39-8C9B-7E838386EC73}" type="slidenum">
              <a:rPr lang="en-US" altLang="zh-CN"/>
              <a:pPr/>
              <a:t>17</a:t>
            </a:fld>
            <a:endParaRPr lang="en-US" altLang="zh-CN"/>
          </a:p>
        </p:txBody>
      </p:sp>
      <p:sp>
        <p:nvSpPr>
          <p:cNvPr id="2295810" name="Rectangle 2"/>
          <p:cNvSpPr>
            <a:spLocks noGrp="1" noRot="1" noChangeAspect="1" noChangeArrowheads="1" noTextEdit="1"/>
          </p:cNvSpPr>
          <p:nvPr>
            <p:ph type="sldImg"/>
          </p:nvPr>
        </p:nvSpPr>
        <p:spPr>
          <a:ln/>
        </p:spPr>
      </p:sp>
      <p:sp>
        <p:nvSpPr>
          <p:cNvPr id="229581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CC371E-CCDF-48A1-B649-51770EB72307}" type="slidenum">
              <a:rPr lang="en-US" altLang="zh-CN"/>
              <a:pPr/>
              <a:t>18</a:t>
            </a:fld>
            <a:endParaRPr lang="en-US" altLang="zh-CN"/>
          </a:p>
        </p:txBody>
      </p:sp>
      <p:sp>
        <p:nvSpPr>
          <p:cNvPr id="2297858" name="Rectangle 2"/>
          <p:cNvSpPr>
            <a:spLocks noGrp="1" noRot="1" noChangeAspect="1" noChangeArrowheads="1" noTextEdit="1"/>
          </p:cNvSpPr>
          <p:nvPr>
            <p:ph type="sldImg"/>
          </p:nvPr>
        </p:nvSpPr>
        <p:spPr>
          <a:ln/>
        </p:spPr>
      </p:sp>
      <p:sp>
        <p:nvSpPr>
          <p:cNvPr id="229785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448E53-F18D-4974-AA89-B5F70E0CAE7A}" type="slidenum">
              <a:rPr lang="en-US" altLang="zh-CN"/>
              <a:pPr/>
              <a:t>19</a:t>
            </a:fld>
            <a:endParaRPr lang="en-US" altLang="zh-CN"/>
          </a:p>
        </p:txBody>
      </p:sp>
      <p:sp>
        <p:nvSpPr>
          <p:cNvPr id="2299906" name="Rectangle 2"/>
          <p:cNvSpPr>
            <a:spLocks noGrp="1" noRot="1" noChangeAspect="1" noChangeArrowheads="1" noTextEdit="1"/>
          </p:cNvSpPr>
          <p:nvPr>
            <p:ph type="sldImg"/>
          </p:nvPr>
        </p:nvSpPr>
        <p:spPr>
          <a:ln/>
        </p:spPr>
      </p:sp>
      <p:sp>
        <p:nvSpPr>
          <p:cNvPr id="2299907"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703728-6611-4305-9BA1-D3A668292102}" type="slidenum">
              <a:rPr lang="en-US" altLang="zh-CN"/>
              <a:pPr/>
              <a:t>20</a:t>
            </a:fld>
            <a:endParaRPr lang="en-US" altLang="zh-CN"/>
          </a:p>
        </p:txBody>
      </p:sp>
      <p:sp>
        <p:nvSpPr>
          <p:cNvPr id="2301954" name="Rectangle 2"/>
          <p:cNvSpPr>
            <a:spLocks noGrp="1" noRot="1" noChangeAspect="1" noChangeArrowheads="1" noTextEdit="1"/>
          </p:cNvSpPr>
          <p:nvPr>
            <p:ph type="sldImg"/>
          </p:nvPr>
        </p:nvSpPr>
        <p:spPr>
          <a:ln/>
        </p:spPr>
      </p:sp>
      <p:sp>
        <p:nvSpPr>
          <p:cNvPr id="2301955"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5038CF-5125-4879-8604-0139ADC840DD}" type="slidenum">
              <a:rPr lang="en-US" altLang="zh-CN"/>
              <a:pPr/>
              <a:t>21</a:t>
            </a:fld>
            <a:endParaRPr lang="en-US" altLang="zh-CN"/>
          </a:p>
        </p:txBody>
      </p:sp>
      <p:sp>
        <p:nvSpPr>
          <p:cNvPr id="2304002" name="Rectangle 2"/>
          <p:cNvSpPr>
            <a:spLocks noGrp="1" noRot="1" noChangeAspect="1" noChangeArrowheads="1" noTextEdit="1"/>
          </p:cNvSpPr>
          <p:nvPr>
            <p:ph type="sldImg"/>
          </p:nvPr>
        </p:nvSpPr>
        <p:spPr>
          <a:ln/>
        </p:spPr>
      </p:sp>
      <p:sp>
        <p:nvSpPr>
          <p:cNvPr id="2304003"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43D59C-8540-4A3D-BFDB-7AD85F1FC6D2}" type="slidenum">
              <a:rPr lang="en-US" altLang="zh-CN"/>
              <a:pPr/>
              <a:t>22</a:t>
            </a:fld>
            <a:endParaRPr lang="en-US" altLang="zh-CN"/>
          </a:p>
        </p:txBody>
      </p:sp>
      <p:sp>
        <p:nvSpPr>
          <p:cNvPr id="2306050" name="Rectangle 2"/>
          <p:cNvSpPr>
            <a:spLocks noGrp="1" noRot="1" noChangeAspect="1" noChangeArrowheads="1" noTextEdit="1"/>
          </p:cNvSpPr>
          <p:nvPr>
            <p:ph type="sldImg"/>
          </p:nvPr>
        </p:nvSpPr>
        <p:spPr>
          <a:ln/>
        </p:spPr>
      </p:sp>
      <p:sp>
        <p:nvSpPr>
          <p:cNvPr id="230605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B6F219-D401-45AB-B604-6AFB9A19FE3F}" type="slidenum">
              <a:rPr lang="en-US" altLang="zh-CN"/>
              <a:pPr/>
              <a:t>23</a:t>
            </a:fld>
            <a:endParaRPr lang="en-US" altLang="zh-CN"/>
          </a:p>
        </p:txBody>
      </p:sp>
      <p:sp>
        <p:nvSpPr>
          <p:cNvPr id="2308098" name="Rectangle 2"/>
          <p:cNvSpPr>
            <a:spLocks noGrp="1" noRot="1" noChangeAspect="1" noChangeArrowheads="1" noTextEdit="1"/>
          </p:cNvSpPr>
          <p:nvPr>
            <p:ph type="sldImg"/>
          </p:nvPr>
        </p:nvSpPr>
        <p:spPr>
          <a:ln/>
        </p:spPr>
      </p:sp>
      <p:sp>
        <p:nvSpPr>
          <p:cNvPr id="230809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CF271D-9C71-4DDE-84EB-C67E288F73CE}" type="slidenum">
              <a:rPr lang="en-US" altLang="zh-CN"/>
              <a:pPr/>
              <a:t>24</a:t>
            </a:fld>
            <a:endParaRPr lang="en-US" altLang="zh-CN"/>
          </a:p>
        </p:txBody>
      </p:sp>
      <p:sp>
        <p:nvSpPr>
          <p:cNvPr id="2310146" name="Rectangle 2"/>
          <p:cNvSpPr>
            <a:spLocks noGrp="1" noRot="1" noChangeAspect="1" noChangeArrowheads="1" noTextEdit="1"/>
          </p:cNvSpPr>
          <p:nvPr>
            <p:ph type="sldImg"/>
          </p:nvPr>
        </p:nvSpPr>
        <p:spPr>
          <a:ln/>
        </p:spPr>
      </p:sp>
      <p:sp>
        <p:nvSpPr>
          <p:cNvPr id="2310147"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C4F9F3-24D4-48E0-8810-4E7938B4B83F}" type="slidenum">
              <a:rPr lang="en-US" altLang="zh-CN"/>
              <a:pPr/>
              <a:t>25</a:t>
            </a:fld>
            <a:endParaRPr lang="en-US" altLang="zh-CN"/>
          </a:p>
        </p:txBody>
      </p:sp>
      <p:sp>
        <p:nvSpPr>
          <p:cNvPr id="2312194" name="Rectangle 2"/>
          <p:cNvSpPr>
            <a:spLocks noGrp="1" noRot="1" noChangeAspect="1" noChangeArrowheads="1" noTextEdit="1"/>
          </p:cNvSpPr>
          <p:nvPr>
            <p:ph type="sldImg"/>
          </p:nvPr>
        </p:nvSpPr>
        <p:spPr>
          <a:ln/>
        </p:spPr>
      </p:sp>
      <p:sp>
        <p:nvSpPr>
          <p:cNvPr id="2312195"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DC7923-4FC9-4692-9C3D-CBA13E8E9BDF}" type="slidenum">
              <a:rPr lang="en-US" altLang="zh-CN"/>
              <a:pPr/>
              <a:t>26</a:t>
            </a:fld>
            <a:endParaRPr lang="en-US" altLang="zh-CN"/>
          </a:p>
        </p:txBody>
      </p:sp>
      <p:sp>
        <p:nvSpPr>
          <p:cNvPr id="2314242" name="Rectangle 2"/>
          <p:cNvSpPr>
            <a:spLocks noGrp="1" noRot="1" noChangeAspect="1" noChangeArrowheads="1" noTextEdit="1"/>
          </p:cNvSpPr>
          <p:nvPr>
            <p:ph type="sldImg"/>
          </p:nvPr>
        </p:nvSpPr>
        <p:spPr>
          <a:ln/>
        </p:spPr>
      </p:sp>
      <p:sp>
        <p:nvSpPr>
          <p:cNvPr id="2314243"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2B7FE3-D86E-4E64-B5A2-DC4CD667193E}" type="slidenum">
              <a:rPr lang="en-US" altLang="zh-CN"/>
              <a:pPr/>
              <a:t>27</a:t>
            </a:fld>
            <a:endParaRPr lang="en-US" altLang="zh-CN"/>
          </a:p>
        </p:txBody>
      </p:sp>
      <p:sp>
        <p:nvSpPr>
          <p:cNvPr id="2316290" name="Rectangle 2"/>
          <p:cNvSpPr>
            <a:spLocks noGrp="1" noRot="1" noChangeAspect="1" noChangeArrowheads="1" noTextEdit="1"/>
          </p:cNvSpPr>
          <p:nvPr>
            <p:ph type="sldImg"/>
          </p:nvPr>
        </p:nvSpPr>
        <p:spPr>
          <a:ln/>
        </p:spPr>
      </p:sp>
      <p:sp>
        <p:nvSpPr>
          <p:cNvPr id="231629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33A6C5-2469-484D-8E1E-3ADD64A8DD7D}" type="slidenum">
              <a:rPr lang="en-US" altLang="zh-CN"/>
              <a:pPr/>
              <a:t>28</a:t>
            </a:fld>
            <a:endParaRPr lang="en-US" altLang="zh-CN"/>
          </a:p>
        </p:txBody>
      </p:sp>
      <p:sp>
        <p:nvSpPr>
          <p:cNvPr id="2318338" name="Rectangle 2"/>
          <p:cNvSpPr>
            <a:spLocks noGrp="1" noRot="1" noChangeAspect="1" noChangeArrowheads="1" noTextEdit="1"/>
          </p:cNvSpPr>
          <p:nvPr>
            <p:ph type="sldImg"/>
          </p:nvPr>
        </p:nvSpPr>
        <p:spPr>
          <a:ln/>
        </p:spPr>
      </p:sp>
      <p:sp>
        <p:nvSpPr>
          <p:cNvPr id="231833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813E66-F579-4E9B-A36B-BCC262471080}" type="slidenum">
              <a:rPr lang="en-US" altLang="zh-CN"/>
              <a:pPr/>
              <a:t>29</a:t>
            </a:fld>
            <a:endParaRPr lang="en-US" altLang="zh-CN"/>
          </a:p>
        </p:txBody>
      </p:sp>
      <p:sp>
        <p:nvSpPr>
          <p:cNvPr id="2320386" name="Rectangle 2"/>
          <p:cNvSpPr>
            <a:spLocks noGrp="1" noRot="1" noChangeAspect="1" noChangeArrowheads="1" noTextEdit="1"/>
          </p:cNvSpPr>
          <p:nvPr>
            <p:ph type="sldImg"/>
          </p:nvPr>
        </p:nvSpPr>
        <p:spPr>
          <a:ln/>
        </p:spPr>
      </p:sp>
      <p:sp>
        <p:nvSpPr>
          <p:cNvPr id="2320387"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191495-AEB8-4ABE-85F7-F21CBE0D92B0}" type="slidenum">
              <a:rPr lang="en-US" altLang="zh-CN"/>
              <a:pPr/>
              <a:t>35</a:t>
            </a:fld>
            <a:endParaRPr lang="en-US" altLang="zh-CN"/>
          </a:p>
        </p:txBody>
      </p:sp>
      <p:sp>
        <p:nvSpPr>
          <p:cNvPr id="2329602" name="Rectangle 2"/>
          <p:cNvSpPr>
            <a:spLocks noGrp="1" noRot="1" noChangeAspect="1" noChangeArrowheads="1" noTextEdit="1"/>
          </p:cNvSpPr>
          <p:nvPr>
            <p:ph type="sldImg"/>
          </p:nvPr>
        </p:nvSpPr>
        <p:spPr>
          <a:ln/>
        </p:spPr>
      </p:sp>
      <p:sp>
        <p:nvSpPr>
          <p:cNvPr id="2329603"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0E310D-7503-4131-9C23-184DD62E5CA0}" type="slidenum">
              <a:rPr lang="en-US" altLang="zh-CN"/>
              <a:pPr/>
              <a:t>36</a:t>
            </a:fld>
            <a:endParaRPr lang="en-US" altLang="zh-CN"/>
          </a:p>
        </p:txBody>
      </p:sp>
      <p:sp>
        <p:nvSpPr>
          <p:cNvPr id="2331650" name="Rectangle 2"/>
          <p:cNvSpPr>
            <a:spLocks noGrp="1" noRot="1" noChangeAspect="1" noChangeArrowheads="1" noTextEdit="1"/>
          </p:cNvSpPr>
          <p:nvPr>
            <p:ph type="sldImg"/>
          </p:nvPr>
        </p:nvSpPr>
        <p:spPr>
          <a:ln/>
        </p:spPr>
      </p:sp>
      <p:sp>
        <p:nvSpPr>
          <p:cNvPr id="233165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961191-D65A-4F9A-802A-BB779759CDB5}" type="slidenum">
              <a:rPr lang="en-US" altLang="zh-CN"/>
              <a:pPr/>
              <a:t>39</a:t>
            </a:fld>
            <a:endParaRPr lang="en-US" altLang="zh-CN"/>
          </a:p>
        </p:txBody>
      </p:sp>
      <p:sp>
        <p:nvSpPr>
          <p:cNvPr id="2337794" name="Rectangle 2"/>
          <p:cNvSpPr>
            <a:spLocks noGrp="1" noRot="1" noChangeAspect="1" noChangeArrowheads="1" noTextEdit="1"/>
          </p:cNvSpPr>
          <p:nvPr>
            <p:ph type="sldImg"/>
          </p:nvPr>
        </p:nvSpPr>
        <p:spPr>
          <a:ln/>
        </p:spPr>
      </p:sp>
      <p:sp>
        <p:nvSpPr>
          <p:cNvPr id="2337795"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DCBFCC-4A30-4676-B3F6-8FB57C13A5D6}" type="slidenum">
              <a:rPr lang="en-US" altLang="zh-CN"/>
              <a:pPr/>
              <a:t>57</a:t>
            </a:fld>
            <a:endParaRPr lang="en-US" altLang="zh-CN"/>
          </a:p>
        </p:txBody>
      </p:sp>
      <p:sp>
        <p:nvSpPr>
          <p:cNvPr id="2364418" name="Rectangle 2"/>
          <p:cNvSpPr>
            <a:spLocks noGrp="1" noRot="1" noChangeAspect="1" noChangeArrowheads="1" noTextEdit="1"/>
          </p:cNvSpPr>
          <p:nvPr>
            <p:ph type="sldImg"/>
          </p:nvPr>
        </p:nvSpPr>
        <p:spPr>
          <a:ln/>
        </p:spPr>
      </p:sp>
      <p:sp>
        <p:nvSpPr>
          <p:cNvPr id="236441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CC11BE-6D85-424C-A0C4-B288CD92100E}" type="slidenum">
              <a:rPr lang="en-US" altLang="zh-CN"/>
              <a:pPr/>
              <a:t>59</a:t>
            </a:fld>
            <a:endParaRPr lang="en-US" altLang="zh-CN"/>
          </a:p>
        </p:txBody>
      </p:sp>
      <p:sp>
        <p:nvSpPr>
          <p:cNvPr id="2362370" name="Rectangle 2"/>
          <p:cNvSpPr>
            <a:spLocks noGrp="1" noRot="1" noChangeAspect="1" noChangeArrowheads="1" noTextEdit="1"/>
          </p:cNvSpPr>
          <p:nvPr>
            <p:ph type="sldImg"/>
          </p:nvPr>
        </p:nvSpPr>
        <p:spPr>
          <a:ln/>
        </p:spPr>
      </p:sp>
      <p:sp>
        <p:nvSpPr>
          <p:cNvPr id="236237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75D598-EDC4-4F92-B591-B66F7CC60437}" type="slidenum">
              <a:rPr lang="en-US" altLang="zh-CN"/>
              <a:pPr/>
              <a:t>64</a:t>
            </a:fld>
            <a:endParaRPr lang="en-US" altLang="zh-CN"/>
          </a:p>
        </p:txBody>
      </p:sp>
      <p:sp>
        <p:nvSpPr>
          <p:cNvPr id="2376706" name="Rectangle 2"/>
          <p:cNvSpPr>
            <a:spLocks noGrp="1" noRot="1" noChangeAspect="1" noChangeArrowheads="1" noTextEdit="1"/>
          </p:cNvSpPr>
          <p:nvPr>
            <p:ph type="sldImg"/>
          </p:nvPr>
        </p:nvSpPr>
        <p:spPr>
          <a:ln/>
        </p:spPr>
      </p:sp>
      <p:sp>
        <p:nvSpPr>
          <p:cNvPr id="2376707"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8524B0-0CA8-451F-80D1-E5E7E6D13D39}" type="slidenum">
              <a:rPr lang="en-US" altLang="zh-CN"/>
              <a:pPr/>
              <a:t>65</a:t>
            </a:fld>
            <a:endParaRPr lang="en-US" altLang="zh-CN"/>
          </a:p>
        </p:txBody>
      </p:sp>
      <p:sp>
        <p:nvSpPr>
          <p:cNvPr id="2378754" name="Rectangle 2"/>
          <p:cNvSpPr>
            <a:spLocks noGrp="1" noRot="1" noChangeAspect="1" noChangeArrowheads="1" noTextEdit="1"/>
          </p:cNvSpPr>
          <p:nvPr>
            <p:ph type="sldImg"/>
          </p:nvPr>
        </p:nvSpPr>
        <p:spPr>
          <a:ln/>
        </p:spPr>
      </p:sp>
      <p:sp>
        <p:nvSpPr>
          <p:cNvPr id="2378755"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9FC95C-D253-40D6-B45D-59BC3F31822D}" type="slidenum">
              <a:rPr lang="en-US" altLang="zh-CN"/>
              <a:pPr/>
              <a:t>68</a:t>
            </a:fld>
            <a:endParaRPr lang="en-US" altLang="zh-CN"/>
          </a:p>
        </p:txBody>
      </p:sp>
      <p:sp>
        <p:nvSpPr>
          <p:cNvPr id="2382850" name="Rectangle 2"/>
          <p:cNvSpPr>
            <a:spLocks noGrp="1" noRot="1" noChangeAspect="1" noChangeArrowheads="1" noTextEdit="1"/>
          </p:cNvSpPr>
          <p:nvPr>
            <p:ph type="sldImg"/>
          </p:nvPr>
        </p:nvSpPr>
        <p:spPr>
          <a:ln/>
        </p:spPr>
      </p:sp>
      <p:sp>
        <p:nvSpPr>
          <p:cNvPr id="238285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D38964-08BC-4D9D-84DA-8522EE4B1CDB}" type="slidenum">
              <a:rPr lang="en-US" altLang="zh-CN"/>
              <a:pPr/>
              <a:t>69</a:t>
            </a:fld>
            <a:endParaRPr lang="en-US" altLang="zh-CN"/>
          </a:p>
        </p:txBody>
      </p:sp>
      <p:sp>
        <p:nvSpPr>
          <p:cNvPr id="2384898" name="Rectangle 2"/>
          <p:cNvSpPr>
            <a:spLocks noGrp="1" noRot="1" noChangeAspect="1" noChangeArrowheads="1" noTextEdit="1"/>
          </p:cNvSpPr>
          <p:nvPr>
            <p:ph type="sldImg"/>
          </p:nvPr>
        </p:nvSpPr>
        <p:spPr>
          <a:ln/>
        </p:spPr>
      </p:sp>
      <p:sp>
        <p:nvSpPr>
          <p:cNvPr id="238489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ABA35F-7F49-4642-8F73-F7F954ADE7F2}" type="slidenum">
              <a:rPr lang="en-US" altLang="zh-CN"/>
              <a:pPr/>
              <a:t>70</a:t>
            </a:fld>
            <a:endParaRPr lang="en-US" altLang="zh-CN"/>
          </a:p>
        </p:txBody>
      </p:sp>
      <p:sp>
        <p:nvSpPr>
          <p:cNvPr id="2386946" name="Rectangle 2"/>
          <p:cNvSpPr>
            <a:spLocks noGrp="1" noRot="1" noChangeAspect="1" noChangeArrowheads="1" noTextEdit="1"/>
          </p:cNvSpPr>
          <p:nvPr>
            <p:ph type="sldImg"/>
          </p:nvPr>
        </p:nvSpPr>
        <p:spPr>
          <a:ln/>
        </p:spPr>
      </p:sp>
      <p:sp>
        <p:nvSpPr>
          <p:cNvPr id="2386947"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F53EA7-26EE-4184-BF4B-4B983DC4D401}" type="slidenum">
              <a:rPr lang="en-US" altLang="zh-CN"/>
              <a:pPr/>
              <a:t>71</a:t>
            </a:fld>
            <a:endParaRPr lang="en-US" altLang="zh-CN"/>
          </a:p>
        </p:txBody>
      </p:sp>
      <p:sp>
        <p:nvSpPr>
          <p:cNvPr id="2388994" name="Rectangle 2"/>
          <p:cNvSpPr>
            <a:spLocks noGrp="1" noRot="1" noChangeAspect="1" noChangeArrowheads="1" noTextEdit="1"/>
          </p:cNvSpPr>
          <p:nvPr>
            <p:ph type="sldImg"/>
          </p:nvPr>
        </p:nvSpPr>
        <p:spPr>
          <a:ln/>
        </p:spPr>
      </p:sp>
      <p:sp>
        <p:nvSpPr>
          <p:cNvPr id="2388995"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B0363D-87CE-48F7-B1FD-96501F14D373}" type="slidenum">
              <a:rPr lang="en-US" altLang="zh-CN"/>
              <a:pPr/>
              <a:t>72</a:t>
            </a:fld>
            <a:endParaRPr lang="en-US" altLang="zh-CN"/>
          </a:p>
        </p:txBody>
      </p:sp>
      <p:sp>
        <p:nvSpPr>
          <p:cNvPr id="2391042" name="Rectangle 2"/>
          <p:cNvSpPr>
            <a:spLocks noGrp="1" noRot="1" noChangeAspect="1" noChangeArrowheads="1" noTextEdit="1"/>
          </p:cNvSpPr>
          <p:nvPr>
            <p:ph type="sldImg"/>
          </p:nvPr>
        </p:nvSpPr>
        <p:spPr>
          <a:ln/>
        </p:spPr>
      </p:sp>
      <p:sp>
        <p:nvSpPr>
          <p:cNvPr id="2391043"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6DBAE5-E290-4D86-824C-037D25F6F775}" type="slidenum">
              <a:rPr lang="en-US" altLang="zh-CN"/>
              <a:pPr/>
              <a:t>73</a:t>
            </a:fld>
            <a:endParaRPr lang="en-US" altLang="zh-CN"/>
          </a:p>
        </p:txBody>
      </p:sp>
      <p:sp>
        <p:nvSpPr>
          <p:cNvPr id="2393090" name="Rectangle 2"/>
          <p:cNvSpPr>
            <a:spLocks noGrp="1" noRot="1" noChangeAspect="1" noChangeArrowheads="1" noTextEdit="1"/>
          </p:cNvSpPr>
          <p:nvPr>
            <p:ph type="sldImg"/>
          </p:nvPr>
        </p:nvSpPr>
        <p:spPr>
          <a:ln/>
        </p:spPr>
      </p:sp>
      <p:sp>
        <p:nvSpPr>
          <p:cNvPr id="2393091"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2344A5-E0F3-4F3D-B45D-A89D3EB39288}" type="slidenum">
              <a:rPr lang="en-US" altLang="zh-CN"/>
              <a:pPr/>
              <a:t>74</a:t>
            </a:fld>
            <a:endParaRPr lang="en-US" altLang="zh-CN"/>
          </a:p>
        </p:txBody>
      </p:sp>
      <p:sp>
        <p:nvSpPr>
          <p:cNvPr id="2395138" name="Rectangle 2"/>
          <p:cNvSpPr>
            <a:spLocks noGrp="1" noRot="1" noChangeAspect="1" noChangeArrowheads="1" noTextEdit="1"/>
          </p:cNvSpPr>
          <p:nvPr>
            <p:ph type="sldImg"/>
          </p:nvPr>
        </p:nvSpPr>
        <p:spPr>
          <a:ln/>
        </p:spPr>
      </p:sp>
      <p:sp>
        <p:nvSpPr>
          <p:cNvPr id="2395139" name="Rectangle 3"/>
          <p:cNvSpPr>
            <a:spLocks noGrp="1" noChangeArrowheads="1"/>
          </p:cNvSpPr>
          <p:nvPr>
            <p:ph type="body" idx="1"/>
          </p:nvPr>
        </p:nvSpPr>
        <p:spPr>
          <a:xfrm>
            <a:off x="685800" y="4343400"/>
            <a:ext cx="5486400" cy="4114800"/>
          </a:xfrm>
        </p:spPr>
        <p:txBody>
          <a:bodyPr/>
          <a:lstStyle/>
          <a:p>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ltGray">
      <p:bgPr>
        <a:solidFill>
          <a:schemeClr val="bg1"/>
        </a:solidFill>
        <a:effectLst/>
      </p:bgPr>
    </p:bg>
    <p:spTree>
      <p:nvGrpSpPr>
        <p:cNvPr id="1" name=""/>
        <p:cNvGrpSpPr/>
        <p:nvPr/>
      </p:nvGrpSpPr>
      <p:grpSpPr>
        <a:xfrm>
          <a:off x="0" y="0"/>
          <a:ext cx="0" cy="0"/>
          <a:chOff x="0" y="0"/>
          <a:chExt cx="0" cy="0"/>
        </a:xfrm>
      </p:grpSpPr>
      <p:pic>
        <p:nvPicPr>
          <p:cNvPr id="1772546" name="Picture 2" descr="55108"/>
          <p:cNvPicPr>
            <a:picLocks noChangeAspect="1" noChangeArrowheads="1"/>
          </p:cNvPicPr>
          <p:nvPr/>
        </p:nvPicPr>
        <p:blipFill>
          <a:blip r:embed="rId2">
            <a:extLst>
              <a:ext uri="{28A0092B-C50C-407E-A947-70E740481C1C}">
                <a14:useLocalDpi xmlns:a14="http://schemas.microsoft.com/office/drawing/2010/main" val="0"/>
              </a:ext>
            </a:extLst>
          </a:blip>
          <a:srcRect r="20380" b="20709"/>
          <a:stretch>
            <a:fillRect/>
          </a:stretch>
        </p:blipFill>
        <p:spPr bwMode="auto">
          <a:xfrm>
            <a:off x="0" y="3132138"/>
            <a:ext cx="2268538" cy="3725862"/>
          </a:xfrm>
          <a:prstGeom prst="rect">
            <a:avLst/>
          </a:prstGeom>
          <a:noFill/>
          <a:extLst>
            <a:ext uri="{909E8E84-426E-40DD-AFC4-6F175D3DCCD1}">
              <a14:hiddenFill xmlns:a14="http://schemas.microsoft.com/office/drawing/2010/main">
                <a:solidFill>
                  <a:srgbClr val="FFFFFF"/>
                </a:solidFill>
              </a14:hiddenFill>
            </a:ext>
          </a:extLst>
        </p:spPr>
      </p:pic>
      <p:sp>
        <p:nvSpPr>
          <p:cNvPr id="1772547" name="Rectangle 3"/>
          <p:cNvSpPr>
            <a:spLocks noChangeArrowheads="1"/>
          </p:cNvSpPr>
          <p:nvPr/>
        </p:nvSpPr>
        <p:spPr bwMode="ltGray">
          <a:xfrm>
            <a:off x="0" y="0"/>
            <a:ext cx="2268538" cy="3141663"/>
          </a:xfrm>
          <a:prstGeom prst="rect">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endParaRPr lang="en-US" altLang="zh-CN" sz="1800"/>
          </a:p>
          <a:p>
            <a:pPr algn="ctr">
              <a:spcBef>
                <a:spcPct val="0"/>
              </a:spcBef>
              <a:buClrTx/>
              <a:buFontTx/>
              <a:buNone/>
            </a:pPr>
            <a:endParaRPr lang="en-US" altLang="zh-CN" sz="1800"/>
          </a:p>
        </p:txBody>
      </p:sp>
      <p:sp>
        <p:nvSpPr>
          <p:cNvPr id="1772548" name="Rectangle 4"/>
          <p:cNvSpPr>
            <a:spLocks noGrp="1" noChangeArrowheads="1"/>
          </p:cNvSpPr>
          <p:nvPr>
            <p:ph type="ctrTitle"/>
          </p:nvPr>
        </p:nvSpPr>
        <p:spPr>
          <a:xfrm>
            <a:off x="2266950" y="3124200"/>
            <a:ext cx="6877050" cy="742950"/>
          </a:xfrm>
          <a:solidFill>
            <a:schemeClr val="tx1"/>
          </a:solidFill>
          <a:extLst>
            <a:ext uri="{AF507438-7753-43E0-B8FC-AC1667EBCBE1}">
              <a14:hiddenEffects xmlns:a14="http://schemas.microsoft.com/office/drawing/2010/main">
                <a:effectLst>
                  <a:outerShdw dist="53882" dir="2700000" algn="ctr" rotWithShape="0">
                    <a:schemeClr val="bg2"/>
                  </a:outerShdw>
                </a:effectLst>
              </a14:hiddenEffects>
            </a:ext>
          </a:extLst>
        </p:spPr>
        <p:txBody>
          <a:bodyPr/>
          <a:lstStyle>
            <a:lvl1pPr>
              <a:defRPr/>
            </a:lvl1pPr>
          </a:lstStyle>
          <a:p>
            <a:pPr lvl="0"/>
            <a:r>
              <a:rPr lang="en-US" altLang="zh-CN" noProof="0" smtClean="0"/>
              <a:t>2007</a:t>
            </a:r>
            <a:r>
              <a:rPr lang="zh-CN" altLang="en-US" noProof="0" smtClean="0"/>
              <a:t>年度工作小结</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BFAD732B-53AE-4583-8E4C-C2447EF7C3F3}" type="slidenum">
              <a:rPr lang="en-US" altLang="zh-CN"/>
              <a:pPr/>
              <a:t>‹#›</a:t>
            </a:fld>
            <a:endParaRPr lang="en-US" altLang="zh-CN"/>
          </a:p>
        </p:txBody>
      </p:sp>
    </p:spTree>
    <p:extLst>
      <p:ext uri="{BB962C8B-B14F-4D97-AF65-F5344CB8AC3E}">
        <p14:creationId xmlns:p14="http://schemas.microsoft.com/office/powerpoint/2010/main" val="3319489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32EC8ACF-32D9-4CFC-B668-71A3DCA48B9A}" type="slidenum">
              <a:rPr lang="en-US" altLang="zh-CN"/>
              <a:pPr/>
              <a:t>‹#›</a:t>
            </a:fld>
            <a:endParaRPr lang="en-US" altLang="zh-CN"/>
          </a:p>
        </p:txBody>
      </p:sp>
    </p:spTree>
    <p:extLst>
      <p:ext uri="{BB962C8B-B14F-4D97-AF65-F5344CB8AC3E}">
        <p14:creationId xmlns:p14="http://schemas.microsoft.com/office/powerpoint/2010/main" val="378153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11596903-DDCA-4420-A967-C27E79234FB1}" type="slidenum">
              <a:rPr lang="en-US" altLang="zh-CN"/>
              <a:pPr/>
              <a:t>‹#›</a:t>
            </a:fld>
            <a:endParaRPr lang="en-US" altLang="zh-CN"/>
          </a:p>
        </p:txBody>
      </p:sp>
    </p:spTree>
    <p:extLst>
      <p:ext uri="{BB962C8B-B14F-4D97-AF65-F5344CB8AC3E}">
        <p14:creationId xmlns:p14="http://schemas.microsoft.com/office/powerpoint/2010/main" val="2564026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页脚占位符 6"/>
          <p:cNvSpPr>
            <a:spLocks noGrp="1"/>
          </p:cNvSpPr>
          <p:nvPr>
            <p:ph type="ftr" sz="quarter" idx="10"/>
          </p:nvPr>
        </p:nvSpPr>
        <p:spPr/>
        <p:txBody>
          <a:bodyPr/>
          <a:lstStyle>
            <a:lvl1pPr>
              <a:defRPr/>
            </a:lvl1pPr>
          </a:lstStyle>
          <a:p>
            <a:endParaRPr lang="zh-CN" altLang="zh-CN"/>
          </a:p>
        </p:txBody>
      </p:sp>
      <p:sp>
        <p:nvSpPr>
          <p:cNvPr id="8" name="灯片编号占位符 7"/>
          <p:cNvSpPr>
            <a:spLocks noGrp="1"/>
          </p:cNvSpPr>
          <p:nvPr>
            <p:ph type="sldNum" sz="quarter" idx="11"/>
          </p:nvPr>
        </p:nvSpPr>
        <p:spPr/>
        <p:txBody>
          <a:bodyPr/>
          <a:lstStyle>
            <a:lvl1pPr>
              <a:defRPr/>
            </a:lvl1pPr>
          </a:lstStyle>
          <a:p>
            <a:fld id="{052019EE-3622-4356-A7EF-6E6C38D7E843}" type="slidenum">
              <a:rPr lang="en-US" altLang="zh-CN"/>
              <a:pPr/>
              <a:t>‹#›</a:t>
            </a:fld>
            <a:endParaRPr lang="en-US" altLang="zh-CN"/>
          </a:p>
        </p:txBody>
      </p:sp>
    </p:spTree>
    <p:extLst>
      <p:ext uri="{BB962C8B-B14F-4D97-AF65-F5344CB8AC3E}">
        <p14:creationId xmlns:p14="http://schemas.microsoft.com/office/powerpoint/2010/main" val="819825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页脚占位符 2"/>
          <p:cNvSpPr>
            <a:spLocks noGrp="1"/>
          </p:cNvSpPr>
          <p:nvPr>
            <p:ph type="ftr" sz="quarter" idx="10"/>
          </p:nvPr>
        </p:nvSpPr>
        <p:spPr/>
        <p:txBody>
          <a:bodyPr/>
          <a:lstStyle>
            <a:lvl1pPr>
              <a:defRPr/>
            </a:lvl1pPr>
          </a:lstStyle>
          <a:p>
            <a:endParaRPr lang="zh-CN" altLang="zh-CN"/>
          </a:p>
        </p:txBody>
      </p:sp>
      <p:sp>
        <p:nvSpPr>
          <p:cNvPr id="4" name="灯片编号占位符 3"/>
          <p:cNvSpPr>
            <a:spLocks noGrp="1"/>
          </p:cNvSpPr>
          <p:nvPr>
            <p:ph type="sldNum" sz="quarter" idx="11"/>
          </p:nvPr>
        </p:nvSpPr>
        <p:spPr/>
        <p:txBody>
          <a:bodyPr/>
          <a:lstStyle>
            <a:lvl1pPr>
              <a:defRPr/>
            </a:lvl1pPr>
          </a:lstStyle>
          <a:p>
            <a:fld id="{08AE69F7-B103-4D43-8878-40CA83F45D3A}" type="slidenum">
              <a:rPr lang="en-US" altLang="zh-CN"/>
              <a:pPr/>
              <a:t>‹#›</a:t>
            </a:fld>
            <a:endParaRPr lang="en-US" altLang="zh-CN"/>
          </a:p>
        </p:txBody>
      </p:sp>
    </p:spTree>
    <p:extLst>
      <p:ext uri="{BB962C8B-B14F-4D97-AF65-F5344CB8AC3E}">
        <p14:creationId xmlns:p14="http://schemas.microsoft.com/office/powerpoint/2010/main" val="4132162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lvl1pPr>
              <a:defRPr/>
            </a:lvl1pPr>
          </a:lstStyle>
          <a:p>
            <a:endParaRPr lang="zh-CN" altLang="zh-CN"/>
          </a:p>
        </p:txBody>
      </p:sp>
      <p:sp>
        <p:nvSpPr>
          <p:cNvPr id="3" name="灯片编号占位符 2"/>
          <p:cNvSpPr>
            <a:spLocks noGrp="1"/>
          </p:cNvSpPr>
          <p:nvPr>
            <p:ph type="sldNum" sz="quarter" idx="11"/>
          </p:nvPr>
        </p:nvSpPr>
        <p:spPr/>
        <p:txBody>
          <a:bodyPr/>
          <a:lstStyle>
            <a:lvl1pPr>
              <a:defRPr/>
            </a:lvl1pPr>
          </a:lstStyle>
          <a:p>
            <a:fld id="{F2CE2988-F7C3-47DF-8A57-17A93371DCF2}" type="slidenum">
              <a:rPr lang="en-US" altLang="zh-CN"/>
              <a:pPr/>
              <a:t>‹#›</a:t>
            </a:fld>
            <a:endParaRPr lang="en-US" altLang="zh-CN"/>
          </a:p>
        </p:txBody>
      </p:sp>
    </p:spTree>
    <p:extLst>
      <p:ext uri="{BB962C8B-B14F-4D97-AF65-F5344CB8AC3E}">
        <p14:creationId xmlns:p14="http://schemas.microsoft.com/office/powerpoint/2010/main" val="4180569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1AE192B0-5ACD-4158-8E0C-5132195A1545}" type="slidenum">
              <a:rPr lang="en-US" altLang="zh-CN"/>
              <a:pPr/>
              <a:t>‹#›</a:t>
            </a:fld>
            <a:endParaRPr lang="en-US" altLang="zh-CN"/>
          </a:p>
        </p:txBody>
      </p:sp>
    </p:spTree>
    <p:extLst>
      <p:ext uri="{BB962C8B-B14F-4D97-AF65-F5344CB8AC3E}">
        <p14:creationId xmlns:p14="http://schemas.microsoft.com/office/powerpoint/2010/main" val="138286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F9FCEA4C-421B-43BF-8C3B-437F7F01E50F}" type="slidenum">
              <a:rPr lang="en-US" altLang="zh-CN"/>
              <a:pPr/>
              <a:t>‹#›</a:t>
            </a:fld>
            <a:endParaRPr lang="en-US" altLang="zh-CN"/>
          </a:p>
        </p:txBody>
      </p:sp>
    </p:spTree>
    <p:extLst>
      <p:ext uri="{BB962C8B-B14F-4D97-AF65-F5344CB8AC3E}">
        <p14:creationId xmlns:p14="http://schemas.microsoft.com/office/powerpoint/2010/main" val="685024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EAF18D24-1448-4C70-ADD5-B83DEB037A5F}" type="slidenum">
              <a:rPr lang="en-US" altLang="zh-CN"/>
              <a:pPr/>
              <a:t>‹#›</a:t>
            </a:fld>
            <a:endParaRPr lang="en-US" altLang="zh-CN"/>
          </a:p>
        </p:txBody>
      </p:sp>
    </p:spTree>
    <p:extLst>
      <p:ext uri="{BB962C8B-B14F-4D97-AF65-F5344CB8AC3E}">
        <p14:creationId xmlns:p14="http://schemas.microsoft.com/office/powerpoint/2010/main" val="3754791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67550" y="0"/>
            <a:ext cx="2076450" cy="62182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0"/>
            <a:ext cx="6076950" cy="62182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7EBEFB61-0B5F-4BFF-B5CE-F527E27D323D}" type="slidenum">
              <a:rPr lang="en-US" altLang="zh-CN"/>
              <a:pPr/>
              <a:t>‹#›</a:t>
            </a:fld>
            <a:endParaRPr lang="en-US" altLang="zh-CN"/>
          </a:p>
        </p:txBody>
      </p:sp>
    </p:spTree>
    <p:extLst>
      <p:ext uri="{BB962C8B-B14F-4D97-AF65-F5344CB8AC3E}">
        <p14:creationId xmlns:p14="http://schemas.microsoft.com/office/powerpoint/2010/main" val="2596153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71530" name="Picture 10" descr="工作总结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324975" cy="6994525"/>
          </a:xfrm>
          <a:prstGeom prst="rect">
            <a:avLst/>
          </a:prstGeom>
          <a:noFill/>
          <a:extLst>
            <a:ext uri="{909E8E84-426E-40DD-AFC4-6F175D3DCCD1}">
              <a14:hiddenFill xmlns:a14="http://schemas.microsoft.com/office/drawing/2010/main">
                <a:solidFill>
                  <a:srgbClr val="FFFFFF"/>
                </a:solidFill>
              </a14:hiddenFill>
            </a:ext>
          </a:extLst>
        </p:spPr>
      </p:pic>
      <p:sp>
        <p:nvSpPr>
          <p:cNvPr id="1771525" name="Rectangle 5"/>
          <p:cNvSpPr>
            <a:spLocks noGrp="1" noChangeArrowheads="1"/>
          </p:cNvSpPr>
          <p:nvPr>
            <p:ph type="body" idx="1"/>
          </p:nvPr>
        </p:nvSpPr>
        <p:spPr bwMode="auto">
          <a:xfrm>
            <a:off x="838200" y="1341438"/>
            <a:ext cx="8305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2"/>
            <a:endParaRPr lang="en-US" altLang="zh-CN" smtClean="0"/>
          </a:p>
        </p:txBody>
      </p:sp>
      <p:sp>
        <p:nvSpPr>
          <p:cNvPr id="1771526" name="Rectangle 6"/>
          <p:cNvSpPr>
            <a:spLocks noGrp="1" noChangeArrowheads="1"/>
          </p:cNvSpPr>
          <p:nvPr>
            <p:ph type="ftr" sz="quarter" idx="3"/>
          </p:nvPr>
        </p:nvSpPr>
        <p:spPr bwMode="auto">
          <a:xfrm>
            <a:off x="5867400" y="6486525"/>
            <a:ext cx="2895600"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sz="1200" b="1">
                <a:solidFill>
                  <a:schemeClr val="bg1"/>
                </a:solidFill>
              </a:defRPr>
            </a:lvl1pPr>
          </a:lstStyle>
          <a:p>
            <a:endParaRPr lang="zh-CN" altLang="zh-CN"/>
          </a:p>
        </p:txBody>
      </p:sp>
      <p:sp>
        <p:nvSpPr>
          <p:cNvPr id="1771527" name="Rectangle 7"/>
          <p:cNvSpPr>
            <a:spLocks noGrp="1" noChangeArrowheads="1"/>
          </p:cNvSpPr>
          <p:nvPr>
            <p:ph type="sldNum" sz="quarter" idx="4"/>
          </p:nvPr>
        </p:nvSpPr>
        <p:spPr bwMode="auto">
          <a:xfrm>
            <a:off x="609600" y="6480175"/>
            <a:ext cx="12954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b="1">
                <a:solidFill>
                  <a:schemeClr val="bg1"/>
                </a:solidFill>
                <a:latin typeface="Verdana" pitchFamily="34" charset="0"/>
              </a:defRPr>
            </a:lvl1pPr>
          </a:lstStyle>
          <a:p>
            <a:fld id="{FA7AB5CB-ABBD-41BB-97E5-CC68F2C47E13}" type="slidenum">
              <a:rPr lang="en-US" altLang="zh-CN"/>
              <a:pPr/>
              <a:t>‹#›</a:t>
            </a:fld>
            <a:endParaRPr lang="en-US" altLang="zh-CN"/>
          </a:p>
        </p:txBody>
      </p:sp>
      <p:sp>
        <p:nvSpPr>
          <p:cNvPr id="1771528" name="Rectangle 8"/>
          <p:cNvSpPr>
            <a:spLocks noGrp="1" noChangeArrowheads="1"/>
          </p:cNvSpPr>
          <p:nvPr>
            <p:ph type="title"/>
          </p:nvPr>
        </p:nvSpPr>
        <p:spPr bwMode="white">
          <a:xfrm>
            <a:off x="2195513" y="0"/>
            <a:ext cx="6948487" cy="981075"/>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iming>
    <p:tnLst>
      <p:par>
        <p:cTn id="1" dur="indefinite" restart="never" nodeType="tmRoot"/>
      </p:par>
    </p:tnLst>
  </p:timing>
  <p:txStyles>
    <p:titleStyle>
      <a:lvl1pPr algn="l" rtl="0" fontAlgn="base">
        <a:spcBef>
          <a:spcPct val="0"/>
        </a:spcBef>
        <a:spcAft>
          <a:spcPct val="0"/>
        </a:spcAft>
        <a:defRPr sz="4000">
          <a:solidFill>
            <a:schemeClr val="bg1"/>
          </a:solidFill>
          <a:latin typeface="+mj-lt"/>
          <a:ea typeface="+mj-ea"/>
          <a:cs typeface="+mj-cs"/>
        </a:defRPr>
      </a:lvl1pPr>
      <a:lvl2pPr algn="l" rtl="0" fontAlgn="base">
        <a:spcBef>
          <a:spcPct val="0"/>
        </a:spcBef>
        <a:spcAft>
          <a:spcPct val="0"/>
        </a:spcAft>
        <a:defRPr sz="4000">
          <a:solidFill>
            <a:schemeClr val="bg1"/>
          </a:solidFill>
          <a:latin typeface="宋体" pitchFamily="2" charset="-122"/>
          <a:ea typeface="宋体" pitchFamily="2" charset="-122"/>
        </a:defRPr>
      </a:lvl2pPr>
      <a:lvl3pPr algn="l" rtl="0" fontAlgn="base">
        <a:spcBef>
          <a:spcPct val="0"/>
        </a:spcBef>
        <a:spcAft>
          <a:spcPct val="0"/>
        </a:spcAft>
        <a:defRPr sz="4000">
          <a:solidFill>
            <a:schemeClr val="bg1"/>
          </a:solidFill>
          <a:latin typeface="宋体" pitchFamily="2" charset="-122"/>
          <a:ea typeface="宋体" pitchFamily="2" charset="-122"/>
        </a:defRPr>
      </a:lvl3pPr>
      <a:lvl4pPr algn="l" rtl="0" fontAlgn="base">
        <a:spcBef>
          <a:spcPct val="0"/>
        </a:spcBef>
        <a:spcAft>
          <a:spcPct val="0"/>
        </a:spcAft>
        <a:defRPr sz="4000">
          <a:solidFill>
            <a:schemeClr val="bg1"/>
          </a:solidFill>
          <a:latin typeface="宋体" pitchFamily="2" charset="-122"/>
          <a:ea typeface="宋体" pitchFamily="2" charset="-122"/>
        </a:defRPr>
      </a:lvl4pPr>
      <a:lvl5pPr algn="l" rtl="0" fontAlgn="base">
        <a:spcBef>
          <a:spcPct val="0"/>
        </a:spcBef>
        <a:spcAft>
          <a:spcPct val="0"/>
        </a:spcAft>
        <a:defRPr sz="4000">
          <a:solidFill>
            <a:schemeClr val="bg1"/>
          </a:solidFill>
          <a:latin typeface="宋体" pitchFamily="2" charset="-122"/>
          <a:ea typeface="宋体" pitchFamily="2" charset="-122"/>
        </a:defRPr>
      </a:lvl5pPr>
      <a:lvl6pPr marL="457200" algn="l" rtl="0" fontAlgn="base">
        <a:spcBef>
          <a:spcPct val="0"/>
        </a:spcBef>
        <a:spcAft>
          <a:spcPct val="0"/>
        </a:spcAft>
        <a:defRPr sz="4000">
          <a:solidFill>
            <a:schemeClr val="bg1"/>
          </a:solidFill>
          <a:latin typeface="宋体" pitchFamily="2" charset="-122"/>
          <a:ea typeface="宋体" pitchFamily="2" charset="-122"/>
        </a:defRPr>
      </a:lvl6pPr>
      <a:lvl7pPr marL="914400" algn="l" rtl="0" fontAlgn="base">
        <a:spcBef>
          <a:spcPct val="0"/>
        </a:spcBef>
        <a:spcAft>
          <a:spcPct val="0"/>
        </a:spcAft>
        <a:defRPr sz="4000">
          <a:solidFill>
            <a:schemeClr val="bg1"/>
          </a:solidFill>
          <a:latin typeface="宋体" pitchFamily="2" charset="-122"/>
          <a:ea typeface="宋体" pitchFamily="2" charset="-122"/>
        </a:defRPr>
      </a:lvl7pPr>
      <a:lvl8pPr marL="1371600" algn="l" rtl="0" fontAlgn="base">
        <a:spcBef>
          <a:spcPct val="0"/>
        </a:spcBef>
        <a:spcAft>
          <a:spcPct val="0"/>
        </a:spcAft>
        <a:defRPr sz="4000">
          <a:solidFill>
            <a:schemeClr val="bg1"/>
          </a:solidFill>
          <a:latin typeface="宋体" pitchFamily="2" charset="-122"/>
          <a:ea typeface="宋体" pitchFamily="2" charset="-122"/>
        </a:defRPr>
      </a:lvl8pPr>
      <a:lvl9pPr marL="1828800" algn="l" rtl="0" fontAlgn="base">
        <a:spcBef>
          <a:spcPct val="0"/>
        </a:spcBef>
        <a:spcAft>
          <a:spcPct val="0"/>
        </a:spcAft>
        <a:defRPr sz="4000">
          <a:solidFill>
            <a:schemeClr val="bg1"/>
          </a:solidFill>
          <a:latin typeface="宋体" pitchFamily="2" charset="-122"/>
          <a:ea typeface="宋体" pitchFamily="2" charset="-122"/>
        </a:defRPr>
      </a:lvl9pPr>
    </p:titleStyle>
    <p:bodyStyle>
      <a:lvl1pPr marL="342900" indent="-342900" algn="l" rtl="0" fontAlgn="base">
        <a:spcBef>
          <a:spcPct val="20000"/>
        </a:spcBef>
        <a:spcAft>
          <a:spcPct val="0"/>
        </a:spcAft>
        <a:buClr>
          <a:schemeClr val="accent1"/>
        </a:buClr>
        <a:buFont typeface="Wingdings" pitchFamily="2" charset="2"/>
        <a:buChar char="v"/>
        <a:defRPr sz="2800" b="1">
          <a:solidFill>
            <a:srgbClr val="000000"/>
          </a:solidFill>
          <a:latin typeface="+mn-lt"/>
          <a:ea typeface="+mn-ea"/>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8.wmf"/><Relationship Id="rId4" Type="http://schemas.openxmlformats.org/officeDocument/2006/relationships/oleObject" Target="../embeddings/oleObject5.bin"/></Relationships>
</file>

<file path=ppt/slides/_rels/slide58.xml.rels><?xml version="1.0" encoding="UTF-8" standalone="yes"?>
<Relationships xmlns="http://schemas.openxmlformats.org/package/2006/relationships"><Relationship Id="rId2" Type="http://schemas.openxmlformats.org/officeDocument/2006/relationships/hyperlink" Target="mailto:&#22914;test123@hotmail.com"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5378" name="Rectangle 2"/>
          <p:cNvSpPr>
            <a:spLocks noGrp="1" noChangeArrowheads="1"/>
          </p:cNvSpPr>
          <p:nvPr>
            <p:ph type="ctrTitle"/>
          </p:nvPr>
        </p:nvSpPr>
        <p:spPr>
          <a:xfrm>
            <a:off x="2266950" y="3117850"/>
            <a:ext cx="6877050" cy="742950"/>
          </a:xfrm>
          <a:gradFill rotWithShape="1">
            <a:gsLst>
              <a:gs pos="0">
                <a:schemeClr val="accent1"/>
              </a:gs>
              <a:gs pos="100000">
                <a:schemeClr val="accent1">
                  <a:gamma/>
                  <a:shade val="46275"/>
                  <a:invGamma/>
                </a:schemeClr>
              </a:gs>
            </a:gsLst>
            <a:lin ang="5400000" scaled="1"/>
          </a:gradFill>
        </p:spPr>
        <p:txBody>
          <a:bodyPr/>
          <a:lstStyle/>
          <a:p>
            <a:pPr eaLnBrk="1" hangingPunct="1">
              <a:defRPr/>
            </a:pPr>
            <a:r>
              <a:rPr lang="zh-CN" altLang="en-US" sz="4800" dirty="0" smtClean="0">
                <a:ea typeface="宋体" pitchFamily="2" charset="-122"/>
              </a:rPr>
              <a:t>网络实用技术基础</a:t>
            </a:r>
          </a:p>
        </p:txBody>
      </p:sp>
    </p:spTree>
    <p:extLst>
      <p:ext uri="{BB962C8B-B14F-4D97-AF65-F5344CB8AC3E}">
        <p14:creationId xmlns:p14="http://schemas.microsoft.com/office/powerpoint/2010/main" val="4012427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570" name="Rectangle 2"/>
          <p:cNvSpPr>
            <a:spLocks noGrp="1" noChangeArrowheads="1"/>
          </p:cNvSpPr>
          <p:nvPr>
            <p:ph type="title"/>
          </p:nvPr>
        </p:nvSpPr>
        <p:spPr/>
        <p:txBody>
          <a:bodyPr/>
          <a:lstStyle/>
          <a:p>
            <a:r>
              <a:rPr lang="zh-CN" altLang="en-US" dirty="0" smtClean="0"/>
              <a:t>四、</a:t>
            </a:r>
            <a:r>
              <a:rPr lang="zh-CN" altLang="zh-CN" b="1" dirty="0">
                <a:solidFill>
                  <a:schemeClr val="bg1"/>
                </a:solidFill>
                <a:latin typeface="+mj-lt"/>
                <a:ea typeface="+mj-ea"/>
                <a:cs typeface="+mj-cs"/>
              </a:rPr>
              <a:t>网络应用服务</a:t>
            </a:r>
            <a:endParaRPr lang="zh-CN" altLang="en-US" dirty="0"/>
          </a:p>
        </p:txBody>
      </p:sp>
      <p:sp>
        <p:nvSpPr>
          <p:cNvPr id="1773571" name="Rectangle 3"/>
          <p:cNvSpPr>
            <a:spLocks noGrp="1" noChangeArrowheads="1"/>
          </p:cNvSpPr>
          <p:nvPr>
            <p:ph type="body" idx="1"/>
          </p:nvPr>
        </p:nvSpPr>
        <p:spPr>
          <a:xfrm>
            <a:off x="1475656" y="1196753"/>
            <a:ext cx="5976069" cy="4753198"/>
          </a:xfrm>
        </p:spPr>
        <p:txBody>
          <a:bodyPr/>
          <a:lstStyle/>
          <a:p>
            <a:pPr marL="533400" indent="-533400">
              <a:lnSpc>
                <a:spcPct val="150000"/>
              </a:lnSpc>
              <a:buFont typeface="Wingdings" pitchFamily="2" charset="2"/>
              <a:buNone/>
            </a:pPr>
            <a:r>
              <a:rPr lang="zh-CN" altLang="en-US" sz="3200" dirty="0" smtClean="0">
                <a:solidFill>
                  <a:srgbClr val="511CFA"/>
                </a:solidFill>
              </a:rPr>
              <a:t>主要</a:t>
            </a:r>
            <a:r>
              <a:rPr lang="zh-CN" altLang="en-US" sz="3200" dirty="0">
                <a:solidFill>
                  <a:srgbClr val="511CFA"/>
                </a:solidFill>
              </a:rPr>
              <a:t>内容</a:t>
            </a:r>
          </a:p>
          <a:p>
            <a:pPr>
              <a:lnSpc>
                <a:spcPct val="150000"/>
              </a:lnSpc>
            </a:pPr>
            <a:r>
              <a:rPr lang="en-US" altLang="zh-CN" sz="2400" dirty="0" smtClean="0"/>
              <a:t>1</a:t>
            </a:r>
            <a:r>
              <a:rPr lang="en-US" altLang="zh-CN" sz="2400" dirty="0"/>
              <a:t>.</a:t>
            </a:r>
            <a:r>
              <a:rPr lang="zh-CN" altLang="zh-CN" sz="2400" dirty="0"/>
              <a:t>网络服务的基本原理</a:t>
            </a:r>
          </a:p>
          <a:p>
            <a:pPr>
              <a:lnSpc>
                <a:spcPct val="150000"/>
              </a:lnSpc>
            </a:pPr>
            <a:r>
              <a:rPr lang="en-US" altLang="zh-CN" sz="2400" dirty="0"/>
              <a:t>2.</a:t>
            </a:r>
            <a:r>
              <a:rPr lang="zh-CN" altLang="zh-CN" sz="2400" dirty="0"/>
              <a:t>文件传输服务</a:t>
            </a:r>
            <a:r>
              <a:rPr lang="en-US" altLang="zh-CN" sz="2400" dirty="0"/>
              <a:t>FTP</a:t>
            </a:r>
            <a:r>
              <a:rPr lang="zh-CN" altLang="zh-CN" sz="2400" dirty="0"/>
              <a:t>工作原理</a:t>
            </a:r>
          </a:p>
          <a:p>
            <a:pPr>
              <a:lnSpc>
                <a:spcPct val="150000"/>
              </a:lnSpc>
            </a:pPr>
            <a:r>
              <a:rPr lang="en-US" altLang="zh-CN" sz="2400" dirty="0"/>
              <a:t>3.</a:t>
            </a:r>
            <a:r>
              <a:rPr lang="zh-CN" altLang="zh-CN" sz="2400" dirty="0"/>
              <a:t>电子邮件服务</a:t>
            </a:r>
            <a:r>
              <a:rPr lang="en-US" altLang="zh-CN" sz="2400" dirty="0"/>
              <a:t>Email</a:t>
            </a:r>
            <a:r>
              <a:rPr lang="zh-CN" altLang="zh-CN" sz="2400" dirty="0"/>
              <a:t>工作原理</a:t>
            </a:r>
          </a:p>
          <a:p>
            <a:pPr>
              <a:lnSpc>
                <a:spcPct val="150000"/>
              </a:lnSpc>
            </a:pPr>
            <a:r>
              <a:rPr lang="en-US" altLang="zh-CN" sz="2400" dirty="0"/>
              <a:t>4.</a:t>
            </a:r>
            <a:r>
              <a:rPr lang="zh-CN" altLang="zh-CN" sz="2400" dirty="0"/>
              <a:t>域名服务</a:t>
            </a:r>
            <a:r>
              <a:rPr lang="en-US" altLang="zh-CN" sz="2400" dirty="0"/>
              <a:t>DNS</a:t>
            </a:r>
            <a:r>
              <a:rPr lang="zh-CN" altLang="zh-CN" sz="2400" dirty="0"/>
              <a:t>工作原理</a:t>
            </a:r>
          </a:p>
          <a:p>
            <a:pPr>
              <a:lnSpc>
                <a:spcPct val="150000"/>
              </a:lnSpc>
            </a:pPr>
            <a:r>
              <a:rPr lang="en-US" altLang="zh-CN" sz="2400" dirty="0"/>
              <a:t>5.</a:t>
            </a:r>
            <a:r>
              <a:rPr lang="zh-CN" altLang="zh-CN" sz="2400" dirty="0"/>
              <a:t>动态主机设置</a:t>
            </a:r>
            <a:r>
              <a:rPr lang="en-US" altLang="zh-CN" sz="2400" dirty="0"/>
              <a:t>DHCP</a:t>
            </a:r>
            <a:r>
              <a:rPr lang="zh-CN" altLang="zh-CN" sz="2400" dirty="0"/>
              <a:t>工作原理</a:t>
            </a:r>
          </a:p>
          <a:p>
            <a:pPr>
              <a:lnSpc>
                <a:spcPct val="150000"/>
              </a:lnSpc>
            </a:pPr>
            <a:r>
              <a:rPr lang="en-US" altLang="zh-CN" sz="2400" dirty="0"/>
              <a:t>6.Web</a:t>
            </a:r>
            <a:r>
              <a:rPr lang="zh-CN" altLang="zh-CN" sz="2400" dirty="0"/>
              <a:t>工作原理</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dirty="0" smtClean="0">
                <a:ea typeface="宋体" pitchFamily="2" charset="-122"/>
              </a:rPr>
              <a:t>考核要求</a:t>
            </a:r>
          </a:p>
        </p:txBody>
      </p:sp>
      <p:sp>
        <p:nvSpPr>
          <p:cNvPr id="1773571" name="Rectangle 3"/>
          <p:cNvSpPr>
            <a:spLocks noGrp="1" noChangeArrowheads="1"/>
          </p:cNvSpPr>
          <p:nvPr>
            <p:ph type="body" idx="1"/>
          </p:nvPr>
        </p:nvSpPr>
        <p:spPr>
          <a:xfrm>
            <a:off x="467544" y="1628800"/>
            <a:ext cx="8280400" cy="4321175"/>
          </a:xfrm>
        </p:spPr>
        <p:txBody>
          <a:bodyPr/>
          <a:lstStyle/>
          <a:p>
            <a:pPr>
              <a:lnSpc>
                <a:spcPct val="150000"/>
              </a:lnSpc>
            </a:pPr>
            <a:r>
              <a:rPr lang="en-US" altLang="zh-CN" dirty="0"/>
              <a:t>1.</a:t>
            </a:r>
            <a:r>
              <a:rPr lang="zh-CN" altLang="zh-CN" dirty="0"/>
              <a:t>理解</a:t>
            </a:r>
            <a:r>
              <a:rPr lang="en-US" altLang="zh-CN" dirty="0"/>
              <a:t>FTP</a:t>
            </a:r>
            <a:r>
              <a:rPr lang="zh-CN" altLang="zh-CN" dirty="0"/>
              <a:t>工作原理</a:t>
            </a:r>
          </a:p>
          <a:p>
            <a:pPr>
              <a:lnSpc>
                <a:spcPct val="150000"/>
              </a:lnSpc>
            </a:pPr>
            <a:r>
              <a:rPr lang="en-US" altLang="zh-CN" dirty="0"/>
              <a:t>2.</a:t>
            </a:r>
            <a:r>
              <a:rPr lang="zh-CN" altLang="zh-CN" dirty="0"/>
              <a:t>理解</a:t>
            </a:r>
            <a:r>
              <a:rPr lang="en-US" altLang="zh-CN" dirty="0"/>
              <a:t>Email</a:t>
            </a:r>
            <a:r>
              <a:rPr lang="zh-CN" altLang="zh-CN" dirty="0"/>
              <a:t>工作原理</a:t>
            </a:r>
          </a:p>
          <a:p>
            <a:pPr>
              <a:lnSpc>
                <a:spcPct val="150000"/>
              </a:lnSpc>
            </a:pPr>
            <a:r>
              <a:rPr lang="en-US" altLang="zh-CN" dirty="0"/>
              <a:t>3.</a:t>
            </a:r>
            <a:r>
              <a:rPr lang="zh-CN" altLang="zh-CN" dirty="0"/>
              <a:t>理解</a:t>
            </a:r>
            <a:r>
              <a:rPr lang="en-US" altLang="zh-CN" dirty="0"/>
              <a:t>DNS</a:t>
            </a:r>
            <a:r>
              <a:rPr lang="zh-CN" altLang="zh-CN" dirty="0"/>
              <a:t>工作原理</a:t>
            </a:r>
          </a:p>
          <a:p>
            <a:pPr>
              <a:lnSpc>
                <a:spcPct val="150000"/>
              </a:lnSpc>
            </a:pPr>
            <a:r>
              <a:rPr lang="en-US" altLang="zh-CN" dirty="0"/>
              <a:t>4.</a:t>
            </a:r>
            <a:r>
              <a:rPr lang="zh-CN" altLang="zh-CN" dirty="0"/>
              <a:t>理解</a:t>
            </a:r>
            <a:r>
              <a:rPr lang="en-US" altLang="zh-CN" dirty="0"/>
              <a:t>DHCP</a:t>
            </a:r>
            <a:r>
              <a:rPr lang="zh-CN" altLang="zh-CN" dirty="0"/>
              <a:t>工作原理</a:t>
            </a:r>
          </a:p>
          <a:p>
            <a:pPr>
              <a:lnSpc>
                <a:spcPct val="150000"/>
              </a:lnSpc>
            </a:pPr>
            <a:r>
              <a:rPr lang="en-US" altLang="zh-CN" dirty="0"/>
              <a:t>5.</a:t>
            </a:r>
            <a:r>
              <a:rPr lang="zh-CN" altLang="zh-CN" dirty="0"/>
              <a:t>了解</a:t>
            </a:r>
            <a:r>
              <a:rPr lang="en-US" altLang="zh-CN" dirty="0"/>
              <a:t>Web</a:t>
            </a:r>
            <a:r>
              <a:rPr lang="zh-CN" altLang="zh-CN" dirty="0"/>
              <a:t>工作</a:t>
            </a:r>
            <a:r>
              <a:rPr lang="zh-CN" altLang="zh-CN" dirty="0" smtClean="0"/>
              <a:t>原理</a:t>
            </a:r>
            <a:endParaRPr lang="zh-CN" altLang="zh-CN" dirty="0"/>
          </a:p>
        </p:txBody>
      </p:sp>
    </p:spTree>
    <p:extLst>
      <p:ext uri="{BB962C8B-B14F-4D97-AF65-F5344CB8AC3E}">
        <p14:creationId xmlns:p14="http://schemas.microsoft.com/office/powerpoint/2010/main" val="36196685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82" name="Rectangle 2"/>
          <p:cNvSpPr>
            <a:spLocks noGrp="1" noChangeArrowheads="1"/>
          </p:cNvSpPr>
          <p:nvPr>
            <p:ph type="title"/>
          </p:nvPr>
        </p:nvSpPr>
        <p:spPr/>
        <p:txBody>
          <a:bodyPr/>
          <a:lstStyle/>
          <a:p>
            <a:pPr marL="762000" indent="-762000"/>
            <a:r>
              <a:rPr lang="en-US" altLang="zh-CN" sz="4000" dirty="0" smtClean="0">
                <a:solidFill>
                  <a:schemeClr val="bg1"/>
                </a:solidFill>
                <a:effectLst/>
                <a:latin typeface="+mj-lt"/>
                <a:ea typeface="+mj-ea"/>
                <a:cs typeface="+mj-cs"/>
              </a:rPr>
              <a:t>（</a:t>
            </a:r>
            <a:r>
              <a:rPr lang="zh-CN" altLang="zh-CN" sz="4000" dirty="0" smtClean="0">
                <a:solidFill>
                  <a:schemeClr val="bg1"/>
                </a:solidFill>
                <a:effectLst/>
                <a:latin typeface="+mj-lt"/>
                <a:ea typeface="+mj-ea"/>
                <a:cs typeface="+mj-cs"/>
              </a:rPr>
              <a:t>一）</a:t>
            </a:r>
            <a:r>
              <a:rPr lang="zh-CN" altLang="en-US" b="1" dirty="0" smtClean="0"/>
              <a:t>传输</a:t>
            </a:r>
            <a:r>
              <a:rPr lang="zh-CN" altLang="en-US" b="1" dirty="0"/>
              <a:t>层</a:t>
            </a:r>
            <a:r>
              <a:rPr lang="en-US" altLang="zh-CN" b="1" dirty="0"/>
              <a:t>TCP/UDP</a:t>
            </a:r>
            <a:r>
              <a:rPr lang="zh-CN" altLang="en-US" b="1" dirty="0"/>
              <a:t>协议</a:t>
            </a:r>
            <a:endParaRPr lang="zh-CN" altLang="en-US" dirty="0"/>
          </a:p>
        </p:txBody>
      </p:sp>
      <p:sp>
        <p:nvSpPr>
          <p:cNvPr id="2068483" name="Rectangle 3"/>
          <p:cNvSpPr>
            <a:spLocks noGrp="1" noChangeArrowheads="1"/>
          </p:cNvSpPr>
          <p:nvPr>
            <p:ph type="body" idx="1"/>
          </p:nvPr>
        </p:nvSpPr>
        <p:spPr>
          <a:xfrm>
            <a:off x="539750" y="2060575"/>
            <a:ext cx="8054975" cy="3382963"/>
          </a:xfrm>
        </p:spPr>
        <p:txBody>
          <a:bodyPr/>
          <a:lstStyle/>
          <a:p>
            <a:pPr marL="533400" indent="-533400"/>
            <a:r>
              <a:rPr lang="en-US" altLang="zh-CN"/>
              <a:t>TCP/IP</a:t>
            </a:r>
            <a:r>
              <a:rPr lang="zh-CN" altLang="en-US"/>
              <a:t>的传输层有两个不同的协议</a:t>
            </a:r>
          </a:p>
          <a:p>
            <a:pPr marL="914400" lvl="1" indent="-457200"/>
            <a:r>
              <a:rPr lang="zh-CN" altLang="en-US"/>
              <a:t>用户数据报协议</a:t>
            </a:r>
            <a:r>
              <a:rPr lang="en-US" altLang="zh-CN"/>
              <a:t>UDP (User Datagram Protocol)</a:t>
            </a:r>
            <a:r>
              <a:rPr lang="zh-CN" altLang="en-US"/>
              <a:t>、</a:t>
            </a:r>
          </a:p>
          <a:p>
            <a:pPr marL="914400" lvl="1" indent="-457200"/>
            <a:r>
              <a:rPr lang="zh-CN" altLang="en-US"/>
              <a:t>传输控制协议</a:t>
            </a:r>
            <a:r>
              <a:rPr lang="en-US" altLang="zh-CN"/>
              <a:t>TCP (Transmission Control Protocol)</a:t>
            </a:r>
            <a:r>
              <a:rPr lang="zh-CN" altLang="en-US"/>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6356" name="Rectangle 4"/>
          <p:cNvSpPr>
            <a:spLocks noGrp="1" noChangeArrowheads="1"/>
          </p:cNvSpPr>
          <p:nvPr>
            <p:ph type="title"/>
          </p:nvPr>
        </p:nvSpPr>
        <p:spPr/>
        <p:txBody>
          <a:bodyPr/>
          <a:lstStyle/>
          <a:p>
            <a:r>
              <a:rPr lang="en-US" altLang="zh-CN"/>
              <a:t>TCP</a:t>
            </a:r>
            <a:r>
              <a:rPr lang="zh-CN" altLang="en-US"/>
              <a:t>协议和</a:t>
            </a:r>
            <a:r>
              <a:rPr lang="en-US" altLang="zh-CN"/>
              <a:t>UDP</a:t>
            </a:r>
            <a:r>
              <a:rPr lang="zh-CN" altLang="en-US"/>
              <a:t>协议的端口号</a:t>
            </a:r>
          </a:p>
        </p:txBody>
      </p:sp>
      <p:sp>
        <p:nvSpPr>
          <p:cNvPr id="2276357" name="Rectangle 5"/>
          <p:cNvSpPr>
            <a:spLocks noGrp="1" noChangeArrowheads="1"/>
          </p:cNvSpPr>
          <p:nvPr>
            <p:ph type="body" idx="1"/>
          </p:nvPr>
        </p:nvSpPr>
        <p:spPr/>
        <p:txBody>
          <a:bodyPr/>
          <a:lstStyle/>
          <a:p>
            <a:r>
              <a:rPr lang="zh-CN" altLang="en-US"/>
              <a:t>进程通信的首要问题是解决进程标识方法，</a:t>
            </a:r>
            <a:r>
              <a:rPr lang="en-US" altLang="zh-CN"/>
              <a:t>TCP/IP</a:t>
            </a:r>
            <a:r>
              <a:rPr lang="zh-CN" altLang="en-US"/>
              <a:t>协议族中用端口号来标识进程。</a:t>
            </a:r>
            <a:r>
              <a:rPr lang="en-US" altLang="zh-CN"/>
              <a:t>TCP</a:t>
            </a:r>
            <a:r>
              <a:rPr lang="zh-CN" altLang="en-US"/>
              <a:t>协议和</a:t>
            </a:r>
            <a:r>
              <a:rPr lang="en-US" altLang="zh-CN"/>
              <a:t>UDP</a:t>
            </a:r>
            <a:r>
              <a:rPr lang="zh-CN" altLang="en-US"/>
              <a:t>协议端口号长度都是</a:t>
            </a:r>
            <a:r>
              <a:rPr lang="en-US" altLang="zh-CN"/>
              <a:t>16</a:t>
            </a:r>
            <a:r>
              <a:rPr lang="zh-CN" altLang="en-US"/>
              <a:t>位，端口号的取值范围是</a:t>
            </a:r>
            <a:r>
              <a:rPr lang="en-US" altLang="zh-CN"/>
              <a:t>0</a:t>
            </a:r>
            <a:r>
              <a:rPr lang="zh-CN" altLang="en-US"/>
              <a:t>～</a:t>
            </a:r>
            <a:r>
              <a:rPr lang="en-US" altLang="zh-CN"/>
              <a:t>65535</a:t>
            </a:r>
            <a:r>
              <a:rPr lang="zh-CN" altLang="en-US"/>
              <a:t>之间的整数。 </a:t>
            </a:r>
          </a:p>
          <a:p>
            <a:r>
              <a:rPr lang="zh-CN" altLang="en-US"/>
              <a:t>端口号分为</a:t>
            </a:r>
            <a:r>
              <a:rPr lang="en-US" altLang="zh-CN"/>
              <a:t>3</a:t>
            </a:r>
            <a:r>
              <a:rPr lang="zh-CN" altLang="en-US"/>
              <a:t>类</a:t>
            </a:r>
            <a:r>
              <a:rPr lang="en-US" altLang="zh-CN"/>
              <a:t>:</a:t>
            </a:r>
          </a:p>
          <a:p>
            <a:pPr lvl="1"/>
            <a:r>
              <a:rPr lang="zh-CN" altLang="en-US"/>
              <a:t>熟知端口号值的范围是</a:t>
            </a:r>
            <a:r>
              <a:rPr lang="en-US" altLang="zh-CN"/>
              <a:t>0</a:t>
            </a:r>
            <a:r>
              <a:rPr lang="zh-CN" altLang="en-US"/>
              <a:t>～</a:t>
            </a:r>
            <a:r>
              <a:rPr lang="en-US" altLang="zh-CN"/>
              <a:t>1023</a:t>
            </a:r>
            <a:r>
              <a:rPr lang="zh-CN" altLang="en-US"/>
              <a:t>，它被统一分配和注册；</a:t>
            </a:r>
          </a:p>
          <a:p>
            <a:pPr lvl="1"/>
            <a:r>
              <a:rPr lang="zh-CN" altLang="en-US"/>
              <a:t>注册端口号值的范围是</a:t>
            </a:r>
            <a:r>
              <a:rPr lang="en-US" altLang="zh-CN"/>
              <a:t>1024</a:t>
            </a:r>
            <a:r>
              <a:rPr lang="zh-CN" altLang="en-US"/>
              <a:t>～</a:t>
            </a:r>
            <a:r>
              <a:rPr lang="en-US" altLang="zh-CN"/>
              <a:t>49151</a:t>
            </a:r>
            <a:r>
              <a:rPr lang="zh-CN" altLang="en-US"/>
              <a:t>，用户根据需要可以在</a:t>
            </a:r>
            <a:r>
              <a:rPr lang="en-US" altLang="zh-CN"/>
              <a:t>IANA</a:t>
            </a:r>
            <a:r>
              <a:rPr lang="zh-CN" altLang="en-US"/>
              <a:t>注册，以防止重复；</a:t>
            </a:r>
          </a:p>
          <a:p>
            <a:pPr lvl="1"/>
            <a:r>
              <a:rPr lang="zh-CN" altLang="en-US"/>
              <a:t>临时端口号值的范围是</a:t>
            </a:r>
            <a:r>
              <a:rPr lang="en-US" altLang="zh-CN"/>
              <a:t>49152</a:t>
            </a:r>
            <a:r>
              <a:rPr lang="zh-CN" altLang="en-US"/>
              <a:t>～</a:t>
            </a:r>
            <a:r>
              <a:rPr lang="en-US" altLang="zh-CN"/>
              <a:t>65535</a:t>
            </a:r>
            <a:r>
              <a:rPr lang="zh-CN" altLang="en-US"/>
              <a:t>，它们之间可由任何进程来使用。</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9426" name="Rectangle 2"/>
          <p:cNvSpPr>
            <a:spLocks noGrp="1" noChangeArrowheads="1"/>
          </p:cNvSpPr>
          <p:nvPr>
            <p:ph type="title"/>
          </p:nvPr>
        </p:nvSpPr>
        <p:spPr/>
        <p:txBody>
          <a:bodyPr/>
          <a:lstStyle/>
          <a:p>
            <a:r>
              <a:rPr lang="en-US" altLang="zh-CN" dirty="0"/>
              <a:t>TCP</a:t>
            </a:r>
            <a:r>
              <a:rPr lang="zh-CN" altLang="en-US" dirty="0"/>
              <a:t>协议和</a:t>
            </a:r>
            <a:r>
              <a:rPr lang="en-US" altLang="zh-CN" dirty="0"/>
              <a:t>UDP</a:t>
            </a:r>
            <a:r>
              <a:rPr lang="zh-CN" altLang="en-US" dirty="0"/>
              <a:t>协议的端口号</a:t>
            </a:r>
          </a:p>
        </p:txBody>
      </p:sp>
      <p:sp>
        <p:nvSpPr>
          <p:cNvPr id="2279427" name="Rectangle 3"/>
          <p:cNvSpPr>
            <a:spLocks noGrp="1" noChangeArrowheads="1"/>
          </p:cNvSpPr>
          <p:nvPr>
            <p:ph type="body" idx="1"/>
          </p:nvPr>
        </p:nvSpPr>
        <p:spPr/>
        <p:txBody>
          <a:bodyPr/>
          <a:lstStyle/>
          <a:p>
            <a:r>
              <a:rPr lang="en-US" altLang="zh-CN"/>
              <a:t>TCP</a:t>
            </a:r>
            <a:r>
              <a:rPr lang="zh-CN" altLang="en-US"/>
              <a:t>协议规定：客户进程由本地主机上的</a:t>
            </a:r>
            <a:r>
              <a:rPr lang="en-US" altLang="zh-CN"/>
              <a:t>TCP</a:t>
            </a:r>
            <a:r>
              <a:rPr lang="zh-CN" altLang="en-US"/>
              <a:t>软件随机选取临时端口。运行在远程计算机上的服务器必须使用熟知端口号，其值的范围是</a:t>
            </a:r>
            <a:r>
              <a:rPr lang="en-US" altLang="zh-CN"/>
              <a:t>0</a:t>
            </a:r>
            <a:r>
              <a:rPr lang="zh-CN" altLang="en-US"/>
              <a:t>～</a:t>
            </a:r>
            <a:r>
              <a:rPr lang="en-US" altLang="zh-CN"/>
              <a:t>1023</a:t>
            </a:r>
            <a:r>
              <a:rPr lang="zh-CN" altLang="en-US"/>
              <a:t>。</a:t>
            </a:r>
          </a:p>
          <a:p>
            <a:r>
              <a:rPr lang="en-US" altLang="zh-CN"/>
              <a:t>UDP</a:t>
            </a:r>
            <a:r>
              <a:rPr lang="zh-CN" altLang="en-US"/>
              <a:t>协议端口号的分配方法与</a:t>
            </a:r>
            <a:r>
              <a:rPr lang="en-US" altLang="zh-CN"/>
              <a:t>TCP</a:t>
            </a:r>
            <a:r>
              <a:rPr lang="zh-CN" altLang="en-US"/>
              <a:t>基本相同。</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7380" name="Rectangle 4"/>
          <p:cNvSpPr>
            <a:spLocks noGrp="1" noChangeArrowheads="1"/>
          </p:cNvSpPr>
          <p:nvPr>
            <p:ph type="title"/>
          </p:nvPr>
        </p:nvSpPr>
        <p:spPr/>
        <p:txBody>
          <a:bodyPr/>
          <a:lstStyle/>
          <a:p>
            <a:r>
              <a:rPr lang="zh-CN" altLang="en-US"/>
              <a:t>常用的熟知端口号 </a:t>
            </a:r>
          </a:p>
        </p:txBody>
      </p:sp>
      <p:pic>
        <p:nvPicPr>
          <p:cNvPr id="2277381" name="Picture 5"/>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662113"/>
            <a:ext cx="9144000" cy="387985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0450" name="Rectangle 2"/>
          <p:cNvSpPr>
            <a:spLocks noGrp="1" noChangeArrowheads="1"/>
          </p:cNvSpPr>
          <p:nvPr>
            <p:ph type="title"/>
          </p:nvPr>
        </p:nvSpPr>
        <p:spPr/>
        <p:txBody>
          <a:bodyPr/>
          <a:lstStyle/>
          <a:p>
            <a:r>
              <a:rPr lang="zh-CN" altLang="en-US"/>
              <a:t>用户数据报协议</a:t>
            </a:r>
            <a:r>
              <a:rPr lang="en-US" altLang="zh-CN"/>
              <a:t>(UDP)</a:t>
            </a:r>
          </a:p>
        </p:txBody>
      </p:sp>
      <p:sp>
        <p:nvSpPr>
          <p:cNvPr id="2280451" name="Rectangle 3"/>
          <p:cNvSpPr>
            <a:spLocks noGrp="1" noChangeArrowheads="1"/>
          </p:cNvSpPr>
          <p:nvPr>
            <p:ph type="body" idx="1"/>
          </p:nvPr>
        </p:nvSpPr>
        <p:spPr/>
        <p:txBody>
          <a:bodyPr/>
          <a:lstStyle/>
          <a:p>
            <a:pPr marL="533400" indent="-533400"/>
            <a:r>
              <a:rPr lang="en-US" altLang="zh-CN"/>
              <a:t>UDP</a:t>
            </a:r>
            <a:r>
              <a:rPr lang="zh-CN" altLang="en-US"/>
              <a:t>用户数据报只能提供不可靠的交付，但</a:t>
            </a:r>
            <a:r>
              <a:rPr lang="en-US" altLang="zh-CN"/>
              <a:t>UDP</a:t>
            </a:r>
            <a:r>
              <a:rPr lang="zh-CN" altLang="en-US"/>
              <a:t>在某些方面有其特殊的优点，如：</a:t>
            </a:r>
          </a:p>
          <a:p>
            <a:pPr marL="914400" lvl="1" indent="-457200"/>
            <a:r>
              <a:rPr lang="zh-CN" altLang="en-US"/>
              <a:t>（</a:t>
            </a:r>
            <a:r>
              <a:rPr lang="en-US" altLang="zh-CN"/>
              <a:t>1</a:t>
            </a:r>
            <a:r>
              <a:rPr lang="zh-CN" altLang="en-US"/>
              <a:t>）发送数据之前不需要建立连接，因而减少了开销和发送数据之前的时延。</a:t>
            </a:r>
          </a:p>
          <a:p>
            <a:pPr marL="914400" lvl="1" indent="-457200"/>
            <a:r>
              <a:rPr lang="zh-CN" altLang="en-US"/>
              <a:t>（</a:t>
            </a:r>
            <a:r>
              <a:rPr lang="en-US" altLang="zh-CN"/>
              <a:t>2</a:t>
            </a:r>
            <a:r>
              <a:rPr lang="zh-CN" altLang="en-US"/>
              <a:t>）</a:t>
            </a:r>
            <a:r>
              <a:rPr lang="en-US" altLang="zh-CN"/>
              <a:t>UDP</a:t>
            </a:r>
            <a:r>
              <a:rPr lang="zh-CN" altLang="en-US"/>
              <a:t>没有拥塞控制，也不保证可靠交付，因此主机不需要维持具有许多参数的、复杂的连接状态表。</a:t>
            </a:r>
          </a:p>
          <a:p>
            <a:pPr marL="914400" lvl="1" indent="-457200"/>
            <a:r>
              <a:rPr lang="zh-CN" altLang="en-US"/>
              <a:t>（</a:t>
            </a:r>
            <a:r>
              <a:rPr lang="en-US" altLang="zh-CN"/>
              <a:t>3</a:t>
            </a:r>
            <a:r>
              <a:rPr lang="zh-CN" altLang="en-US"/>
              <a:t>）</a:t>
            </a:r>
            <a:r>
              <a:rPr lang="en-US" altLang="zh-CN"/>
              <a:t>UDP</a:t>
            </a:r>
            <a:r>
              <a:rPr lang="zh-CN" altLang="en-US"/>
              <a:t>用户数据报首部只有</a:t>
            </a:r>
            <a:r>
              <a:rPr lang="en-US" altLang="zh-CN"/>
              <a:t>8</a:t>
            </a:r>
            <a:r>
              <a:rPr lang="zh-CN" altLang="en-US"/>
              <a:t>个字节，比</a:t>
            </a:r>
            <a:r>
              <a:rPr lang="en-US" altLang="zh-CN"/>
              <a:t>TCP</a:t>
            </a:r>
            <a:r>
              <a:rPr lang="zh-CN" altLang="en-US"/>
              <a:t>的</a:t>
            </a:r>
            <a:r>
              <a:rPr lang="en-US" altLang="zh-CN"/>
              <a:t>20</a:t>
            </a:r>
            <a:r>
              <a:rPr lang="zh-CN" altLang="en-US"/>
              <a:t>个字节的首部要短。</a:t>
            </a:r>
          </a:p>
          <a:p>
            <a:pPr marL="914400" lvl="1" indent="-457200"/>
            <a:r>
              <a:rPr lang="zh-CN" altLang="en-US"/>
              <a:t>（</a:t>
            </a:r>
            <a:r>
              <a:rPr lang="en-US" altLang="zh-CN"/>
              <a:t>4</a:t>
            </a:r>
            <a:r>
              <a:rPr lang="zh-CN" altLang="en-US"/>
              <a:t>）由于</a:t>
            </a:r>
            <a:r>
              <a:rPr lang="en-US" altLang="zh-CN"/>
              <a:t>UDP</a:t>
            </a:r>
            <a:r>
              <a:rPr lang="zh-CN" altLang="en-US"/>
              <a:t>没有拥塞控制，因此网络出现的拥塞不会使源主机的发送速率降低。</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1474" name="Rectangle 2"/>
          <p:cNvSpPr>
            <a:spLocks noGrp="1" noChangeArrowheads="1"/>
          </p:cNvSpPr>
          <p:nvPr>
            <p:ph type="title"/>
          </p:nvPr>
        </p:nvSpPr>
        <p:spPr/>
        <p:txBody>
          <a:bodyPr/>
          <a:lstStyle/>
          <a:p>
            <a:r>
              <a:rPr lang="en-US" altLang="zh-CN"/>
              <a:t>UDP</a:t>
            </a:r>
            <a:r>
              <a:rPr lang="zh-CN" altLang="en-US"/>
              <a:t>的格式 </a:t>
            </a:r>
          </a:p>
        </p:txBody>
      </p:sp>
      <p:sp>
        <p:nvSpPr>
          <p:cNvPr id="2281475" name="Rectangle 3"/>
          <p:cNvSpPr>
            <a:spLocks noGrp="1" noChangeArrowheads="1"/>
          </p:cNvSpPr>
          <p:nvPr>
            <p:ph type="body" idx="1"/>
          </p:nvPr>
        </p:nvSpPr>
        <p:spPr/>
        <p:txBody>
          <a:bodyPr/>
          <a:lstStyle/>
          <a:p>
            <a:endParaRPr lang="zh-CN" altLang="zh-CN"/>
          </a:p>
        </p:txBody>
      </p:sp>
      <p:sp>
        <p:nvSpPr>
          <p:cNvPr id="2281477" name="Rectangle 5"/>
          <p:cNvSpPr>
            <a:spLocks noChangeArrowheads="1"/>
          </p:cNvSpPr>
          <p:nvPr/>
        </p:nvSpPr>
        <p:spPr bwMode="auto">
          <a:xfrm>
            <a:off x="0" y="2085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281476" name="Object 4"/>
          <p:cNvGraphicFramePr>
            <a:graphicFrameLocks noChangeAspect="1"/>
          </p:cNvGraphicFramePr>
          <p:nvPr/>
        </p:nvGraphicFramePr>
        <p:xfrm>
          <a:off x="-215900" y="1243013"/>
          <a:ext cx="8964613" cy="5138737"/>
        </p:xfrm>
        <a:graphic>
          <a:graphicData uri="http://schemas.openxmlformats.org/presentationml/2006/ole">
            <mc:AlternateContent xmlns:mc="http://schemas.openxmlformats.org/markup-compatibility/2006">
              <mc:Choice xmlns:v="urn:schemas-microsoft-com:vml" Requires="v">
                <p:oleObj spid="_x0000_s2281484" name="Visio" r:id="rId3" imgW="6107844" imgH="3500846" progId="Visio.Drawing.11">
                  <p:embed/>
                </p:oleObj>
              </mc:Choice>
              <mc:Fallback>
                <p:oleObj name="Visio" r:id="rId3" imgW="6107844" imgH="3500846"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900" y="1243013"/>
                        <a:ext cx="8964613" cy="51387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2498" name="Rectangle 2"/>
          <p:cNvSpPr>
            <a:spLocks noGrp="1" noChangeArrowheads="1"/>
          </p:cNvSpPr>
          <p:nvPr>
            <p:ph type="title"/>
          </p:nvPr>
        </p:nvSpPr>
        <p:spPr/>
        <p:txBody>
          <a:bodyPr/>
          <a:lstStyle/>
          <a:p>
            <a:r>
              <a:rPr lang="zh-CN" altLang="en-US"/>
              <a:t>可靠的数据流传输协议</a:t>
            </a:r>
            <a:r>
              <a:rPr lang="en-US" altLang="zh-CN"/>
              <a:t>(TCP) </a:t>
            </a:r>
          </a:p>
        </p:txBody>
      </p:sp>
      <p:sp>
        <p:nvSpPr>
          <p:cNvPr id="2282499" name="Rectangle 3"/>
          <p:cNvSpPr>
            <a:spLocks noGrp="1" noChangeArrowheads="1"/>
          </p:cNvSpPr>
          <p:nvPr>
            <p:ph type="body" idx="1"/>
          </p:nvPr>
        </p:nvSpPr>
        <p:spPr/>
        <p:txBody>
          <a:bodyPr/>
          <a:lstStyle/>
          <a:p>
            <a:r>
              <a:rPr lang="en-US" altLang="zh-CN"/>
              <a:t>TCP</a:t>
            </a:r>
            <a:r>
              <a:rPr lang="zh-CN" altLang="en-US"/>
              <a:t>是</a:t>
            </a:r>
            <a:r>
              <a:rPr lang="en-US" altLang="zh-CN"/>
              <a:t>TCP/IP</a:t>
            </a:r>
            <a:r>
              <a:rPr lang="zh-CN" altLang="en-US"/>
              <a:t>体系中面向连接的传输层协议，它提供全双工的可靠交付的服务。</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22" name="Rectangle 2"/>
          <p:cNvSpPr>
            <a:spLocks noGrp="1" noChangeArrowheads="1"/>
          </p:cNvSpPr>
          <p:nvPr>
            <p:ph type="title"/>
          </p:nvPr>
        </p:nvSpPr>
        <p:spPr/>
        <p:txBody>
          <a:bodyPr/>
          <a:lstStyle/>
          <a:p>
            <a:r>
              <a:rPr lang="en-US" altLang="zh-CN"/>
              <a:t>TCP</a:t>
            </a:r>
            <a:r>
              <a:rPr lang="zh-CN" altLang="en-US"/>
              <a:t>报文段的首部 </a:t>
            </a:r>
          </a:p>
        </p:txBody>
      </p:sp>
      <p:sp>
        <p:nvSpPr>
          <p:cNvPr id="2283523" name="Rectangle 3"/>
          <p:cNvSpPr>
            <a:spLocks noGrp="1" noChangeArrowheads="1"/>
          </p:cNvSpPr>
          <p:nvPr>
            <p:ph type="body" idx="1"/>
          </p:nvPr>
        </p:nvSpPr>
        <p:spPr/>
        <p:txBody>
          <a:bodyPr/>
          <a:lstStyle/>
          <a:p>
            <a:endParaRPr lang="zh-CN" altLang="zh-CN"/>
          </a:p>
        </p:txBody>
      </p:sp>
      <p:grpSp>
        <p:nvGrpSpPr>
          <p:cNvPr id="2283524" name="Group 4"/>
          <p:cNvGrpSpPr>
            <a:grpSpLocks noChangeAspect="1"/>
          </p:cNvGrpSpPr>
          <p:nvPr/>
        </p:nvGrpSpPr>
        <p:grpSpPr bwMode="auto">
          <a:xfrm>
            <a:off x="1162050" y="1295400"/>
            <a:ext cx="7731125" cy="4581525"/>
            <a:chOff x="2637" y="3509"/>
            <a:chExt cx="8312" cy="4926"/>
          </a:xfrm>
        </p:grpSpPr>
        <p:sp>
          <p:nvSpPr>
            <p:cNvPr id="2283525" name="AutoShape 5"/>
            <p:cNvSpPr>
              <a:spLocks noChangeAspect="1" noChangeArrowheads="1"/>
            </p:cNvSpPr>
            <p:nvPr/>
          </p:nvSpPr>
          <p:spPr bwMode="auto">
            <a:xfrm>
              <a:off x="2637" y="3509"/>
              <a:ext cx="8312" cy="4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83526" name="Line 6"/>
            <p:cNvSpPr>
              <a:spLocks noChangeShapeType="1"/>
            </p:cNvSpPr>
            <p:nvPr/>
          </p:nvSpPr>
          <p:spPr bwMode="auto">
            <a:xfrm>
              <a:off x="2789" y="4199"/>
              <a:ext cx="795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27" name="Line 7"/>
            <p:cNvSpPr>
              <a:spLocks noChangeShapeType="1"/>
            </p:cNvSpPr>
            <p:nvPr/>
          </p:nvSpPr>
          <p:spPr bwMode="auto">
            <a:xfrm>
              <a:off x="2789" y="4139"/>
              <a:ext cx="1" cy="4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28" name="Line 8"/>
            <p:cNvSpPr>
              <a:spLocks noChangeShapeType="1"/>
            </p:cNvSpPr>
            <p:nvPr/>
          </p:nvSpPr>
          <p:spPr bwMode="auto">
            <a:xfrm>
              <a:off x="10754" y="4124"/>
              <a:ext cx="1" cy="4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29" name="Line 9"/>
            <p:cNvSpPr>
              <a:spLocks noChangeShapeType="1"/>
            </p:cNvSpPr>
            <p:nvPr/>
          </p:nvSpPr>
          <p:spPr bwMode="auto">
            <a:xfrm>
              <a:off x="2789" y="3764"/>
              <a:ext cx="7950"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283530" name="Text Box 10"/>
            <p:cNvSpPr txBox="1">
              <a:spLocks noChangeArrowheads="1"/>
            </p:cNvSpPr>
            <p:nvPr/>
          </p:nvSpPr>
          <p:spPr bwMode="auto">
            <a:xfrm>
              <a:off x="5893" y="350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32bit</a:t>
              </a:r>
            </a:p>
          </p:txBody>
        </p:sp>
        <p:sp>
          <p:nvSpPr>
            <p:cNvPr id="2283531" name="Rectangle 11"/>
            <p:cNvSpPr>
              <a:spLocks noChangeArrowheads="1"/>
            </p:cNvSpPr>
            <p:nvPr/>
          </p:nvSpPr>
          <p:spPr bwMode="auto">
            <a:xfrm>
              <a:off x="2759" y="4382"/>
              <a:ext cx="8010" cy="2850"/>
            </a:xfrm>
            <a:prstGeom prst="rect">
              <a:avLst/>
            </a:prstGeom>
            <a:solidFill>
              <a:srgbClr val="FFFFFF"/>
            </a:solidFill>
            <a:ln w="9525">
              <a:solidFill>
                <a:srgbClr val="000000"/>
              </a:solidFill>
              <a:miter lim="800000"/>
              <a:headEnd/>
              <a:tailEnd/>
            </a:ln>
          </p:spPr>
          <p:txBody>
            <a:bodyPr/>
            <a:lstStyle/>
            <a:p>
              <a:endParaRPr lang="zh-CN" altLang="en-US"/>
            </a:p>
          </p:txBody>
        </p:sp>
        <p:sp>
          <p:nvSpPr>
            <p:cNvPr id="2283532" name="Line 12"/>
            <p:cNvSpPr>
              <a:spLocks noChangeShapeType="1"/>
            </p:cNvSpPr>
            <p:nvPr/>
          </p:nvSpPr>
          <p:spPr bwMode="auto">
            <a:xfrm>
              <a:off x="2745" y="4772"/>
              <a:ext cx="802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33" name="Line 13"/>
            <p:cNvSpPr>
              <a:spLocks noChangeShapeType="1"/>
            </p:cNvSpPr>
            <p:nvPr/>
          </p:nvSpPr>
          <p:spPr bwMode="auto">
            <a:xfrm>
              <a:off x="2745" y="5147"/>
              <a:ext cx="801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34" name="Line 14"/>
            <p:cNvSpPr>
              <a:spLocks noChangeShapeType="1"/>
            </p:cNvSpPr>
            <p:nvPr/>
          </p:nvSpPr>
          <p:spPr bwMode="auto">
            <a:xfrm>
              <a:off x="2745" y="5522"/>
              <a:ext cx="801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35" name="Line 15"/>
            <p:cNvSpPr>
              <a:spLocks noChangeShapeType="1"/>
            </p:cNvSpPr>
            <p:nvPr/>
          </p:nvSpPr>
          <p:spPr bwMode="auto">
            <a:xfrm>
              <a:off x="2745" y="6377"/>
              <a:ext cx="8024"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36" name="Line 16"/>
            <p:cNvSpPr>
              <a:spLocks noChangeShapeType="1"/>
            </p:cNvSpPr>
            <p:nvPr/>
          </p:nvSpPr>
          <p:spPr bwMode="auto">
            <a:xfrm>
              <a:off x="2745" y="6812"/>
              <a:ext cx="8010"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37" name="Text Box 17"/>
            <p:cNvSpPr txBox="1">
              <a:spLocks noChangeArrowheads="1"/>
            </p:cNvSpPr>
            <p:nvPr/>
          </p:nvSpPr>
          <p:spPr bwMode="auto">
            <a:xfrm>
              <a:off x="3809" y="443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源 端 口</a:t>
              </a:r>
            </a:p>
          </p:txBody>
        </p:sp>
        <p:sp>
          <p:nvSpPr>
            <p:cNvPr id="2283538" name="Text Box 18"/>
            <p:cNvSpPr txBox="1">
              <a:spLocks noChangeArrowheads="1"/>
            </p:cNvSpPr>
            <p:nvPr/>
          </p:nvSpPr>
          <p:spPr bwMode="auto">
            <a:xfrm>
              <a:off x="7783" y="443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目 的 端 口</a:t>
              </a:r>
            </a:p>
          </p:txBody>
        </p:sp>
        <p:sp>
          <p:nvSpPr>
            <p:cNvPr id="2283539" name="Line 19"/>
            <p:cNvSpPr>
              <a:spLocks noChangeShapeType="1"/>
            </p:cNvSpPr>
            <p:nvPr/>
          </p:nvSpPr>
          <p:spPr bwMode="auto">
            <a:xfrm>
              <a:off x="6765" y="4382"/>
              <a:ext cx="0" cy="39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40" name="Text Box 20"/>
            <p:cNvSpPr txBox="1">
              <a:spLocks noChangeArrowheads="1"/>
            </p:cNvSpPr>
            <p:nvPr/>
          </p:nvSpPr>
          <p:spPr bwMode="auto">
            <a:xfrm>
              <a:off x="5851" y="482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序 号</a:t>
              </a:r>
            </a:p>
          </p:txBody>
        </p:sp>
        <p:sp>
          <p:nvSpPr>
            <p:cNvPr id="2283541" name="Text Box 21"/>
            <p:cNvSpPr txBox="1">
              <a:spLocks noChangeArrowheads="1"/>
            </p:cNvSpPr>
            <p:nvPr/>
          </p:nvSpPr>
          <p:spPr bwMode="auto">
            <a:xfrm>
              <a:off x="5863" y="518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确 认 号</a:t>
              </a:r>
            </a:p>
          </p:txBody>
        </p:sp>
        <p:sp>
          <p:nvSpPr>
            <p:cNvPr id="2283542" name="Line 22"/>
            <p:cNvSpPr>
              <a:spLocks noChangeShapeType="1"/>
            </p:cNvSpPr>
            <p:nvPr/>
          </p:nvSpPr>
          <p:spPr bwMode="auto">
            <a:xfrm>
              <a:off x="6765" y="4037"/>
              <a:ext cx="0" cy="13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43" name="Text Box 23"/>
            <p:cNvSpPr txBox="1">
              <a:spLocks noChangeArrowheads="1"/>
            </p:cNvSpPr>
            <p:nvPr/>
          </p:nvSpPr>
          <p:spPr bwMode="auto">
            <a:xfrm>
              <a:off x="5833" y="377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16</a:t>
              </a:r>
            </a:p>
          </p:txBody>
        </p:sp>
        <p:sp>
          <p:nvSpPr>
            <p:cNvPr id="2283544" name="Text Box 24"/>
            <p:cNvSpPr txBox="1">
              <a:spLocks noChangeArrowheads="1"/>
            </p:cNvSpPr>
            <p:nvPr/>
          </p:nvSpPr>
          <p:spPr bwMode="auto">
            <a:xfrm>
              <a:off x="8907" y="380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spcBef>
                  <a:spcPct val="0"/>
                </a:spcBef>
                <a:buClrTx/>
                <a:buFontTx/>
                <a:buNone/>
              </a:pPr>
              <a:r>
                <a:rPr kumimoji="1" lang="en-US" altLang="zh-CN" sz="1400" b="1">
                  <a:latin typeface="Times New Roman" pitchFamily="18" charset="0"/>
                </a:rPr>
                <a:t>32</a:t>
              </a:r>
            </a:p>
          </p:txBody>
        </p:sp>
        <p:sp>
          <p:nvSpPr>
            <p:cNvPr id="2283545" name="Line 25"/>
            <p:cNvSpPr>
              <a:spLocks noChangeShapeType="1"/>
            </p:cNvSpPr>
            <p:nvPr/>
          </p:nvSpPr>
          <p:spPr bwMode="auto">
            <a:xfrm>
              <a:off x="6765" y="5537"/>
              <a:ext cx="1" cy="8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46" name="Line 26"/>
            <p:cNvSpPr>
              <a:spLocks noChangeShapeType="1"/>
            </p:cNvSpPr>
            <p:nvPr/>
          </p:nvSpPr>
          <p:spPr bwMode="auto">
            <a:xfrm>
              <a:off x="4844" y="5537"/>
              <a:ext cx="2" cy="8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47" name="Line 27"/>
            <p:cNvSpPr>
              <a:spLocks noChangeShapeType="1"/>
            </p:cNvSpPr>
            <p:nvPr/>
          </p:nvSpPr>
          <p:spPr bwMode="auto">
            <a:xfrm>
              <a:off x="3615" y="5522"/>
              <a:ext cx="1" cy="8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48" name="Line 28"/>
            <p:cNvSpPr>
              <a:spLocks noChangeShapeType="1"/>
            </p:cNvSpPr>
            <p:nvPr/>
          </p:nvSpPr>
          <p:spPr bwMode="auto">
            <a:xfrm>
              <a:off x="5759" y="5522"/>
              <a:ext cx="1" cy="85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49" name="Line 29"/>
            <p:cNvSpPr>
              <a:spLocks noChangeShapeType="1"/>
            </p:cNvSpPr>
            <p:nvPr/>
          </p:nvSpPr>
          <p:spPr bwMode="auto">
            <a:xfrm>
              <a:off x="5159" y="5522"/>
              <a:ext cx="1" cy="81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50" name="Line 30"/>
            <p:cNvSpPr>
              <a:spLocks noChangeShapeType="1"/>
            </p:cNvSpPr>
            <p:nvPr/>
          </p:nvSpPr>
          <p:spPr bwMode="auto">
            <a:xfrm>
              <a:off x="5444" y="5522"/>
              <a:ext cx="1" cy="87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51" name="Line 31"/>
            <p:cNvSpPr>
              <a:spLocks noChangeShapeType="1"/>
            </p:cNvSpPr>
            <p:nvPr/>
          </p:nvSpPr>
          <p:spPr bwMode="auto">
            <a:xfrm>
              <a:off x="6089" y="5519"/>
              <a:ext cx="1" cy="87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52" name="Line 32"/>
            <p:cNvSpPr>
              <a:spLocks noChangeShapeType="1"/>
            </p:cNvSpPr>
            <p:nvPr/>
          </p:nvSpPr>
          <p:spPr bwMode="auto">
            <a:xfrm>
              <a:off x="6405" y="5519"/>
              <a:ext cx="1" cy="8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53" name="Line 33"/>
            <p:cNvSpPr>
              <a:spLocks noChangeShapeType="1"/>
            </p:cNvSpPr>
            <p:nvPr/>
          </p:nvSpPr>
          <p:spPr bwMode="auto">
            <a:xfrm>
              <a:off x="6779" y="6389"/>
              <a:ext cx="1" cy="4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54" name="Line 34"/>
            <p:cNvSpPr>
              <a:spLocks noChangeShapeType="1"/>
            </p:cNvSpPr>
            <p:nvPr/>
          </p:nvSpPr>
          <p:spPr bwMode="auto">
            <a:xfrm>
              <a:off x="9449" y="6794"/>
              <a:ext cx="1" cy="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55" name="Text Box 35"/>
            <p:cNvSpPr txBox="1">
              <a:spLocks noChangeArrowheads="1"/>
            </p:cNvSpPr>
            <p:nvPr/>
          </p:nvSpPr>
          <p:spPr bwMode="auto">
            <a:xfrm>
              <a:off x="2745" y="5759"/>
              <a:ext cx="932"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数据偏移</a:t>
              </a:r>
            </a:p>
          </p:txBody>
        </p:sp>
        <p:sp>
          <p:nvSpPr>
            <p:cNvPr id="2283556" name="Text Box 36"/>
            <p:cNvSpPr txBox="1">
              <a:spLocks noChangeArrowheads="1"/>
            </p:cNvSpPr>
            <p:nvPr/>
          </p:nvSpPr>
          <p:spPr bwMode="auto">
            <a:xfrm>
              <a:off x="3719" y="5789"/>
              <a:ext cx="1036"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保留</a:t>
              </a:r>
            </a:p>
          </p:txBody>
        </p:sp>
        <p:sp>
          <p:nvSpPr>
            <p:cNvPr id="2283557" name="Text Box 37"/>
            <p:cNvSpPr txBox="1">
              <a:spLocks noChangeArrowheads="1"/>
            </p:cNvSpPr>
            <p:nvPr/>
          </p:nvSpPr>
          <p:spPr bwMode="auto">
            <a:xfrm>
              <a:off x="7981" y="5804"/>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窗口</a:t>
              </a:r>
            </a:p>
          </p:txBody>
        </p:sp>
        <p:sp>
          <p:nvSpPr>
            <p:cNvPr id="2283558" name="Text Box 38"/>
            <p:cNvSpPr txBox="1">
              <a:spLocks noChangeArrowheads="1"/>
            </p:cNvSpPr>
            <p:nvPr/>
          </p:nvSpPr>
          <p:spPr bwMode="auto">
            <a:xfrm>
              <a:off x="3885" y="6464"/>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校验和</a:t>
              </a:r>
            </a:p>
          </p:txBody>
        </p:sp>
        <p:sp>
          <p:nvSpPr>
            <p:cNvPr id="2283559" name="Text Box 39"/>
            <p:cNvSpPr txBox="1">
              <a:spLocks noChangeArrowheads="1"/>
            </p:cNvSpPr>
            <p:nvPr/>
          </p:nvSpPr>
          <p:spPr bwMode="auto">
            <a:xfrm>
              <a:off x="8057" y="638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紧急指针</a:t>
              </a:r>
            </a:p>
          </p:txBody>
        </p:sp>
        <p:sp>
          <p:nvSpPr>
            <p:cNvPr id="2283560" name="Text Box 40"/>
            <p:cNvSpPr txBox="1">
              <a:spLocks noChangeArrowheads="1"/>
            </p:cNvSpPr>
            <p:nvPr/>
          </p:nvSpPr>
          <p:spPr bwMode="auto">
            <a:xfrm>
              <a:off x="4515" y="683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选项（长度可变）</a:t>
              </a:r>
            </a:p>
          </p:txBody>
        </p:sp>
        <p:sp>
          <p:nvSpPr>
            <p:cNvPr id="2283561" name="Text Box 41"/>
            <p:cNvSpPr txBox="1">
              <a:spLocks noChangeArrowheads="1"/>
            </p:cNvSpPr>
            <p:nvPr/>
          </p:nvSpPr>
          <p:spPr bwMode="auto">
            <a:xfrm>
              <a:off x="9103" y="686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zh-CN" altLang="en-US" sz="1400" b="1">
                  <a:latin typeface="Times New Roman" pitchFamily="18" charset="0"/>
                </a:rPr>
                <a:t>填充</a:t>
              </a:r>
            </a:p>
          </p:txBody>
        </p:sp>
        <p:sp>
          <p:nvSpPr>
            <p:cNvPr id="2283562" name="Text Box 42"/>
            <p:cNvSpPr txBox="1">
              <a:spLocks noChangeArrowheads="1"/>
            </p:cNvSpPr>
            <p:nvPr/>
          </p:nvSpPr>
          <p:spPr bwMode="auto">
            <a:xfrm>
              <a:off x="4903" y="5474"/>
              <a:ext cx="138"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URG</a:t>
              </a:r>
            </a:p>
          </p:txBody>
        </p:sp>
        <p:sp>
          <p:nvSpPr>
            <p:cNvPr id="2283563" name="Text Box 43"/>
            <p:cNvSpPr txBox="1">
              <a:spLocks noChangeArrowheads="1"/>
            </p:cNvSpPr>
            <p:nvPr/>
          </p:nvSpPr>
          <p:spPr bwMode="auto">
            <a:xfrm>
              <a:off x="5217" y="5474"/>
              <a:ext cx="138"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A</a:t>
              </a:r>
            </a:p>
            <a:p>
              <a:pPr algn="ctr">
                <a:spcBef>
                  <a:spcPct val="0"/>
                </a:spcBef>
                <a:buClrTx/>
                <a:buFontTx/>
                <a:buNone/>
              </a:pPr>
              <a:r>
                <a:rPr kumimoji="1" lang="en-US" altLang="zh-CN" sz="1400" b="1">
                  <a:latin typeface="Times New Roman" pitchFamily="18" charset="0"/>
                </a:rPr>
                <a:t>C</a:t>
              </a:r>
            </a:p>
            <a:p>
              <a:pPr algn="ctr">
                <a:spcBef>
                  <a:spcPct val="0"/>
                </a:spcBef>
                <a:buClrTx/>
                <a:buFontTx/>
                <a:buNone/>
              </a:pPr>
              <a:r>
                <a:rPr kumimoji="1" lang="en-US" altLang="zh-CN" sz="1400" b="1">
                  <a:latin typeface="Times New Roman" pitchFamily="18" charset="0"/>
                </a:rPr>
                <a:t>K</a:t>
              </a:r>
            </a:p>
          </p:txBody>
        </p:sp>
        <p:sp>
          <p:nvSpPr>
            <p:cNvPr id="2283564" name="Text Box 44"/>
            <p:cNvSpPr txBox="1">
              <a:spLocks noChangeArrowheads="1"/>
            </p:cNvSpPr>
            <p:nvPr/>
          </p:nvSpPr>
          <p:spPr bwMode="auto">
            <a:xfrm>
              <a:off x="5518" y="5504"/>
              <a:ext cx="139" cy="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P</a:t>
              </a:r>
            </a:p>
            <a:p>
              <a:pPr algn="ctr">
                <a:spcBef>
                  <a:spcPct val="0"/>
                </a:spcBef>
                <a:buClrTx/>
                <a:buFontTx/>
                <a:buNone/>
              </a:pPr>
              <a:r>
                <a:rPr kumimoji="1" lang="en-US" altLang="zh-CN" sz="1400" b="1">
                  <a:latin typeface="Times New Roman" pitchFamily="18" charset="0"/>
                </a:rPr>
                <a:t>S</a:t>
              </a:r>
            </a:p>
            <a:p>
              <a:pPr algn="ctr">
                <a:spcBef>
                  <a:spcPct val="0"/>
                </a:spcBef>
                <a:buClrTx/>
                <a:buFontTx/>
                <a:buNone/>
              </a:pPr>
              <a:r>
                <a:rPr kumimoji="1" lang="en-US" altLang="zh-CN" sz="1400" b="1">
                  <a:latin typeface="Times New Roman" pitchFamily="18" charset="0"/>
                </a:rPr>
                <a:t>H</a:t>
              </a:r>
            </a:p>
          </p:txBody>
        </p:sp>
        <p:sp>
          <p:nvSpPr>
            <p:cNvPr id="2283565" name="Text Box 45"/>
            <p:cNvSpPr txBox="1">
              <a:spLocks noChangeArrowheads="1"/>
            </p:cNvSpPr>
            <p:nvPr/>
          </p:nvSpPr>
          <p:spPr bwMode="auto">
            <a:xfrm>
              <a:off x="5855" y="5492"/>
              <a:ext cx="138"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R</a:t>
              </a:r>
            </a:p>
            <a:p>
              <a:pPr algn="ctr">
                <a:spcBef>
                  <a:spcPct val="0"/>
                </a:spcBef>
                <a:buClrTx/>
                <a:buFontTx/>
                <a:buNone/>
              </a:pPr>
              <a:r>
                <a:rPr kumimoji="1" lang="en-US" altLang="zh-CN" sz="1400" b="1">
                  <a:latin typeface="Times New Roman" pitchFamily="18" charset="0"/>
                </a:rPr>
                <a:t>S</a:t>
              </a:r>
            </a:p>
            <a:p>
              <a:pPr algn="ctr">
                <a:spcBef>
                  <a:spcPct val="0"/>
                </a:spcBef>
                <a:buClrTx/>
                <a:buFontTx/>
                <a:buNone/>
              </a:pPr>
              <a:r>
                <a:rPr kumimoji="1" lang="en-US" altLang="zh-CN" sz="1400" b="1">
                  <a:latin typeface="Times New Roman" pitchFamily="18" charset="0"/>
                </a:rPr>
                <a:t>T</a:t>
              </a:r>
            </a:p>
          </p:txBody>
        </p:sp>
        <p:sp>
          <p:nvSpPr>
            <p:cNvPr id="2283566" name="Text Box 46"/>
            <p:cNvSpPr txBox="1">
              <a:spLocks noChangeArrowheads="1"/>
            </p:cNvSpPr>
            <p:nvPr/>
          </p:nvSpPr>
          <p:spPr bwMode="auto">
            <a:xfrm>
              <a:off x="6155" y="5492"/>
              <a:ext cx="138"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S</a:t>
              </a:r>
            </a:p>
            <a:p>
              <a:pPr algn="ctr">
                <a:spcBef>
                  <a:spcPct val="0"/>
                </a:spcBef>
                <a:buClrTx/>
                <a:buFontTx/>
                <a:buNone/>
              </a:pPr>
              <a:r>
                <a:rPr kumimoji="1" lang="en-US" altLang="zh-CN" sz="1400" b="1">
                  <a:latin typeface="Times New Roman" pitchFamily="18" charset="0"/>
                </a:rPr>
                <a:t>Y</a:t>
              </a:r>
            </a:p>
            <a:p>
              <a:pPr algn="ctr">
                <a:spcBef>
                  <a:spcPct val="0"/>
                </a:spcBef>
                <a:buClrTx/>
                <a:buFontTx/>
                <a:buNone/>
              </a:pPr>
              <a:r>
                <a:rPr kumimoji="1" lang="en-US" altLang="zh-CN" sz="1400" b="1">
                  <a:latin typeface="Times New Roman" pitchFamily="18" charset="0"/>
                </a:rPr>
                <a:t>N</a:t>
              </a:r>
            </a:p>
          </p:txBody>
        </p:sp>
        <p:sp>
          <p:nvSpPr>
            <p:cNvPr id="2283567" name="Text Box 47"/>
            <p:cNvSpPr txBox="1">
              <a:spLocks noChangeArrowheads="1"/>
            </p:cNvSpPr>
            <p:nvPr/>
          </p:nvSpPr>
          <p:spPr bwMode="auto">
            <a:xfrm>
              <a:off x="6513" y="5492"/>
              <a:ext cx="184" cy="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F</a:t>
              </a:r>
            </a:p>
            <a:p>
              <a:pPr algn="ctr">
                <a:spcBef>
                  <a:spcPct val="0"/>
                </a:spcBef>
                <a:buClrTx/>
                <a:buFontTx/>
                <a:buNone/>
              </a:pPr>
              <a:r>
                <a:rPr kumimoji="1" lang="en-US" altLang="zh-CN" sz="1400" b="1">
                  <a:latin typeface="Times New Roman" pitchFamily="18" charset="0"/>
                </a:rPr>
                <a:t>I</a:t>
              </a:r>
            </a:p>
            <a:p>
              <a:pPr algn="ctr">
                <a:spcBef>
                  <a:spcPct val="0"/>
                </a:spcBef>
                <a:buClrTx/>
                <a:buFontTx/>
                <a:buNone/>
              </a:pPr>
              <a:r>
                <a:rPr kumimoji="1" lang="en-US" altLang="zh-CN" sz="1400" b="1">
                  <a:latin typeface="Times New Roman" pitchFamily="18" charset="0"/>
                </a:rPr>
                <a:t>N</a:t>
              </a:r>
            </a:p>
          </p:txBody>
        </p:sp>
        <p:sp>
          <p:nvSpPr>
            <p:cNvPr id="2283568" name="Line 48"/>
            <p:cNvSpPr>
              <a:spLocks noChangeShapeType="1"/>
            </p:cNvSpPr>
            <p:nvPr/>
          </p:nvSpPr>
          <p:spPr bwMode="auto">
            <a:xfrm>
              <a:off x="2729" y="7229"/>
              <a:ext cx="676" cy="43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69" name="Line 49"/>
            <p:cNvSpPr>
              <a:spLocks noChangeShapeType="1"/>
            </p:cNvSpPr>
            <p:nvPr/>
          </p:nvSpPr>
          <p:spPr bwMode="auto">
            <a:xfrm>
              <a:off x="3389" y="7664"/>
              <a:ext cx="14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70" name="Line 50"/>
            <p:cNvSpPr>
              <a:spLocks noChangeShapeType="1"/>
            </p:cNvSpPr>
            <p:nvPr/>
          </p:nvSpPr>
          <p:spPr bwMode="auto">
            <a:xfrm flipV="1">
              <a:off x="4829" y="7244"/>
              <a:ext cx="5940" cy="40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71" name="Rectangle 51"/>
            <p:cNvSpPr>
              <a:spLocks noChangeArrowheads="1"/>
            </p:cNvSpPr>
            <p:nvPr/>
          </p:nvSpPr>
          <p:spPr bwMode="auto">
            <a:xfrm>
              <a:off x="3375" y="7679"/>
              <a:ext cx="7410" cy="495"/>
            </a:xfrm>
            <a:prstGeom prst="rect">
              <a:avLst/>
            </a:prstGeom>
            <a:solidFill>
              <a:srgbClr val="FFFFFF"/>
            </a:solidFill>
            <a:ln w="9525">
              <a:solidFill>
                <a:srgbClr val="000000"/>
              </a:solidFill>
              <a:miter lim="800000"/>
              <a:headEnd/>
              <a:tailEnd/>
            </a:ln>
          </p:spPr>
          <p:txBody>
            <a:bodyPr/>
            <a:lstStyle/>
            <a:p>
              <a:endParaRPr lang="zh-CN" altLang="en-US"/>
            </a:p>
          </p:txBody>
        </p:sp>
        <p:sp>
          <p:nvSpPr>
            <p:cNvPr id="2283572" name="Line 52"/>
            <p:cNvSpPr>
              <a:spLocks noChangeShapeType="1"/>
            </p:cNvSpPr>
            <p:nvPr/>
          </p:nvSpPr>
          <p:spPr bwMode="auto">
            <a:xfrm>
              <a:off x="4829" y="7679"/>
              <a:ext cx="0" cy="48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83573" name="Text Box 53"/>
            <p:cNvSpPr txBox="1">
              <a:spLocks noChangeArrowheads="1"/>
            </p:cNvSpPr>
            <p:nvPr/>
          </p:nvSpPr>
          <p:spPr bwMode="auto">
            <a:xfrm>
              <a:off x="3451" y="7769"/>
              <a:ext cx="1336"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TCP</a:t>
              </a:r>
              <a:r>
                <a:rPr kumimoji="1" lang="zh-CN" altLang="en-US" sz="1400" b="1">
                  <a:latin typeface="Times New Roman" pitchFamily="18" charset="0"/>
                </a:rPr>
                <a:t>首部</a:t>
              </a:r>
            </a:p>
          </p:txBody>
        </p:sp>
        <p:sp>
          <p:nvSpPr>
            <p:cNvPr id="2283574" name="Text Box 54"/>
            <p:cNvSpPr txBox="1">
              <a:spLocks noChangeArrowheads="1"/>
            </p:cNvSpPr>
            <p:nvPr/>
          </p:nvSpPr>
          <p:spPr bwMode="auto">
            <a:xfrm>
              <a:off x="6211" y="7739"/>
              <a:ext cx="184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spcBef>
                  <a:spcPct val="0"/>
                </a:spcBef>
                <a:buClrTx/>
                <a:buFontTx/>
                <a:buNone/>
              </a:pPr>
              <a:r>
                <a:rPr kumimoji="1" lang="en-US" altLang="zh-CN" sz="1400" b="1">
                  <a:latin typeface="Times New Roman" pitchFamily="18" charset="0"/>
                </a:rPr>
                <a:t>TCP</a:t>
              </a:r>
              <a:r>
                <a:rPr kumimoji="1" lang="zh-CN" altLang="en-US" sz="1400" b="1">
                  <a:latin typeface="Times New Roman" pitchFamily="18" charset="0"/>
                </a:rPr>
                <a:t>数据部分</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4546" name="AutoShape 2"/>
          <p:cNvSpPr>
            <a:spLocks noChangeArrowheads="1"/>
          </p:cNvSpPr>
          <p:nvPr/>
        </p:nvSpPr>
        <p:spPr bwMode="auto">
          <a:xfrm>
            <a:off x="657225" y="6289675"/>
            <a:ext cx="635000" cy="252413"/>
          </a:xfrm>
          <a:prstGeom prst="leftArrow">
            <a:avLst>
              <a:gd name="adj1" fmla="val 50000"/>
              <a:gd name="adj2" fmla="val 62893"/>
            </a:avLst>
          </a:prstGeom>
          <a:solidFill>
            <a:schemeClr val="hlink"/>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47" name="Rectangle 3"/>
          <p:cNvSpPr>
            <a:spLocks noChangeArrowheads="1"/>
          </p:cNvSpPr>
          <p:nvPr/>
        </p:nvSpPr>
        <p:spPr bwMode="auto">
          <a:xfrm>
            <a:off x="1258888" y="6164263"/>
            <a:ext cx="1225550" cy="504825"/>
          </a:xfrm>
          <a:prstGeom prst="rect">
            <a:avLst/>
          </a:prstGeom>
          <a:solidFill>
            <a:srgbClr val="CCFF99"/>
          </a:solidFill>
          <a:ln w="1905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48" name="Line 4"/>
          <p:cNvSpPr>
            <a:spLocks noChangeShapeType="1"/>
          </p:cNvSpPr>
          <p:nvPr/>
        </p:nvSpPr>
        <p:spPr bwMode="auto">
          <a:xfrm flipH="1">
            <a:off x="928688" y="1697038"/>
            <a:ext cx="15875" cy="275748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49" name="Rectangle 5"/>
          <p:cNvSpPr>
            <a:spLocks noChangeArrowheads="1"/>
          </p:cNvSpPr>
          <p:nvPr/>
        </p:nvSpPr>
        <p:spPr bwMode="auto">
          <a:xfrm>
            <a:off x="638175" y="2767013"/>
            <a:ext cx="587375" cy="5302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1600">
                <a:solidFill>
                  <a:srgbClr val="333399"/>
                </a:solidFill>
                <a:latin typeface="Arial" pitchFamily="34" charset="0"/>
                <a:ea typeface="黑体" pitchFamily="49" charset="-122"/>
              </a:rPr>
              <a:t>TCP</a:t>
            </a:r>
          </a:p>
          <a:p>
            <a:pPr eaLnBrk="0" hangingPunct="0">
              <a:lnSpc>
                <a:spcPct val="90000"/>
              </a:lnSpc>
              <a:buClrTx/>
              <a:buFontTx/>
              <a:buNone/>
            </a:pPr>
            <a:r>
              <a:rPr lang="zh-CN" altLang="en-US" sz="1600">
                <a:solidFill>
                  <a:srgbClr val="333399"/>
                </a:solidFill>
                <a:latin typeface="Arial" pitchFamily="34" charset="0"/>
                <a:ea typeface="黑体" pitchFamily="49" charset="-122"/>
              </a:rPr>
              <a:t>首部</a:t>
            </a:r>
          </a:p>
        </p:txBody>
      </p:sp>
      <p:sp>
        <p:nvSpPr>
          <p:cNvPr id="2284550" name="Line 6"/>
          <p:cNvSpPr>
            <a:spLocks noChangeShapeType="1"/>
          </p:cNvSpPr>
          <p:nvPr/>
        </p:nvSpPr>
        <p:spPr bwMode="auto">
          <a:xfrm>
            <a:off x="8453438" y="1690688"/>
            <a:ext cx="0" cy="2316162"/>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1" name="Rectangle 7"/>
          <p:cNvSpPr>
            <a:spLocks noChangeArrowheads="1"/>
          </p:cNvSpPr>
          <p:nvPr/>
        </p:nvSpPr>
        <p:spPr bwMode="auto">
          <a:xfrm>
            <a:off x="8002588" y="2509838"/>
            <a:ext cx="1073150" cy="5302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1600">
                <a:solidFill>
                  <a:srgbClr val="333399"/>
                </a:solidFill>
                <a:latin typeface="Arial" pitchFamily="34" charset="0"/>
                <a:ea typeface="黑体" pitchFamily="49" charset="-122"/>
              </a:rPr>
              <a:t>20 </a:t>
            </a:r>
            <a:r>
              <a:rPr lang="zh-CN" altLang="en-US" sz="1600">
                <a:solidFill>
                  <a:srgbClr val="333399"/>
                </a:solidFill>
                <a:latin typeface="Arial" pitchFamily="34" charset="0"/>
                <a:ea typeface="黑体" pitchFamily="49" charset="-122"/>
              </a:rPr>
              <a:t>字节的</a:t>
            </a:r>
          </a:p>
          <a:p>
            <a:pPr algn="ctr" eaLnBrk="0" hangingPunct="0">
              <a:lnSpc>
                <a:spcPct val="90000"/>
              </a:lnSpc>
              <a:buClrTx/>
              <a:buFontTx/>
              <a:buNone/>
            </a:pPr>
            <a:r>
              <a:rPr lang="zh-CN" altLang="en-US" sz="1600">
                <a:solidFill>
                  <a:srgbClr val="333399"/>
                </a:solidFill>
                <a:latin typeface="Arial" pitchFamily="34" charset="0"/>
                <a:ea typeface="黑体" pitchFamily="49" charset="-122"/>
              </a:rPr>
              <a:t>固定首部</a:t>
            </a:r>
          </a:p>
        </p:txBody>
      </p:sp>
      <p:sp>
        <p:nvSpPr>
          <p:cNvPr id="2284552" name="Rectangle 8"/>
          <p:cNvSpPr>
            <a:spLocks noChangeArrowheads="1"/>
          </p:cNvSpPr>
          <p:nvPr/>
        </p:nvSpPr>
        <p:spPr bwMode="auto">
          <a:xfrm>
            <a:off x="1217613" y="1695450"/>
            <a:ext cx="6810375" cy="2763838"/>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3" name="Freeform 9"/>
          <p:cNvSpPr>
            <a:spLocks/>
          </p:cNvSpPr>
          <p:nvPr/>
        </p:nvSpPr>
        <p:spPr bwMode="auto">
          <a:xfrm>
            <a:off x="1227138" y="4459288"/>
            <a:ext cx="6826250" cy="757237"/>
          </a:xfrm>
          <a:custGeom>
            <a:avLst/>
            <a:gdLst>
              <a:gd name="T0" fmla="*/ 0 w 4626"/>
              <a:gd name="T1" fmla="*/ 0 h 544"/>
              <a:gd name="T2" fmla="*/ 861 w 4626"/>
              <a:gd name="T3" fmla="*/ 544 h 544"/>
              <a:gd name="T4" fmla="*/ 1814 w 4626"/>
              <a:gd name="T5" fmla="*/ 544 h 544"/>
              <a:gd name="T6" fmla="*/ 4626 w 4626"/>
              <a:gd name="T7" fmla="*/ 0 h 544"/>
              <a:gd name="T8" fmla="*/ 0 w 4626"/>
              <a:gd name="T9" fmla="*/ 0 h 544"/>
            </a:gdLst>
            <a:ahLst/>
            <a:cxnLst>
              <a:cxn ang="0">
                <a:pos x="T0" y="T1"/>
              </a:cxn>
              <a:cxn ang="0">
                <a:pos x="T2" y="T3"/>
              </a:cxn>
              <a:cxn ang="0">
                <a:pos x="T4" y="T5"/>
              </a:cxn>
              <a:cxn ang="0">
                <a:pos x="T6" y="T7"/>
              </a:cxn>
              <a:cxn ang="0">
                <a:pos x="T8" y="T9"/>
              </a:cxn>
            </a:cxnLst>
            <a:rect l="0" t="0" r="r" b="b"/>
            <a:pathLst>
              <a:path w="4626" h="544">
                <a:moveTo>
                  <a:pt x="0" y="0"/>
                </a:moveTo>
                <a:lnTo>
                  <a:pt x="861" y="544"/>
                </a:lnTo>
                <a:lnTo>
                  <a:pt x="1814" y="544"/>
                </a:lnTo>
                <a:lnTo>
                  <a:pt x="4626" y="0"/>
                </a:lnTo>
                <a:lnTo>
                  <a:pt x="0" y="0"/>
                </a:lnTo>
                <a:close/>
              </a:path>
            </a:pathLst>
          </a:custGeom>
          <a:gradFill rotWithShape="1">
            <a:gsLst>
              <a:gs pos="0">
                <a:srgbClr val="FFFFCC">
                  <a:gamma/>
                  <a:shade val="69804"/>
                  <a:invGamma/>
                </a:srgbClr>
              </a:gs>
              <a:gs pos="100000">
                <a:srgbClr val="FFFFCC"/>
              </a:gs>
            </a:gsLst>
            <a:lin ang="5400000" scaled="1"/>
          </a:gradFill>
          <a:ln>
            <a:noFill/>
          </a:ln>
          <a:effectLst/>
          <a:extLst>
            <a:ext uri="{91240B29-F687-4F45-9708-019B960494DF}">
              <a14:hiddenLine xmlns:a14="http://schemas.microsoft.com/office/drawing/2010/main" w="12700"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554" name="Line 10"/>
          <p:cNvSpPr>
            <a:spLocks noChangeShapeType="1"/>
          </p:cNvSpPr>
          <p:nvPr/>
        </p:nvSpPr>
        <p:spPr bwMode="auto">
          <a:xfrm>
            <a:off x="1211263" y="2165350"/>
            <a:ext cx="68214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5" name="Line 11"/>
          <p:cNvSpPr>
            <a:spLocks noChangeShapeType="1"/>
          </p:cNvSpPr>
          <p:nvPr/>
        </p:nvSpPr>
        <p:spPr bwMode="auto">
          <a:xfrm>
            <a:off x="1223963" y="2630488"/>
            <a:ext cx="68087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6" name="Line 12"/>
          <p:cNvSpPr>
            <a:spLocks noChangeShapeType="1"/>
          </p:cNvSpPr>
          <p:nvPr/>
        </p:nvSpPr>
        <p:spPr bwMode="auto">
          <a:xfrm>
            <a:off x="1211263" y="3094038"/>
            <a:ext cx="68214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7" name="Line 13"/>
          <p:cNvSpPr>
            <a:spLocks noChangeShapeType="1"/>
          </p:cNvSpPr>
          <p:nvPr/>
        </p:nvSpPr>
        <p:spPr bwMode="auto">
          <a:xfrm>
            <a:off x="1211263" y="3557588"/>
            <a:ext cx="68214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8" name="Line 14"/>
          <p:cNvSpPr>
            <a:spLocks noChangeShapeType="1"/>
          </p:cNvSpPr>
          <p:nvPr/>
        </p:nvSpPr>
        <p:spPr bwMode="auto">
          <a:xfrm>
            <a:off x="1223963" y="4022725"/>
            <a:ext cx="680878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59" name="Line 15"/>
          <p:cNvSpPr>
            <a:spLocks noChangeShapeType="1"/>
          </p:cNvSpPr>
          <p:nvPr/>
        </p:nvSpPr>
        <p:spPr bwMode="auto">
          <a:xfrm>
            <a:off x="4624388" y="1700213"/>
            <a:ext cx="0" cy="47466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60" name="Rectangle 16"/>
          <p:cNvSpPr>
            <a:spLocks noChangeArrowheads="1"/>
          </p:cNvSpPr>
          <p:nvPr/>
        </p:nvSpPr>
        <p:spPr bwMode="auto">
          <a:xfrm>
            <a:off x="5688013" y="1785938"/>
            <a:ext cx="133667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目  的  端  口</a:t>
            </a:r>
          </a:p>
        </p:txBody>
      </p:sp>
      <p:sp>
        <p:nvSpPr>
          <p:cNvPr id="2284561" name="Rectangle 17"/>
          <p:cNvSpPr>
            <a:spLocks noChangeArrowheads="1"/>
          </p:cNvSpPr>
          <p:nvPr/>
        </p:nvSpPr>
        <p:spPr bwMode="auto">
          <a:xfrm>
            <a:off x="1354138" y="3035300"/>
            <a:ext cx="58737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数据</a:t>
            </a:r>
          </a:p>
          <a:p>
            <a:pPr eaLnBrk="0" hangingPunct="0">
              <a:buClrTx/>
              <a:buFontTx/>
              <a:buNone/>
            </a:pPr>
            <a:r>
              <a:rPr lang="zh-CN" altLang="en-US" sz="1600">
                <a:solidFill>
                  <a:srgbClr val="333399"/>
                </a:solidFill>
                <a:latin typeface="Arial" pitchFamily="34" charset="0"/>
                <a:ea typeface="黑体" pitchFamily="49" charset="-122"/>
              </a:rPr>
              <a:t>偏移</a:t>
            </a:r>
          </a:p>
        </p:txBody>
      </p:sp>
      <p:sp>
        <p:nvSpPr>
          <p:cNvPr id="2284562" name="Rectangle 18"/>
          <p:cNvSpPr>
            <a:spLocks noChangeArrowheads="1"/>
          </p:cNvSpPr>
          <p:nvPr/>
        </p:nvSpPr>
        <p:spPr bwMode="auto">
          <a:xfrm>
            <a:off x="2309813" y="3649663"/>
            <a:ext cx="113347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检   验   和</a:t>
            </a:r>
          </a:p>
        </p:txBody>
      </p:sp>
      <p:sp>
        <p:nvSpPr>
          <p:cNvPr id="2284563" name="Rectangle 19"/>
          <p:cNvSpPr>
            <a:spLocks noChangeArrowheads="1"/>
          </p:cNvSpPr>
          <p:nvPr/>
        </p:nvSpPr>
        <p:spPr bwMode="auto">
          <a:xfrm>
            <a:off x="2489200" y="4078288"/>
            <a:ext cx="2833688"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选    项    （长  度  可  变）</a:t>
            </a:r>
          </a:p>
        </p:txBody>
      </p:sp>
      <p:sp>
        <p:nvSpPr>
          <p:cNvPr id="2284564" name="Rectangle 20"/>
          <p:cNvSpPr>
            <a:spLocks noChangeArrowheads="1"/>
          </p:cNvSpPr>
          <p:nvPr/>
        </p:nvSpPr>
        <p:spPr bwMode="auto">
          <a:xfrm>
            <a:off x="2411413" y="1785938"/>
            <a:ext cx="101917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源  端  口</a:t>
            </a:r>
          </a:p>
        </p:txBody>
      </p:sp>
      <p:sp>
        <p:nvSpPr>
          <p:cNvPr id="2284565" name="Rectangle 21"/>
          <p:cNvSpPr>
            <a:spLocks noChangeArrowheads="1"/>
          </p:cNvSpPr>
          <p:nvPr/>
        </p:nvSpPr>
        <p:spPr bwMode="auto">
          <a:xfrm>
            <a:off x="4230688" y="2244725"/>
            <a:ext cx="769937"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序   号</a:t>
            </a:r>
          </a:p>
        </p:txBody>
      </p:sp>
      <p:sp>
        <p:nvSpPr>
          <p:cNvPr id="2284566" name="Line 22"/>
          <p:cNvSpPr>
            <a:spLocks noChangeShapeType="1"/>
          </p:cNvSpPr>
          <p:nvPr/>
        </p:nvSpPr>
        <p:spPr bwMode="auto">
          <a:xfrm>
            <a:off x="4629150" y="3100388"/>
            <a:ext cx="0" cy="91598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67" name="Rectangle 23"/>
          <p:cNvSpPr>
            <a:spLocks noChangeArrowheads="1"/>
          </p:cNvSpPr>
          <p:nvPr/>
        </p:nvSpPr>
        <p:spPr bwMode="auto">
          <a:xfrm>
            <a:off x="5545138" y="3649663"/>
            <a:ext cx="150812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紧   急   指   针</a:t>
            </a:r>
          </a:p>
        </p:txBody>
      </p:sp>
      <p:sp>
        <p:nvSpPr>
          <p:cNvPr id="2284568" name="Rectangle 24"/>
          <p:cNvSpPr>
            <a:spLocks noChangeArrowheads="1"/>
          </p:cNvSpPr>
          <p:nvPr/>
        </p:nvSpPr>
        <p:spPr bwMode="auto">
          <a:xfrm>
            <a:off x="5943600" y="3168650"/>
            <a:ext cx="75882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窗   口</a:t>
            </a:r>
          </a:p>
        </p:txBody>
      </p:sp>
      <p:sp>
        <p:nvSpPr>
          <p:cNvPr id="2284569" name="Rectangle 25"/>
          <p:cNvSpPr>
            <a:spLocks noChangeArrowheads="1"/>
          </p:cNvSpPr>
          <p:nvPr/>
        </p:nvSpPr>
        <p:spPr bwMode="auto">
          <a:xfrm>
            <a:off x="4013200" y="2728913"/>
            <a:ext cx="1296988"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确    认    号</a:t>
            </a:r>
          </a:p>
        </p:txBody>
      </p:sp>
      <p:sp>
        <p:nvSpPr>
          <p:cNvPr id="2284570" name="Line 26"/>
          <p:cNvSpPr>
            <a:spLocks noChangeShapeType="1"/>
          </p:cNvSpPr>
          <p:nvPr/>
        </p:nvSpPr>
        <p:spPr bwMode="auto">
          <a:xfrm>
            <a:off x="2065338" y="3100388"/>
            <a:ext cx="0" cy="4635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1" name="Line 27"/>
          <p:cNvSpPr>
            <a:spLocks noChangeShapeType="1"/>
          </p:cNvSpPr>
          <p:nvPr/>
        </p:nvSpPr>
        <p:spPr bwMode="auto">
          <a:xfrm>
            <a:off x="3773488" y="3095625"/>
            <a:ext cx="0" cy="4572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2" name="Line 28"/>
          <p:cNvSpPr>
            <a:spLocks noChangeShapeType="1"/>
          </p:cNvSpPr>
          <p:nvPr/>
        </p:nvSpPr>
        <p:spPr bwMode="auto">
          <a:xfrm>
            <a:off x="3335338" y="3100388"/>
            <a:ext cx="0" cy="4635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3" name="Line 29"/>
          <p:cNvSpPr>
            <a:spLocks noChangeShapeType="1"/>
          </p:cNvSpPr>
          <p:nvPr/>
        </p:nvSpPr>
        <p:spPr bwMode="auto">
          <a:xfrm>
            <a:off x="3552825" y="3100388"/>
            <a:ext cx="0" cy="4556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4" name="Line 30"/>
          <p:cNvSpPr>
            <a:spLocks noChangeShapeType="1"/>
          </p:cNvSpPr>
          <p:nvPr/>
        </p:nvSpPr>
        <p:spPr bwMode="auto">
          <a:xfrm>
            <a:off x="4198938" y="3100388"/>
            <a:ext cx="0" cy="4556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5" name="Line 31"/>
          <p:cNvSpPr>
            <a:spLocks noChangeShapeType="1"/>
          </p:cNvSpPr>
          <p:nvPr/>
        </p:nvSpPr>
        <p:spPr bwMode="auto">
          <a:xfrm>
            <a:off x="3986213" y="3100388"/>
            <a:ext cx="0" cy="4556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6" name="Line 32"/>
          <p:cNvSpPr>
            <a:spLocks noChangeShapeType="1"/>
          </p:cNvSpPr>
          <p:nvPr/>
        </p:nvSpPr>
        <p:spPr bwMode="auto">
          <a:xfrm>
            <a:off x="4416425" y="3100388"/>
            <a:ext cx="0" cy="4556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77" name="Rectangle 33"/>
          <p:cNvSpPr>
            <a:spLocks noChangeArrowheads="1"/>
          </p:cNvSpPr>
          <p:nvPr/>
        </p:nvSpPr>
        <p:spPr bwMode="auto">
          <a:xfrm>
            <a:off x="2332038" y="3178175"/>
            <a:ext cx="75882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保   留</a:t>
            </a:r>
          </a:p>
        </p:txBody>
      </p:sp>
      <p:sp>
        <p:nvSpPr>
          <p:cNvPr id="2284578" name="Rectangle 34"/>
          <p:cNvSpPr>
            <a:spLocks noChangeArrowheads="1"/>
          </p:cNvSpPr>
          <p:nvPr/>
        </p:nvSpPr>
        <p:spPr bwMode="auto">
          <a:xfrm>
            <a:off x="4391025" y="3113088"/>
            <a:ext cx="290513"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2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2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200" b="1">
                <a:solidFill>
                  <a:srgbClr val="333399"/>
                </a:solidFill>
                <a:latin typeface="Arial" pitchFamily="34" charset="0"/>
                <a:ea typeface="黑体" pitchFamily="49" charset="-122"/>
              </a:rPr>
              <a:t>N</a:t>
            </a:r>
          </a:p>
        </p:txBody>
      </p:sp>
      <p:sp>
        <p:nvSpPr>
          <p:cNvPr id="2284579" name="Line 35"/>
          <p:cNvSpPr>
            <a:spLocks noChangeShapeType="1"/>
          </p:cNvSpPr>
          <p:nvPr/>
        </p:nvSpPr>
        <p:spPr bwMode="auto">
          <a:xfrm>
            <a:off x="1228725" y="1082675"/>
            <a:ext cx="6794500" cy="0"/>
          </a:xfrm>
          <a:prstGeom prst="line">
            <a:avLst/>
          </a:prstGeom>
          <a:noFill/>
          <a:ln w="12700">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0" name="Rectangle 36"/>
          <p:cNvSpPr>
            <a:spLocks noChangeArrowheads="1"/>
          </p:cNvSpPr>
          <p:nvPr/>
        </p:nvSpPr>
        <p:spPr bwMode="auto">
          <a:xfrm>
            <a:off x="4292600" y="922338"/>
            <a:ext cx="727075" cy="3635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1800">
                <a:solidFill>
                  <a:srgbClr val="333399"/>
                </a:solidFill>
                <a:latin typeface="Arial" pitchFamily="34" charset="0"/>
                <a:ea typeface="黑体" pitchFamily="49" charset="-122"/>
              </a:rPr>
              <a:t>32 </a:t>
            </a:r>
            <a:r>
              <a:rPr lang="zh-CN" altLang="en-US" sz="1800">
                <a:solidFill>
                  <a:srgbClr val="333399"/>
                </a:solidFill>
                <a:latin typeface="Arial" pitchFamily="34" charset="0"/>
                <a:ea typeface="黑体" pitchFamily="49" charset="-122"/>
              </a:rPr>
              <a:t>位</a:t>
            </a:r>
          </a:p>
        </p:txBody>
      </p:sp>
      <p:sp>
        <p:nvSpPr>
          <p:cNvPr id="2284581" name="Line 37"/>
          <p:cNvSpPr>
            <a:spLocks noChangeShapeType="1"/>
          </p:cNvSpPr>
          <p:nvPr/>
        </p:nvSpPr>
        <p:spPr bwMode="auto">
          <a:xfrm>
            <a:off x="1214438" y="1590675"/>
            <a:ext cx="680085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2" name="Line 38"/>
          <p:cNvSpPr>
            <a:spLocks noChangeShapeType="1"/>
          </p:cNvSpPr>
          <p:nvPr/>
        </p:nvSpPr>
        <p:spPr bwMode="auto">
          <a:xfrm>
            <a:off x="1214438" y="1457325"/>
            <a:ext cx="0" cy="1333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3" name="Line 39"/>
          <p:cNvSpPr>
            <a:spLocks noChangeShapeType="1"/>
          </p:cNvSpPr>
          <p:nvPr/>
        </p:nvSpPr>
        <p:spPr bwMode="auto">
          <a:xfrm>
            <a:off x="142716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4" name="Line 40"/>
          <p:cNvSpPr>
            <a:spLocks noChangeShapeType="1"/>
          </p:cNvSpPr>
          <p:nvPr/>
        </p:nvSpPr>
        <p:spPr bwMode="auto">
          <a:xfrm>
            <a:off x="163988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5" name="Line 41"/>
          <p:cNvSpPr>
            <a:spLocks noChangeShapeType="1"/>
          </p:cNvSpPr>
          <p:nvPr/>
        </p:nvSpPr>
        <p:spPr bwMode="auto">
          <a:xfrm>
            <a:off x="185261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6" name="Line 42"/>
          <p:cNvSpPr>
            <a:spLocks noChangeShapeType="1"/>
          </p:cNvSpPr>
          <p:nvPr/>
        </p:nvSpPr>
        <p:spPr bwMode="auto">
          <a:xfrm>
            <a:off x="206533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7" name="Line 43"/>
          <p:cNvSpPr>
            <a:spLocks noChangeShapeType="1"/>
          </p:cNvSpPr>
          <p:nvPr/>
        </p:nvSpPr>
        <p:spPr bwMode="auto">
          <a:xfrm>
            <a:off x="227806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8" name="Line 44"/>
          <p:cNvSpPr>
            <a:spLocks noChangeShapeType="1"/>
          </p:cNvSpPr>
          <p:nvPr/>
        </p:nvSpPr>
        <p:spPr bwMode="auto">
          <a:xfrm>
            <a:off x="248920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89" name="Line 45"/>
          <p:cNvSpPr>
            <a:spLocks noChangeShapeType="1"/>
          </p:cNvSpPr>
          <p:nvPr/>
        </p:nvSpPr>
        <p:spPr bwMode="auto">
          <a:xfrm>
            <a:off x="270192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0" name="Line 46"/>
          <p:cNvSpPr>
            <a:spLocks noChangeShapeType="1"/>
          </p:cNvSpPr>
          <p:nvPr/>
        </p:nvSpPr>
        <p:spPr bwMode="auto">
          <a:xfrm>
            <a:off x="2914650" y="1457325"/>
            <a:ext cx="0" cy="1333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1" name="Line 47"/>
          <p:cNvSpPr>
            <a:spLocks noChangeShapeType="1"/>
          </p:cNvSpPr>
          <p:nvPr/>
        </p:nvSpPr>
        <p:spPr bwMode="auto">
          <a:xfrm>
            <a:off x="312737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2" name="Line 48"/>
          <p:cNvSpPr>
            <a:spLocks noChangeShapeType="1"/>
          </p:cNvSpPr>
          <p:nvPr/>
        </p:nvSpPr>
        <p:spPr bwMode="auto">
          <a:xfrm>
            <a:off x="334010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3" name="Line 49"/>
          <p:cNvSpPr>
            <a:spLocks noChangeShapeType="1"/>
          </p:cNvSpPr>
          <p:nvPr/>
        </p:nvSpPr>
        <p:spPr bwMode="auto">
          <a:xfrm>
            <a:off x="355282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4" name="Line 50"/>
          <p:cNvSpPr>
            <a:spLocks noChangeShapeType="1"/>
          </p:cNvSpPr>
          <p:nvPr/>
        </p:nvSpPr>
        <p:spPr bwMode="auto">
          <a:xfrm>
            <a:off x="376555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5" name="Line 51"/>
          <p:cNvSpPr>
            <a:spLocks noChangeShapeType="1"/>
          </p:cNvSpPr>
          <p:nvPr/>
        </p:nvSpPr>
        <p:spPr bwMode="auto">
          <a:xfrm>
            <a:off x="397827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6" name="Line 52"/>
          <p:cNvSpPr>
            <a:spLocks noChangeShapeType="1"/>
          </p:cNvSpPr>
          <p:nvPr/>
        </p:nvSpPr>
        <p:spPr bwMode="auto">
          <a:xfrm>
            <a:off x="418941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7" name="Line 53"/>
          <p:cNvSpPr>
            <a:spLocks noChangeShapeType="1"/>
          </p:cNvSpPr>
          <p:nvPr/>
        </p:nvSpPr>
        <p:spPr bwMode="auto">
          <a:xfrm>
            <a:off x="440213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8" name="Line 54"/>
          <p:cNvSpPr>
            <a:spLocks noChangeShapeType="1"/>
          </p:cNvSpPr>
          <p:nvPr/>
        </p:nvSpPr>
        <p:spPr bwMode="auto">
          <a:xfrm>
            <a:off x="4614863" y="1457325"/>
            <a:ext cx="0" cy="1333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599" name="Line 55"/>
          <p:cNvSpPr>
            <a:spLocks noChangeShapeType="1"/>
          </p:cNvSpPr>
          <p:nvPr/>
        </p:nvSpPr>
        <p:spPr bwMode="auto">
          <a:xfrm>
            <a:off x="482758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0" name="Line 56"/>
          <p:cNvSpPr>
            <a:spLocks noChangeShapeType="1"/>
          </p:cNvSpPr>
          <p:nvPr/>
        </p:nvSpPr>
        <p:spPr bwMode="auto">
          <a:xfrm>
            <a:off x="504031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1" name="Line 57"/>
          <p:cNvSpPr>
            <a:spLocks noChangeShapeType="1"/>
          </p:cNvSpPr>
          <p:nvPr/>
        </p:nvSpPr>
        <p:spPr bwMode="auto">
          <a:xfrm>
            <a:off x="525303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2" name="Line 58"/>
          <p:cNvSpPr>
            <a:spLocks noChangeShapeType="1"/>
          </p:cNvSpPr>
          <p:nvPr/>
        </p:nvSpPr>
        <p:spPr bwMode="auto">
          <a:xfrm>
            <a:off x="546576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3" name="Line 59"/>
          <p:cNvSpPr>
            <a:spLocks noChangeShapeType="1"/>
          </p:cNvSpPr>
          <p:nvPr/>
        </p:nvSpPr>
        <p:spPr bwMode="auto">
          <a:xfrm>
            <a:off x="567848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4" name="Line 60"/>
          <p:cNvSpPr>
            <a:spLocks noChangeShapeType="1"/>
          </p:cNvSpPr>
          <p:nvPr/>
        </p:nvSpPr>
        <p:spPr bwMode="auto">
          <a:xfrm>
            <a:off x="588962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5" name="Line 61"/>
          <p:cNvSpPr>
            <a:spLocks noChangeShapeType="1"/>
          </p:cNvSpPr>
          <p:nvPr/>
        </p:nvSpPr>
        <p:spPr bwMode="auto">
          <a:xfrm>
            <a:off x="610235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6" name="Line 62"/>
          <p:cNvSpPr>
            <a:spLocks noChangeShapeType="1"/>
          </p:cNvSpPr>
          <p:nvPr/>
        </p:nvSpPr>
        <p:spPr bwMode="auto">
          <a:xfrm>
            <a:off x="6315075" y="1457325"/>
            <a:ext cx="0" cy="1333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7" name="Line 63"/>
          <p:cNvSpPr>
            <a:spLocks noChangeShapeType="1"/>
          </p:cNvSpPr>
          <p:nvPr/>
        </p:nvSpPr>
        <p:spPr bwMode="auto">
          <a:xfrm>
            <a:off x="652780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8" name="Line 64"/>
          <p:cNvSpPr>
            <a:spLocks noChangeShapeType="1"/>
          </p:cNvSpPr>
          <p:nvPr/>
        </p:nvSpPr>
        <p:spPr bwMode="auto">
          <a:xfrm>
            <a:off x="674052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09" name="Line 65"/>
          <p:cNvSpPr>
            <a:spLocks noChangeShapeType="1"/>
          </p:cNvSpPr>
          <p:nvPr/>
        </p:nvSpPr>
        <p:spPr bwMode="auto">
          <a:xfrm>
            <a:off x="695325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0" name="Line 66"/>
          <p:cNvSpPr>
            <a:spLocks noChangeShapeType="1"/>
          </p:cNvSpPr>
          <p:nvPr/>
        </p:nvSpPr>
        <p:spPr bwMode="auto">
          <a:xfrm>
            <a:off x="7165975"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1" name="Line 67"/>
          <p:cNvSpPr>
            <a:spLocks noChangeShapeType="1"/>
          </p:cNvSpPr>
          <p:nvPr/>
        </p:nvSpPr>
        <p:spPr bwMode="auto">
          <a:xfrm>
            <a:off x="7378700"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2" name="Line 68"/>
          <p:cNvSpPr>
            <a:spLocks noChangeShapeType="1"/>
          </p:cNvSpPr>
          <p:nvPr/>
        </p:nvSpPr>
        <p:spPr bwMode="auto">
          <a:xfrm>
            <a:off x="7589838"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3" name="Line 69"/>
          <p:cNvSpPr>
            <a:spLocks noChangeShapeType="1"/>
          </p:cNvSpPr>
          <p:nvPr/>
        </p:nvSpPr>
        <p:spPr bwMode="auto">
          <a:xfrm>
            <a:off x="7802563" y="1390650"/>
            <a:ext cx="0" cy="2000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4" name="Line 70"/>
          <p:cNvSpPr>
            <a:spLocks noChangeShapeType="1"/>
          </p:cNvSpPr>
          <p:nvPr/>
        </p:nvSpPr>
        <p:spPr bwMode="auto">
          <a:xfrm>
            <a:off x="8015288" y="1457325"/>
            <a:ext cx="0" cy="1333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5" name="Rectangle 71"/>
          <p:cNvSpPr>
            <a:spLocks noChangeArrowheads="1"/>
          </p:cNvSpPr>
          <p:nvPr/>
        </p:nvSpPr>
        <p:spPr bwMode="auto">
          <a:xfrm>
            <a:off x="1355725" y="1323975"/>
            <a:ext cx="1417638" cy="2000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6" name="Rectangle 72"/>
          <p:cNvSpPr>
            <a:spLocks noChangeArrowheads="1"/>
          </p:cNvSpPr>
          <p:nvPr/>
        </p:nvSpPr>
        <p:spPr bwMode="auto">
          <a:xfrm>
            <a:off x="3055938" y="1323975"/>
            <a:ext cx="1417637" cy="2000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7" name="Rectangle 73"/>
          <p:cNvSpPr>
            <a:spLocks noChangeArrowheads="1"/>
          </p:cNvSpPr>
          <p:nvPr/>
        </p:nvSpPr>
        <p:spPr bwMode="auto">
          <a:xfrm>
            <a:off x="4756150" y="1323975"/>
            <a:ext cx="1417638" cy="2000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8" name="Rectangle 74"/>
          <p:cNvSpPr>
            <a:spLocks noChangeArrowheads="1"/>
          </p:cNvSpPr>
          <p:nvPr/>
        </p:nvSpPr>
        <p:spPr bwMode="auto">
          <a:xfrm>
            <a:off x="6456363" y="1323975"/>
            <a:ext cx="1417637" cy="20002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19" name="Rectangle 75"/>
          <p:cNvSpPr>
            <a:spLocks noChangeArrowheads="1"/>
          </p:cNvSpPr>
          <p:nvPr/>
        </p:nvSpPr>
        <p:spPr bwMode="auto">
          <a:xfrm>
            <a:off x="4189413" y="3113088"/>
            <a:ext cx="290512"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200" b="1">
                <a:solidFill>
                  <a:srgbClr val="333399"/>
                </a:solidFill>
                <a:latin typeface="Arial" pitchFamily="34" charset="0"/>
                <a:ea typeface="黑体" pitchFamily="49" charset="-122"/>
              </a:rPr>
              <a:t>S</a:t>
            </a:r>
          </a:p>
          <a:p>
            <a:pPr eaLnBrk="0" hangingPunct="0">
              <a:lnSpc>
                <a:spcPct val="75000"/>
              </a:lnSpc>
              <a:buClrTx/>
              <a:buFontTx/>
              <a:buNone/>
            </a:pPr>
            <a:r>
              <a:rPr lang="en-US" altLang="zh-CN" sz="1200" b="1">
                <a:solidFill>
                  <a:srgbClr val="333399"/>
                </a:solidFill>
                <a:latin typeface="Arial" pitchFamily="34" charset="0"/>
                <a:ea typeface="黑体" pitchFamily="49" charset="-122"/>
              </a:rPr>
              <a:t>Y</a:t>
            </a:r>
          </a:p>
          <a:p>
            <a:pPr eaLnBrk="0" hangingPunct="0">
              <a:lnSpc>
                <a:spcPct val="75000"/>
              </a:lnSpc>
              <a:buClrTx/>
              <a:buFontTx/>
              <a:buNone/>
            </a:pPr>
            <a:r>
              <a:rPr lang="en-US" altLang="zh-CN" sz="1200" b="1">
                <a:solidFill>
                  <a:srgbClr val="333399"/>
                </a:solidFill>
                <a:latin typeface="Arial" pitchFamily="34" charset="0"/>
                <a:ea typeface="黑体" pitchFamily="49" charset="-122"/>
              </a:rPr>
              <a:t>N</a:t>
            </a:r>
          </a:p>
        </p:txBody>
      </p:sp>
      <p:sp>
        <p:nvSpPr>
          <p:cNvPr id="2284620" name="Rectangle 76"/>
          <p:cNvSpPr>
            <a:spLocks noChangeArrowheads="1"/>
          </p:cNvSpPr>
          <p:nvPr/>
        </p:nvSpPr>
        <p:spPr bwMode="auto">
          <a:xfrm>
            <a:off x="3978275" y="3113088"/>
            <a:ext cx="290513"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200" b="1">
                <a:solidFill>
                  <a:srgbClr val="333399"/>
                </a:solidFill>
                <a:latin typeface="Arial" pitchFamily="34" charset="0"/>
                <a:ea typeface="黑体" pitchFamily="49" charset="-122"/>
              </a:rPr>
              <a:t>R</a:t>
            </a:r>
          </a:p>
          <a:p>
            <a:pPr eaLnBrk="0" hangingPunct="0">
              <a:lnSpc>
                <a:spcPct val="75000"/>
              </a:lnSpc>
              <a:buClrTx/>
              <a:buFontTx/>
              <a:buNone/>
            </a:pPr>
            <a:r>
              <a:rPr lang="en-US" altLang="zh-CN" sz="1200" b="1">
                <a:solidFill>
                  <a:srgbClr val="333399"/>
                </a:solidFill>
                <a:latin typeface="Arial" pitchFamily="34" charset="0"/>
                <a:ea typeface="黑体" pitchFamily="49" charset="-122"/>
              </a:rPr>
              <a:t>S</a:t>
            </a:r>
          </a:p>
          <a:p>
            <a:pPr eaLnBrk="0" hangingPunct="0">
              <a:lnSpc>
                <a:spcPct val="75000"/>
              </a:lnSpc>
              <a:buClrTx/>
              <a:buFontTx/>
              <a:buNone/>
            </a:pPr>
            <a:r>
              <a:rPr lang="en-US" altLang="zh-CN" sz="1200" b="1">
                <a:solidFill>
                  <a:srgbClr val="333399"/>
                </a:solidFill>
                <a:latin typeface="Arial" pitchFamily="34" charset="0"/>
                <a:ea typeface="黑体" pitchFamily="49" charset="-122"/>
              </a:rPr>
              <a:t>T</a:t>
            </a:r>
          </a:p>
        </p:txBody>
      </p:sp>
      <p:sp>
        <p:nvSpPr>
          <p:cNvPr id="2284621" name="Rectangle 77"/>
          <p:cNvSpPr>
            <a:spLocks noChangeArrowheads="1"/>
          </p:cNvSpPr>
          <p:nvPr/>
        </p:nvSpPr>
        <p:spPr bwMode="auto">
          <a:xfrm>
            <a:off x="3751263" y="3113088"/>
            <a:ext cx="290512"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200" b="1">
                <a:solidFill>
                  <a:srgbClr val="333399"/>
                </a:solidFill>
                <a:latin typeface="Arial" pitchFamily="34" charset="0"/>
                <a:ea typeface="黑体" pitchFamily="49" charset="-122"/>
              </a:rPr>
              <a:t>P</a:t>
            </a:r>
          </a:p>
          <a:p>
            <a:pPr eaLnBrk="0" hangingPunct="0">
              <a:lnSpc>
                <a:spcPct val="75000"/>
              </a:lnSpc>
              <a:buClrTx/>
              <a:buFontTx/>
              <a:buNone/>
            </a:pPr>
            <a:r>
              <a:rPr lang="en-US" altLang="zh-CN" sz="1200" b="1">
                <a:solidFill>
                  <a:srgbClr val="333399"/>
                </a:solidFill>
                <a:latin typeface="Arial" pitchFamily="34" charset="0"/>
                <a:ea typeface="黑体" pitchFamily="49" charset="-122"/>
              </a:rPr>
              <a:t>S</a:t>
            </a:r>
          </a:p>
          <a:p>
            <a:pPr eaLnBrk="0" hangingPunct="0">
              <a:lnSpc>
                <a:spcPct val="75000"/>
              </a:lnSpc>
              <a:buClrTx/>
              <a:buFontTx/>
              <a:buNone/>
            </a:pPr>
            <a:r>
              <a:rPr lang="en-US" altLang="zh-CN" sz="1200" b="1">
                <a:solidFill>
                  <a:srgbClr val="333399"/>
                </a:solidFill>
                <a:latin typeface="Arial" pitchFamily="34" charset="0"/>
                <a:ea typeface="黑体" pitchFamily="49" charset="-122"/>
              </a:rPr>
              <a:t>H</a:t>
            </a:r>
          </a:p>
        </p:txBody>
      </p:sp>
      <p:sp>
        <p:nvSpPr>
          <p:cNvPr id="2284622" name="Rectangle 78"/>
          <p:cNvSpPr>
            <a:spLocks noChangeArrowheads="1"/>
          </p:cNvSpPr>
          <p:nvPr/>
        </p:nvSpPr>
        <p:spPr bwMode="auto">
          <a:xfrm>
            <a:off x="3538538" y="3113088"/>
            <a:ext cx="290512"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200" b="1">
                <a:solidFill>
                  <a:srgbClr val="333399"/>
                </a:solidFill>
                <a:latin typeface="Arial" pitchFamily="34" charset="0"/>
                <a:ea typeface="黑体" pitchFamily="49" charset="-122"/>
              </a:rPr>
              <a:t>A</a:t>
            </a:r>
          </a:p>
          <a:p>
            <a:pPr eaLnBrk="0" hangingPunct="0">
              <a:lnSpc>
                <a:spcPct val="75000"/>
              </a:lnSpc>
              <a:buClrTx/>
              <a:buFontTx/>
              <a:buNone/>
            </a:pPr>
            <a:r>
              <a:rPr lang="en-US" altLang="zh-CN" sz="1200" b="1">
                <a:solidFill>
                  <a:srgbClr val="333399"/>
                </a:solidFill>
                <a:latin typeface="Arial" pitchFamily="34" charset="0"/>
                <a:ea typeface="黑体" pitchFamily="49" charset="-122"/>
              </a:rPr>
              <a:t>C</a:t>
            </a:r>
          </a:p>
          <a:p>
            <a:pPr eaLnBrk="0" hangingPunct="0">
              <a:lnSpc>
                <a:spcPct val="75000"/>
              </a:lnSpc>
              <a:buClrTx/>
              <a:buFontTx/>
              <a:buNone/>
            </a:pPr>
            <a:r>
              <a:rPr lang="en-US" altLang="zh-CN" sz="1200" b="1">
                <a:solidFill>
                  <a:srgbClr val="333399"/>
                </a:solidFill>
                <a:latin typeface="Arial" pitchFamily="34" charset="0"/>
                <a:ea typeface="黑体" pitchFamily="49" charset="-122"/>
              </a:rPr>
              <a:t>K</a:t>
            </a:r>
          </a:p>
        </p:txBody>
      </p:sp>
      <p:sp>
        <p:nvSpPr>
          <p:cNvPr id="2284623" name="Rectangle 79"/>
          <p:cNvSpPr>
            <a:spLocks noChangeArrowheads="1"/>
          </p:cNvSpPr>
          <p:nvPr/>
        </p:nvSpPr>
        <p:spPr bwMode="auto">
          <a:xfrm>
            <a:off x="3306763" y="3113088"/>
            <a:ext cx="300037" cy="49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200" b="1">
                <a:solidFill>
                  <a:srgbClr val="333399"/>
                </a:solidFill>
                <a:latin typeface="Arial" pitchFamily="34" charset="0"/>
                <a:ea typeface="黑体" pitchFamily="49" charset="-122"/>
              </a:rPr>
              <a:t>U</a:t>
            </a:r>
          </a:p>
          <a:p>
            <a:pPr eaLnBrk="0" hangingPunct="0">
              <a:lnSpc>
                <a:spcPct val="75000"/>
              </a:lnSpc>
              <a:buClrTx/>
              <a:buFontTx/>
              <a:buNone/>
            </a:pPr>
            <a:r>
              <a:rPr lang="en-US" altLang="zh-CN" sz="1200" b="1">
                <a:solidFill>
                  <a:srgbClr val="333399"/>
                </a:solidFill>
                <a:latin typeface="Arial" pitchFamily="34" charset="0"/>
                <a:ea typeface="黑体" pitchFamily="49" charset="-122"/>
              </a:rPr>
              <a:t>R</a:t>
            </a:r>
          </a:p>
          <a:p>
            <a:pPr eaLnBrk="0" hangingPunct="0">
              <a:lnSpc>
                <a:spcPct val="75000"/>
              </a:lnSpc>
              <a:buClrTx/>
              <a:buFontTx/>
              <a:buNone/>
            </a:pPr>
            <a:r>
              <a:rPr lang="en-US" altLang="zh-CN" sz="1200" b="1">
                <a:solidFill>
                  <a:srgbClr val="333399"/>
                </a:solidFill>
                <a:latin typeface="Arial" pitchFamily="34" charset="0"/>
                <a:ea typeface="黑体" pitchFamily="49" charset="-122"/>
              </a:rPr>
              <a:t>G</a:t>
            </a:r>
          </a:p>
        </p:txBody>
      </p:sp>
      <p:sp>
        <p:nvSpPr>
          <p:cNvPr id="2284624" name="Rectangle 80"/>
          <p:cNvSpPr>
            <a:spLocks noChangeArrowheads="1"/>
          </p:cNvSpPr>
          <p:nvPr/>
        </p:nvSpPr>
        <p:spPr bwMode="auto">
          <a:xfrm>
            <a:off x="885825" y="1204913"/>
            <a:ext cx="7286625" cy="3333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位  </a:t>
            </a:r>
            <a:r>
              <a:rPr lang="en-US" altLang="zh-CN" sz="1600">
                <a:solidFill>
                  <a:srgbClr val="333399"/>
                </a:solidFill>
                <a:latin typeface="Arial" pitchFamily="34" charset="0"/>
                <a:ea typeface="黑体" pitchFamily="49" charset="-122"/>
              </a:rPr>
              <a:t>0                           8                           16                          24                       31</a:t>
            </a:r>
          </a:p>
        </p:txBody>
      </p:sp>
      <p:sp>
        <p:nvSpPr>
          <p:cNvPr id="2284625" name="Line 81"/>
          <p:cNvSpPr>
            <a:spLocks noChangeShapeType="1"/>
          </p:cNvSpPr>
          <p:nvPr/>
        </p:nvSpPr>
        <p:spPr bwMode="auto">
          <a:xfrm flipH="1">
            <a:off x="6313488" y="4033838"/>
            <a:ext cx="3175" cy="4302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626" name="Rectangle 82"/>
          <p:cNvSpPr>
            <a:spLocks noChangeArrowheads="1"/>
          </p:cNvSpPr>
          <p:nvPr/>
        </p:nvSpPr>
        <p:spPr bwMode="auto">
          <a:xfrm>
            <a:off x="3924300" y="5241925"/>
            <a:ext cx="4305300" cy="493713"/>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27" name="Rectangle 83"/>
          <p:cNvSpPr>
            <a:spLocks noChangeArrowheads="1"/>
          </p:cNvSpPr>
          <p:nvPr/>
        </p:nvSpPr>
        <p:spPr bwMode="auto">
          <a:xfrm>
            <a:off x="6767513" y="4078288"/>
            <a:ext cx="82232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600">
                <a:solidFill>
                  <a:srgbClr val="333399"/>
                </a:solidFill>
                <a:latin typeface="Arial" pitchFamily="34" charset="0"/>
                <a:ea typeface="黑体" pitchFamily="49" charset="-122"/>
              </a:rPr>
              <a:t>填    充</a:t>
            </a:r>
          </a:p>
        </p:txBody>
      </p:sp>
      <p:sp>
        <p:nvSpPr>
          <p:cNvPr id="2284628" name="Rectangle 84"/>
          <p:cNvSpPr>
            <a:spLocks noChangeArrowheads="1"/>
          </p:cNvSpPr>
          <p:nvPr/>
        </p:nvSpPr>
        <p:spPr bwMode="auto">
          <a:xfrm>
            <a:off x="5310188" y="5297488"/>
            <a:ext cx="1455737" cy="333375"/>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1600">
                <a:solidFill>
                  <a:srgbClr val="333399"/>
                </a:solidFill>
                <a:latin typeface="Arial" pitchFamily="34" charset="0"/>
                <a:ea typeface="黑体" pitchFamily="49" charset="-122"/>
              </a:rPr>
              <a:t>TCP </a:t>
            </a:r>
            <a:r>
              <a:rPr lang="zh-CN" altLang="en-US" sz="1600">
                <a:solidFill>
                  <a:srgbClr val="333399"/>
                </a:solidFill>
                <a:latin typeface="Arial" pitchFamily="34" charset="0"/>
                <a:ea typeface="黑体" pitchFamily="49" charset="-122"/>
              </a:rPr>
              <a:t>数据部分</a:t>
            </a:r>
          </a:p>
        </p:txBody>
      </p:sp>
      <p:sp>
        <p:nvSpPr>
          <p:cNvPr id="2284629" name="Rectangle 85"/>
          <p:cNvSpPr>
            <a:spLocks noChangeArrowheads="1"/>
          </p:cNvSpPr>
          <p:nvPr/>
        </p:nvSpPr>
        <p:spPr bwMode="auto">
          <a:xfrm>
            <a:off x="2497138" y="5216525"/>
            <a:ext cx="1406525" cy="506413"/>
          </a:xfrm>
          <a:prstGeom prst="rect">
            <a:avLst/>
          </a:prstGeom>
          <a:solidFill>
            <a:srgbClr val="FFFFCC"/>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30" name="Rectangle 86"/>
          <p:cNvSpPr>
            <a:spLocks noChangeArrowheads="1"/>
          </p:cNvSpPr>
          <p:nvPr/>
        </p:nvSpPr>
        <p:spPr bwMode="auto">
          <a:xfrm>
            <a:off x="2497138" y="5216525"/>
            <a:ext cx="5757862" cy="506413"/>
          </a:xfrm>
          <a:prstGeom prst="rect">
            <a:avLst/>
          </a:prstGeom>
          <a:noFill/>
          <a:ln w="19050">
            <a:solidFill>
              <a:srgbClr val="33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31" name="Line 87"/>
          <p:cNvSpPr>
            <a:spLocks noChangeShapeType="1"/>
          </p:cNvSpPr>
          <p:nvPr/>
        </p:nvSpPr>
        <p:spPr bwMode="auto">
          <a:xfrm flipH="1">
            <a:off x="3903663" y="5227638"/>
            <a:ext cx="0" cy="4953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632" name="Rectangle 88"/>
          <p:cNvSpPr>
            <a:spLocks noChangeArrowheads="1"/>
          </p:cNvSpPr>
          <p:nvPr/>
        </p:nvSpPr>
        <p:spPr bwMode="auto">
          <a:xfrm>
            <a:off x="2692400" y="5345113"/>
            <a:ext cx="720725" cy="269875"/>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33" name="Rectangle 89"/>
          <p:cNvSpPr>
            <a:spLocks noChangeArrowheads="1"/>
          </p:cNvSpPr>
          <p:nvPr/>
        </p:nvSpPr>
        <p:spPr bwMode="auto">
          <a:xfrm>
            <a:off x="2700338" y="5297488"/>
            <a:ext cx="1049337" cy="333375"/>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1600">
                <a:solidFill>
                  <a:srgbClr val="333399"/>
                </a:solidFill>
                <a:latin typeface="Arial" pitchFamily="34" charset="0"/>
                <a:ea typeface="黑体" pitchFamily="49" charset="-122"/>
              </a:rPr>
              <a:t>TCP </a:t>
            </a:r>
            <a:r>
              <a:rPr lang="zh-CN" altLang="en-US" sz="1600">
                <a:solidFill>
                  <a:srgbClr val="333399"/>
                </a:solidFill>
                <a:latin typeface="Arial" pitchFamily="34" charset="0"/>
                <a:ea typeface="黑体" pitchFamily="49" charset="-122"/>
              </a:rPr>
              <a:t>首部</a:t>
            </a:r>
          </a:p>
        </p:txBody>
      </p:sp>
      <p:sp>
        <p:nvSpPr>
          <p:cNvPr id="2284634" name="Rectangle 90"/>
          <p:cNvSpPr>
            <a:spLocks noChangeArrowheads="1"/>
          </p:cNvSpPr>
          <p:nvPr/>
        </p:nvSpPr>
        <p:spPr bwMode="auto">
          <a:xfrm>
            <a:off x="1069975" y="5314950"/>
            <a:ext cx="1630363" cy="3635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1800">
                <a:solidFill>
                  <a:srgbClr val="333399"/>
                </a:solidFill>
                <a:latin typeface="Arial" pitchFamily="34" charset="0"/>
                <a:ea typeface="黑体" pitchFamily="49" charset="-122"/>
              </a:rPr>
              <a:t>TCP </a:t>
            </a:r>
            <a:r>
              <a:rPr lang="zh-CN" altLang="en-US" sz="1800">
                <a:solidFill>
                  <a:srgbClr val="333399"/>
                </a:solidFill>
                <a:latin typeface="Arial" pitchFamily="34" charset="0"/>
                <a:ea typeface="黑体" pitchFamily="49" charset="-122"/>
              </a:rPr>
              <a:t>报文段</a:t>
            </a:r>
          </a:p>
        </p:txBody>
      </p:sp>
      <p:sp>
        <p:nvSpPr>
          <p:cNvPr id="2284635" name="Rectangle 91"/>
          <p:cNvSpPr>
            <a:spLocks noChangeArrowheads="1"/>
          </p:cNvSpPr>
          <p:nvPr/>
        </p:nvSpPr>
        <p:spPr bwMode="auto">
          <a:xfrm>
            <a:off x="2484438" y="6164263"/>
            <a:ext cx="5770562" cy="504825"/>
          </a:xfrm>
          <a:prstGeom prst="rect">
            <a:avLst/>
          </a:prstGeom>
          <a:solidFill>
            <a:srgbClr val="FFCCFF"/>
          </a:solidFill>
          <a:ln w="1905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36" name="Rectangle 92"/>
          <p:cNvSpPr>
            <a:spLocks noChangeArrowheads="1"/>
          </p:cNvSpPr>
          <p:nvPr/>
        </p:nvSpPr>
        <p:spPr bwMode="auto">
          <a:xfrm>
            <a:off x="4505325" y="6223000"/>
            <a:ext cx="1374775" cy="363538"/>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1800">
                <a:solidFill>
                  <a:srgbClr val="333399"/>
                </a:solidFill>
                <a:latin typeface="Arial" pitchFamily="34" charset="0"/>
                <a:ea typeface="黑体" pitchFamily="49" charset="-122"/>
              </a:rPr>
              <a:t>IP </a:t>
            </a:r>
            <a:r>
              <a:rPr lang="zh-CN" altLang="en-US" sz="1800">
                <a:solidFill>
                  <a:srgbClr val="333399"/>
                </a:solidFill>
                <a:latin typeface="Arial" pitchFamily="34" charset="0"/>
                <a:ea typeface="黑体" pitchFamily="49" charset="-122"/>
              </a:rPr>
              <a:t>数据部分</a:t>
            </a:r>
          </a:p>
        </p:txBody>
      </p:sp>
      <p:sp>
        <p:nvSpPr>
          <p:cNvPr id="2284637" name="Rectangle 93"/>
          <p:cNvSpPr>
            <a:spLocks noChangeArrowheads="1"/>
          </p:cNvSpPr>
          <p:nvPr/>
        </p:nvSpPr>
        <p:spPr bwMode="auto">
          <a:xfrm>
            <a:off x="1495425" y="6223000"/>
            <a:ext cx="917575" cy="363538"/>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en-US" altLang="zh-CN" sz="1800">
                <a:solidFill>
                  <a:srgbClr val="333399"/>
                </a:solidFill>
                <a:latin typeface="Arial" pitchFamily="34" charset="0"/>
                <a:ea typeface="黑体" pitchFamily="49" charset="-122"/>
              </a:rPr>
              <a:t>IP </a:t>
            </a:r>
            <a:r>
              <a:rPr lang="zh-CN" altLang="en-US" sz="1800">
                <a:solidFill>
                  <a:srgbClr val="333399"/>
                </a:solidFill>
                <a:latin typeface="Arial" pitchFamily="34" charset="0"/>
                <a:ea typeface="黑体" pitchFamily="49" charset="-122"/>
              </a:rPr>
              <a:t>首部</a:t>
            </a:r>
          </a:p>
        </p:txBody>
      </p:sp>
      <p:sp>
        <p:nvSpPr>
          <p:cNvPr id="2284638" name="AutoShape 94"/>
          <p:cNvSpPr>
            <a:spLocks noChangeArrowheads="1"/>
          </p:cNvSpPr>
          <p:nvPr/>
        </p:nvSpPr>
        <p:spPr bwMode="auto">
          <a:xfrm rot="-5400000">
            <a:off x="2855119" y="5966619"/>
            <a:ext cx="758825" cy="268287"/>
          </a:xfrm>
          <a:prstGeom prst="leftArrow">
            <a:avLst>
              <a:gd name="adj1" fmla="val 50000"/>
              <a:gd name="adj2" fmla="val 70710"/>
            </a:avLst>
          </a:prstGeom>
          <a:solidFill>
            <a:schemeClr val="accent2">
              <a:alpha val="42999"/>
            </a:schemeClr>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39" name="AutoShape 95"/>
          <p:cNvSpPr>
            <a:spLocks noChangeArrowheads="1"/>
          </p:cNvSpPr>
          <p:nvPr/>
        </p:nvSpPr>
        <p:spPr bwMode="auto">
          <a:xfrm rot="-5400000">
            <a:off x="5799137" y="5967413"/>
            <a:ext cx="758825" cy="266700"/>
          </a:xfrm>
          <a:prstGeom prst="leftArrow">
            <a:avLst>
              <a:gd name="adj1" fmla="val 50000"/>
              <a:gd name="adj2" fmla="val 71131"/>
            </a:avLst>
          </a:prstGeom>
          <a:solidFill>
            <a:schemeClr val="accent1">
              <a:alpha val="42999"/>
            </a:schemeClr>
          </a:solidFill>
          <a:ln w="12700">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4640" name="Line 96"/>
          <p:cNvSpPr>
            <a:spLocks noChangeShapeType="1"/>
          </p:cNvSpPr>
          <p:nvPr/>
        </p:nvSpPr>
        <p:spPr bwMode="auto">
          <a:xfrm>
            <a:off x="8121650" y="1679575"/>
            <a:ext cx="7366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641" name="Line 97"/>
          <p:cNvSpPr>
            <a:spLocks noChangeShapeType="1"/>
          </p:cNvSpPr>
          <p:nvPr/>
        </p:nvSpPr>
        <p:spPr bwMode="auto">
          <a:xfrm>
            <a:off x="8121650" y="4016375"/>
            <a:ext cx="7366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642" name="Line 98"/>
          <p:cNvSpPr>
            <a:spLocks noChangeShapeType="1"/>
          </p:cNvSpPr>
          <p:nvPr/>
        </p:nvSpPr>
        <p:spPr bwMode="auto">
          <a:xfrm>
            <a:off x="690563" y="1704975"/>
            <a:ext cx="4699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643" name="Line 99"/>
          <p:cNvSpPr>
            <a:spLocks noChangeShapeType="1"/>
          </p:cNvSpPr>
          <p:nvPr/>
        </p:nvSpPr>
        <p:spPr bwMode="auto">
          <a:xfrm>
            <a:off x="703263" y="4446588"/>
            <a:ext cx="4699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4644" name="Rectangle 100"/>
          <p:cNvSpPr>
            <a:spLocks noChangeArrowheads="1"/>
          </p:cNvSpPr>
          <p:nvPr/>
        </p:nvSpPr>
        <p:spPr bwMode="auto">
          <a:xfrm>
            <a:off x="250825" y="5891213"/>
            <a:ext cx="1095375" cy="363537"/>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1800">
                <a:solidFill>
                  <a:srgbClr val="333399"/>
                </a:solidFill>
                <a:latin typeface="Arial" pitchFamily="34" charset="0"/>
                <a:ea typeface="黑体" pitchFamily="49" charset="-122"/>
              </a:rPr>
              <a:t>发送在前</a:t>
            </a:r>
          </a:p>
        </p:txBody>
      </p:sp>
      <p:sp>
        <p:nvSpPr>
          <p:cNvPr id="2284645" name="Text Box 101"/>
          <p:cNvSpPr txBox="1">
            <a:spLocks noChangeArrowheads="1"/>
          </p:cNvSpPr>
          <p:nvPr/>
        </p:nvSpPr>
        <p:spPr bwMode="auto">
          <a:xfrm>
            <a:off x="1166813" y="134938"/>
            <a:ext cx="5554662" cy="711200"/>
          </a:xfrm>
          <a:prstGeom prst="rect">
            <a:avLst/>
          </a:prstGeom>
          <a:solidFill>
            <a:srgbClr val="FFFF99"/>
          </a:solidFill>
          <a:ln w="9525">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en-US" altLang="zh-CN" sz="4000">
                <a:solidFill>
                  <a:schemeClr val="folHlink"/>
                </a:solidFill>
                <a:ea typeface="黑体" pitchFamily="49" charset="-122"/>
              </a:rPr>
              <a:t>TCP </a:t>
            </a:r>
            <a:r>
              <a:rPr lang="zh-CN" altLang="en-US" sz="4000">
                <a:solidFill>
                  <a:schemeClr val="folHlink"/>
                </a:solidFill>
                <a:ea typeface="黑体" pitchFamily="49" charset="-122"/>
              </a:rPr>
              <a:t>报文段的首部格式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6594"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595"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86596"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597"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86598"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599"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00"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01"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02"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03"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04"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05"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86606"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86607"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86608"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86609"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86610"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86611"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12"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86613"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86614"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86615"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16"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17"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18"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19"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0"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1"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2"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86623"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86624"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5"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6"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7"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8"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29"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0"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1"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2"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3"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4"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5"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6"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7"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8"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39"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0"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1"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2"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3"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4"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5"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6"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7"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8"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49"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0"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1"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2"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3"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4"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5"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6"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7"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8"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59"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60"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61"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6662"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86663"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86664"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86665"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86666"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86667" name="Rectangle 75"/>
          <p:cNvSpPr>
            <a:spLocks noChangeArrowheads="1"/>
          </p:cNvSpPr>
          <p:nvPr/>
        </p:nvSpPr>
        <p:spPr bwMode="auto">
          <a:xfrm>
            <a:off x="25717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86668"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6669"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86670"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6671"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6672"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6673"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6674" name="Text Box 82"/>
          <p:cNvSpPr txBox="1">
            <a:spLocks noChangeArrowheads="1"/>
          </p:cNvSpPr>
          <p:nvPr/>
        </p:nvSpPr>
        <p:spPr bwMode="auto">
          <a:xfrm>
            <a:off x="395288" y="5084763"/>
            <a:ext cx="8424862"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源端口和目的端口字段</a:t>
            </a:r>
            <a:r>
              <a:rPr lang="en-US" altLang="zh-CN" sz="2800">
                <a:solidFill>
                  <a:srgbClr val="333399"/>
                </a:solidFill>
                <a:ea typeface="黑体" pitchFamily="49" charset="-122"/>
              </a:rPr>
              <a:t>——</a:t>
            </a:r>
            <a:r>
              <a:rPr lang="zh-CN" altLang="en-US" sz="2800">
                <a:solidFill>
                  <a:srgbClr val="333399"/>
                </a:solidFill>
                <a:ea typeface="黑体" pitchFamily="49" charset="-122"/>
              </a:rPr>
              <a:t>各占 </a:t>
            </a:r>
            <a:r>
              <a:rPr lang="en-US" altLang="zh-CN" sz="2800">
                <a:solidFill>
                  <a:srgbClr val="333399"/>
                </a:solidFill>
                <a:ea typeface="黑体" pitchFamily="49" charset="-122"/>
              </a:rPr>
              <a:t>2 </a:t>
            </a:r>
            <a:r>
              <a:rPr lang="zh-CN" altLang="en-US" sz="2800">
                <a:solidFill>
                  <a:srgbClr val="333399"/>
                </a:solidFill>
                <a:ea typeface="黑体" pitchFamily="49" charset="-122"/>
              </a:rPr>
              <a:t>字节。端口是运输层与应用层的服务接口。运输层的复用和分用功能都要通过端口才能实现。  </a:t>
            </a:r>
          </a:p>
        </p:txBody>
      </p:sp>
      <p:sp>
        <p:nvSpPr>
          <p:cNvPr id="2286675" name="Rectangle 83"/>
          <p:cNvSpPr>
            <a:spLocks noChangeArrowheads="1"/>
          </p:cNvSpPr>
          <p:nvPr/>
        </p:nvSpPr>
        <p:spPr bwMode="auto">
          <a:xfrm>
            <a:off x="611188" y="692150"/>
            <a:ext cx="7754937"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6675"/>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8667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6675" grpId="0" animBg="1"/>
      <p:bldP spid="228667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8642"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43"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88644"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45"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88646"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47"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48"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49"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50"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51"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52"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53"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88654"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88655"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88656"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88657"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88658"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88659"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0"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88661"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88662"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88663"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4"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5"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6"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7"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8"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69"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0"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88671"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88672"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3"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4"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5"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6"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7"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8"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79"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0"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1"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2"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3"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4"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5"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6"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7"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8"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89"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0"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1"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2"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3"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4"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5"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6"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7"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8"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699"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0"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1"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2"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3"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4"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5"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6"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7"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8"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09"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88710"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88711"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88712"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88713"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88714"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88715" name="Rectangle 75"/>
          <p:cNvSpPr>
            <a:spLocks noChangeArrowheads="1"/>
          </p:cNvSpPr>
          <p:nvPr/>
        </p:nvSpPr>
        <p:spPr bwMode="auto">
          <a:xfrm>
            <a:off x="250825" y="11113"/>
            <a:ext cx="813117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88716"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8717"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88718"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8719"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8720"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8721"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88722" name="Text Box 82"/>
          <p:cNvSpPr txBox="1">
            <a:spLocks noChangeArrowheads="1"/>
          </p:cNvSpPr>
          <p:nvPr/>
        </p:nvSpPr>
        <p:spPr bwMode="auto">
          <a:xfrm>
            <a:off x="395288" y="5084763"/>
            <a:ext cx="8424862"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序号字段</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4 </a:t>
            </a:r>
            <a:r>
              <a:rPr lang="zh-CN" altLang="en-US" sz="2800">
                <a:solidFill>
                  <a:srgbClr val="333399"/>
                </a:solidFill>
                <a:ea typeface="黑体" pitchFamily="49" charset="-122"/>
              </a:rPr>
              <a:t>字节。</a:t>
            </a:r>
            <a:r>
              <a:rPr lang="en-US" altLang="zh-CN" sz="2800">
                <a:solidFill>
                  <a:srgbClr val="333399"/>
                </a:solidFill>
                <a:ea typeface="黑体" pitchFamily="49" charset="-122"/>
              </a:rPr>
              <a:t>TCP </a:t>
            </a:r>
            <a:r>
              <a:rPr lang="zh-CN" altLang="en-US" sz="2800">
                <a:solidFill>
                  <a:srgbClr val="333399"/>
                </a:solidFill>
                <a:ea typeface="黑体" pitchFamily="49" charset="-122"/>
              </a:rPr>
              <a:t>连接中传送的数据流中的每一个字节都编上一个序号。序号字段的值则指的是本报文段所发送的数据的第一个字节的序号。 </a:t>
            </a:r>
          </a:p>
        </p:txBody>
      </p:sp>
      <p:sp>
        <p:nvSpPr>
          <p:cNvPr id="2288723" name="Rectangle 83"/>
          <p:cNvSpPr>
            <a:spLocks noChangeArrowheads="1"/>
          </p:cNvSpPr>
          <p:nvPr/>
        </p:nvSpPr>
        <p:spPr bwMode="auto">
          <a:xfrm>
            <a:off x="611188" y="1412875"/>
            <a:ext cx="7754937"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8723"/>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8872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8723" grpId="0" animBg="1"/>
      <p:bldP spid="228872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0690"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1"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0692"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3"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0694"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5"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6"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7"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8"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699"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00"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01"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90702"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90703"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90704"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90705"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90706"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90707"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08"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90709"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90710"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90711"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2"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3"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4"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5"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6"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7"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18"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90719"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0720"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1"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2"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3"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4"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5"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6"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7"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8"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29"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0"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1"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2"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3"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4"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5"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6"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7"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8"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39"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0"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1"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2"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3"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4"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5"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6"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7"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8"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49"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0"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1"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2"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3"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4"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5"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6"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7"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0758"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0759"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90760"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90761"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90762"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90763"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90764"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0765"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90766"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0767"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0768"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0769"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0770" name="Text Box 82"/>
          <p:cNvSpPr txBox="1">
            <a:spLocks noChangeArrowheads="1"/>
          </p:cNvSpPr>
          <p:nvPr/>
        </p:nvSpPr>
        <p:spPr bwMode="auto">
          <a:xfrm>
            <a:off x="395288" y="5219700"/>
            <a:ext cx="842486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确认号字段</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4 </a:t>
            </a:r>
            <a:r>
              <a:rPr lang="zh-CN" altLang="en-US" sz="2800">
                <a:solidFill>
                  <a:srgbClr val="333399"/>
                </a:solidFill>
                <a:ea typeface="黑体" pitchFamily="49" charset="-122"/>
              </a:rPr>
              <a:t>字节，是期望收到对方的下一个报文段的数据的第一个字节的序号。 </a:t>
            </a:r>
          </a:p>
        </p:txBody>
      </p:sp>
      <p:sp>
        <p:nvSpPr>
          <p:cNvPr id="2290771" name="Rectangle 83"/>
          <p:cNvSpPr>
            <a:spLocks noChangeArrowheads="1"/>
          </p:cNvSpPr>
          <p:nvPr/>
        </p:nvSpPr>
        <p:spPr bwMode="auto">
          <a:xfrm>
            <a:off x="611188" y="2060575"/>
            <a:ext cx="7754937"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90771"/>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9077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0771" grpId="0" animBg="1"/>
      <p:bldP spid="2290771"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2738"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39"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2740"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1"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2742"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3"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4"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5"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6"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7"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8"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49"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92750"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92751"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92752"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92753"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92754"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92755"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56"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92757"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92758"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92759"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0"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1"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2"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3"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4"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5"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6"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92767"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2768"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69"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0"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1"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2"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3"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4"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5"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6"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7"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8"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79"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0"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1"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2"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3"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4"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5"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6"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7"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8"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89"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0"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1"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2"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3"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4"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5"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6"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7"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8"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799"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0"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1"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2"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3"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4"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5"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2806"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2807"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92808"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92809"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92810"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92811"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92812"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2813"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92814"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2815"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2816"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2817"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2818" name="Text Box 82"/>
          <p:cNvSpPr txBox="1">
            <a:spLocks noChangeArrowheads="1"/>
          </p:cNvSpPr>
          <p:nvPr/>
        </p:nvSpPr>
        <p:spPr bwMode="auto">
          <a:xfrm>
            <a:off x="127000" y="5084763"/>
            <a:ext cx="898207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数据偏移（即首部长度）</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4 </a:t>
            </a:r>
            <a:r>
              <a:rPr lang="zh-CN" altLang="en-US" sz="2800">
                <a:solidFill>
                  <a:srgbClr val="333399"/>
                </a:solidFill>
                <a:ea typeface="黑体" pitchFamily="49" charset="-122"/>
              </a:rPr>
              <a:t>位，它指出 </a:t>
            </a:r>
            <a:r>
              <a:rPr lang="en-US" altLang="zh-CN" sz="2800">
                <a:solidFill>
                  <a:srgbClr val="333399"/>
                </a:solidFill>
                <a:ea typeface="黑体" pitchFamily="49" charset="-122"/>
              </a:rPr>
              <a:t>TCP </a:t>
            </a:r>
            <a:r>
              <a:rPr lang="zh-CN" altLang="en-US" sz="2800">
                <a:solidFill>
                  <a:srgbClr val="333399"/>
                </a:solidFill>
                <a:ea typeface="黑体" pitchFamily="49" charset="-122"/>
              </a:rPr>
              <a:t>报文段的数据起始处距离 </a:t>
            </a:r>
            <a:r>
              <a:rPr lang="en-US" altLang="zh-CN" sz="2800">
                <a:solidFill>
                  <a:srgbClr val="333399"/>
                </a:solidFill>
                <a:ea typeface="黑体" pitchFamily="49" charset="-122"/>
              </a:rPr>
              <a:t>TCP </a:t>
            </a:r>
            <a:r>
              <a:rPr lang="zh-CN" altLang="en-US" sz="2800">
                <a:solidFill>
                  <a:srgbClr val="333399"/>
                </a:solidFill>
                <a:ea typeface="黑体" pitchFamily="49" charset="-122"/>
              </a:rPr>
              <a:t>报文段的起始处有多远。“数据偏移”的单位是 </a:t>
            </a:r>
            <a:r>
              <a:rPr lang="en-US" altLang="zh-CN" sz="2800">
                <a:solidFill>
                  <a:srgbClr val="333399"/>
                </a:solidFill>
                <a:ea typeface="黑体" pitchFamily="49" charset="-122"/>
              </a:rPr>
              <a:t>32 </a:t>
            </a:r>
            <a:r>
              <a:rPr lang="zh-CN" altLang="en-US" sz="2800">
                <a:solidFill>
                  <a:srgbClr val="333399"/>
                </a:solidFill>
                <a:ea typeface="黑体" pitchFamily="49" charset="-122"/>
              </a:rPr>
              <a:t>位字（以 </a:t>
            </a:r>
            <a:r>
              <a:rPr lang="en-US" altLang="zh-CN" sz="2800">
                <a:solidFill>
                  <a:srgbClr val="333399"/>
                </a:solidFill>
                <a:ea typeface="黑体" pitchFamily="49" charset="-122"/>
              </a:rPr>
              <a:t>4 </a:t>
            </a:r>
            <a:r>
              <a:rPr lang="zh-CN" altLang="en-US" sz="2800">
                <a:solidFill>
                  <a:srgbClr val="333399"/>
                </a:solidFill>
                <a:ea typeface="黑体" pitchFamily="49" charset="-122"/>
              </a:rPr>
              <a:t>字节为计算单位）。  </a:t>
            </a:r>
          </a:p>
        </p:txBody>
      </p:sp>
      <p:sp>
        <p:nvSpPr>
          <p:cNvPr id="2292819" name="Rectangle 83"/>
          <p:cNvSpPr>
            <a:spLocks noChangeArrowheads="1"/>
          </p:cNvSpPr>
          <p:nvPr/>
        </p:nvSpPr>
        <p:spPr bwMode="auto">
          <a:xfrm>
            <a:off x="611188" y="2782888"/>
            <a:ext cx="1008062"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92819"/>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928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2819" grpId="0" animBg="1"/>
      <p:bldP spid="2292819"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4786"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87"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4788"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89"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4790"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1"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2"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3"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4"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5"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6"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797"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94798"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94799"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94800"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94801"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94802"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94803"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04"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94805"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94806"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94807"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08"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09"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0"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1"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2"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3"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4"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94815"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4816"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7"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8"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19"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0"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1"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2"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3"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4"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5"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6"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7"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8"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29"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0"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1"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2"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3"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4"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5"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6"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7"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8"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39"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0"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1"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2"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3"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4"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5"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6"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7"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8"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49"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50"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51"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52"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53"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4854"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4855"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94856"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94857"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94858"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94859"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94860"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4861"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94862"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4863"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4864"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4865"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4866" name="Text Box 82"/>
          <p:cNvSpPr txBox="1">
            <a:spLocks noChangeArrowheads="1"/>
          </p:cNvSpPr>
          <p:nvPr/>
        </p:nvSpPr>
        <p:spPr bwMode="auto">
          <a:xfrm>
            <a:off x="593725" y="5084763"/>
            <a:ext cx="793908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保留字段</a:t>
            </a:r>
            <a:r>
              <a:rPr lang="en-US" altLang="zh-CN" sz="2800">
                <a:solidFill>
                  <a:srgbClr val="333399"/>
                </a:solidFill>
                <a:ea typeface="黑体" pitchFamily="49" charset="-122"/>
              </a:rPr>
              <a:t>——</a:t>
            </a:r>
            <a:r>
              <a:rPr lang="zh-CN" altLang="en-US" sz="2800">
                <a:solidFill>
                  <a:srgbClr val="333399"/>
                </a:solidFill>
                <a:ea typeface="黑体" pitchFamily="49" charset="-122"/>
              </a:rPr>
              <a:t>占 </a:t>
            </a:r>
            <a:r>
              <a:rPr lang="en-US" altLang="zh-CN" sz="2800">
                <a:solidFill>
                  <a:srgbClr val="333399"/>
                </a:solidFill>
                <a:ea typeface="黑体" pitchFamily="49" charset="-122"/>
              </a:rPr>
              <a:t>6 </a:t>
            </a:r>
            <a:r>
              <a:rPr lang="zh-CN" altLang="en-US" sz="2800">
                <a:solidFill>
                  <a:srgbClr val="333399"/>
                </a:solidFill>
                <a:ea typeface="黑体" pitchFamily="49" charset="-122"/>
              </a:rPr>
              <a:t>位，保留为今后使用，但目前应置为 </a:t>
            </a:r>
            <a:r>
              <a:rPr lang="en-US" altLang="zh-CN" sz="2800">
                <a:solidFill>
                  <a:srgbClr val="333399"/>
                </a:solidFill>
                <a:ea typeface="黑体" pitchFamily="49" charset="-122"/>
              </a:rPr>
              <a:t>0</a:t>
            </a:r>
            <a:r>
              <a:rPr lang="zh-CN" altLang="en-US" sz="2800">
                <a:solidFill>
                  <a:srgbClr val="333399"/>
                </a:solidFill>
                <a:ea typeface="黑体" pitchFamily="49" charset="-122"/>
              </a:rPr>
              <a:t>。 </a:t>
            </a:r>
          </a:p>
        </p:txBody>
      </p:sp>
      <p:sp>
        <p:nvSpPr>
          <p:cNvPr id="2294867" name="Rectangle 83"/>
          <p:cNvSpPr>
            <a:spLocks noChangeArrowheads="1"/>
          </p:cNvSpPr>
          <p:nvPr/>
        </p:nvSpPr>
        <p:spPr bwMode="auto">
          <a:xfrm>
            <a:off x="1619250" y="2782888"/>
            <a:ext cx="142875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94867"/>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9486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4867" grpId="0" animBg="1"/>
      <p:bldP spid="2294867"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6834"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35"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6836"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37"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6838"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39"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40"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41"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42"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43"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44"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45"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96846"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96847"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96848"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96849"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96850"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96851"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52"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96853"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96854"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96855"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56"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57"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58"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59"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0"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1"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2"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96863"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6864"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5"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6"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7"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8"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69"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0"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1"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2"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3"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4"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5"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6"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7"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8"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79"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0"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1"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2"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3"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4"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5"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6"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7"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8"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89"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0"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1"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2"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3"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4"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5"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6"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7"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8"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899"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900"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901"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6902"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6903"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96904"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96905"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96906"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96907" name="Rectangle 75"/>
          <p:cNvSpPr>
            <a:spLocks noChangeArrowheads="1"/>
          </p:cNvSpPr>
          <p:nvPr/>
        </p:nvSpPr>
        <p:spPr bwMode="auto">
          <a:xfrm>
            <a:off x="250825" y="0"/>
            <a:ext cx="8131175" cy="39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96908"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6909"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96910"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6911"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6912"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6913"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6914" name="Text Box 82"/>
          <p:cNvSpPr txBox="1">
            <a:spLocks noChangeArrowheads="1"/>
          </p:cNvSpPr>
          <p:nvPr/>
        </p:nvSpPr>
        <p:spPr bwMode="auto">
          <a:xfrm>
            <a:off x="593725" y="5084763"/>
            <a:ext cx="8154988"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紧急 </a:t>
            </a:r>
            <a:r>
              <a:rPr lang="en-US" altLang="zh-CN" sz="2800">
                <a:solidFill>
                  <a:srgbClr val="333399"/>
                </a:solidFill>
                <a:ea typeface="黑体" pitchFamily="49" charset="-122"/>
              </a:rPr>
              <a:t>URG —— </a:t>
            </a:r>
            <a:r>
              <a:rPr lang="zh-CN" altLang="en-US" sz="2800">
                <a:solidFill>
                  <a:srgbClr val="333399"/>
                </a:solidFill>
                <a:ea typeface="黑体" pitchFamily="49" charset="-122"/>
              </a:rPr>
              <a:t>当 </a:t>
            </a:r>
            <a:r>
              <a:rPr lang="en-US" altLang="zh-CN" sz="2800">
                <a:solidFill>
                  <a:srgbClr val="333399"/>
                </a:solidFill>
                <a:ea typeface="黑体" pitchFamily="49" charset="-122"/>
              </a:rPr>
              <a:t>URG </a:t>
            </a:r>
            <a:r>
              <a:rPr lang="en-US" altLang="zh-CN" sz="2800">
                <a:solidFill>
                  <a:srgbClr val="333399"/>
                </a:solidFill>
                <a:ea typeface="黑体" pitchFamily="49" charset="-122"/>
                <a:sym typeface="Symbol" pitchFamily="18" charset="2"/>
              </a:rPr>
              <a:t></a:t>
            </a:r>
            <a:r>
              <a:rPr lang="en-US" altLang="zh-CN" sz="2800">
                <a:solidFill>
                  <a:srgbClr val="333399"/>
                </a:solidFill>
                <a:ea typeface="黑体" pitchFamily="49" charset="-122"/>
              </a:rPr>
              <a:t> 1 </a:t>
            </a:r>
            <a:r>
              <a:rPr lang="zh-CN" altLang="en-US" sz="2800">
                <a:solidFill>
                  <a:srgbClr val="333399"/>
                </a:solidFill>
                <a:ea typeface="黑体" pitchFamily="49" charset="-122"/>
              </a:rPr>
              <a:t>时，表明紧急指针字段有效。它告诉系统此报文段中有紧急数据，应尽快传送</a:t>
            </a:r>
            <a:r>
              <a:rPr lang="en-US" altLang="zh-CN" sz="2800">
                <a:solidFill>
                  <a:srgbClr val="333399"/>
                </a:solidFill>
                <a:ea typeface="黑体" pitchFamily="49" charset="-122"/>
              </a:rPr>
              <a:t>(</a:t>
            </a:r>
            <a:r>
              <a:rPr lang="zh-CN" altLang="en-US" sz="2800">
                <a:solidFill>
                  <a:srgbClr val="333399"/>
                </a:solidFill>
                <a:ea typeface="黑体" pitchFamily="49" charset="-122"/>
              </a:rPr>
              <a:t>相当于高优先级的数据</a:t>
            </a:r>
            <a:r>
              <a:rPr lang="en-US" altLang="zh-CN" sz="2800">
                <a:solidFill>
                  <a:srgbClr val="333399"/>
                </a:solidFill>
                <a:ea typeface="黑体" pitchFamily="49" charset="-122"/>
              </a:rPr>
              <a:t>)</a:t>
            </a:r>
            <a:r>
              <a:rPr lang="zh-CN" altLang="en-US" sz="2800">
                <a:solidFill>
                  <a:srgbClr val="333399"/>
                </a:solidFill>
                <a:ea typeface="黑体" pitchFamily="49" charset="-122"/>
              </a:rPr>
              <a:t>。 </a:t>
            </a:r>
          </a:p>
        </p:txBody>
      </p:sp>
      <p:sp>
        <p:nvSpPr>
          <p:cNvPr id="2296915" name="Rectangle 83"/>
          <p:cNvSpPr>
            <a:spLocks noChangeArrowheads="1"/>
          </p:cNvSpPr>
          <p:nvPr/>
        </p:nvSpPr>
        <p:spPr bwMode="auto">
          <a:xfrm>
            <a:off x="2998788" y="2782888"/>
            <a:ext cx="31750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96915"/>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9691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6915" grpId="0" animBg="1"/>
      <p:bldP spid="229691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8882"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83"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8884"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85"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298886"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87"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88"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89"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90"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91"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92"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893"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298894"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298895"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298896"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298897"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298898"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298899"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0"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298901"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298902"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298903"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4"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5"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6"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7"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8"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09"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0"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298911"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8912"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3"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4"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5"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6"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7"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8"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19"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0"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1"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2"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3"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4"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5"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6"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7"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8"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29"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0"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1"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2"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3"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4"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5"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6"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7"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8"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39"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0"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1"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2"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3"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4"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5"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6"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7"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8"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49"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98950"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298951"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298952"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298953"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298954"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298955"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298956"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8957"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298958"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8959"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8960"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8961"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98962" name="Text Box 82"/>
          <p:cNvSpPr txBox="1">
            <a:spLocks noChangeArrowheads="1"/>
          </p:cNvSpPr>
          <p:nvPr/>
        </p:nvSpPr>
        <p:spPr bwMode="auto">
          <a:xfrm>
            <a:off x="593725" y="5084763"/>
            <a:ext cx="793908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确认 </a:t>
            </a:r>
            <a:r>
              <a:rPr lang="en-US" altLang="zh-CN" sz="2800">
                <a:solidFill>
                  <a:srgbClr val="333399"/>
                </a:solidFill>
                <a:ea typeface="黑体" pitchFamily="49" charset="-122"/>
              </a:rPr>
              <a:t>ACK —— </a:t>
            </a:r>
            <a:r>
              <a:rPr lang="zh-CN" altLang="en-US" sz="2800">
                <a:solidFill>
                  <a:srgbClr val="333399"/>
                </a:solidFill>
                <a:ea typeface="黑体" pitchFamily="49" charset="-122"/>
              </a:rPr>
              <a:t>只有当 </a:t>
            </a:r>
            <a:r>
              <a:rPr lang="en-US" altLang="zh-CN" sz="2800">
                <a:solidFill>
                  <a:srgbClr val="333399"/>
                </a:solidFill>
                <a:ea typeface="黑体" pitchFamily="49" charset="-122"/>
              </a:rPr>
              <a:t>ACK </a:t>
            </a:r>
            <a:r>
              <a:rPr lang="en-US" altLang="zh-CN" sz="2800">
                <a:solidFill>
                  <a:srgbClr val="333399"/>
                </a:solidFill>
                <a:ea typeface="黑体" pitchFamily="49" charset="-122"/>
                <a:sym typeface="Symbol" pitchFamily="18" charset="2"/>
              </a:rPr>
              <a:t></a:t>
            </a:r>
            <a:r>
              <a:rPr lang="en-US" altLang="zh-CN" sz="2800">
                <a:solidFill>
                  <a:srgbClr val="333399"/>
                </a:solidFill>
                <a:ea typeface="黑体" pitchFamily="49" charset="-122"/>
              </a:rPr>
              <a:t> 1 </a:t>
            </a:r>
            <a:r>
              <a:rPr lang="zh-CN" altLang="en-US" sz="2800">
                <a:solidFill>
                  <a:srgbClr val="333399"/>
                </a:solidFill>
                <a:ea typeface="黑体" pitchFamily="49" charset="-122"/>
              </a:rPr>
              <a:t>时确认号字段才有效。当 </a:t>
            </a:r>
            <a:r>
              <a:rPr lang="en-US" altLang="zh-CN" sz="2800">
                <a:solidFill>
                  <a:srgbClr val="333399"/>
                </a:solidFill>
                <a:ea typeface="黑体" pitchFamily="49" charset="-122"/>
              </a:rPr>
              <a:t>ACK </a:t>
            </a:r>
            <a:r>
              <a:rPr lang="en-US" altLang="zh-CN" sz="2800">
                <a:solidFill>
                  <a:srgbClr val="333399"/>
                </a:solidFill>
                <a:ea typeface="黑体" pitchFamily="49" charset="-122"/>
                <a:sym typeface="Symbol" pitchFamily="18" charset="2"/>
              </a:rPr>
              <a:t></a:t>
            </a:r>
            <a:r>
              <a:rPr lang="en-US" altLang="zh-CN" sz="2800">
                <a:solidFill>
                  <a:srgbClr val="333399"/>
                </a:solidFill>
                <a:ea typeface="黑体" pitchFamily="49" charset="-122"/>
              </a:rPr>
              <a:t> 0 </a:t>
            </a:r>
            <a:r>
              <a:rPr lang="zh-CN" altLang="en-US" sz="2800">
                <a:solidFill>
                  <a:srgbClr val="333399"/>
                </a:solidFill>
                <a:ea typeface="黑体" pitchFamily="49" charset="-122"/>
              </a:rPr>
              <a:t>时，确认号无效。 </a:t>
            </a:r>
          </a:p>
        </p:txBody>
      </p:sp>
      <p:sp>
        <p:nvSpPr>
          <p:cNvPr id="2298963" name="Rectangle 83"/>
          <p:cNvSpPr>
            <a:spLocks noChangeArrowheads="1"/>
          </p:cNvSpPr>
          <p:nvPr/>
        </p:nvSpPr>
        <p:spPr bwMode="auto">
          <a:xfrm>
            <a:off x="3246438" y="2782888"/>
            <a:ext cx="31750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98963"/>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29896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8963" grpId="0" animBg="1"/>
      <p:bldP spid="229896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0930"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1"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0932"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3"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0934"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5"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6"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7"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8"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39"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40"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41"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00942"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00943"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00944"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00945"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00946"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00947"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48"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00949"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00950"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00951"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2"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3"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4"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5"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6"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7"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58"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00959"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0960"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1"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2"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3"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4"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5"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6"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7"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8"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69"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0"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1"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2"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3"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4"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5"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6"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7"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8"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79"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0"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1"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2"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3"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4"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5"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6"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7"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8"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89"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0"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1"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2"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3"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4"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5"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6"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7"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0998"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0999"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01000"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01001"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01002"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01003"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01004"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1005"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01006"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1007"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1008"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1009"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1010" name="Text Box 82"/>
          <p:cNvSpPr txBox="1">
            <a:spLocks noChangeArrowheads="1"/>
          </p:cNvSpPr>
          <p:nvPr/>
        </p:nvSpPr>
        <p:spPr bwMode="auto">
          <a:xfrm>
            <a:off x="250825" y="5084763"/>
            <a:ext cx="864235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推送 </a:t>
            </a:r>
            <a:r>
              <a:rPr lang="en-US" altLang="zh-CN" sz="2800">
                <a:solidFill>
                  <a:srgbClr val="333399"/>
                </a:solidFill>
                <a:ea typeface="黑体" pitchFamily="49" charset="-122"/>
              </a:rPr>
              <a:t>PSH (PuSH) —— </a:t>
            </a:r>
            <a:r>
              <a:rPr lang="zh-CN" altLang="en-US" sz="2800">
                <a:solidFill>
                  <a:srgbClr val="333399"/>
                </a:solidFill>
                <a:ea typeface="黑体" pitchFamily="49" charset="-122"/>
              </a:rPr>
              <a:t>接收 </a:t>
            </a:r>
            <a:r>
              <a:rPr lang="en-US" altLang="zh-CN" sz="2800">
                <a:solidFill>
                  <a:srgbClr val="333399"/>
                </a:solidFill>
                <a:ea typeface="黑体" pitchFamily="49" charset="-122"/>
              </a:rPr>
              <a:t>TCP </a:t>
            </a:r>
            <a:r>
              <a:rPr lang="zh-CN" altLang="en-US" sz="2800">
                <a:solidFill>
                  <a:srgbClr val="333399"/>
                </a:solidFill>
                <a:ea typeface="黑体" pitchFamily="49" charset="-122"/>
              </a:rPr>
              <a:t>收到 </a:t>
            </a:r>
            <a:r>
              <a:rPr lang="en-US" altLang="zh-CN" sz="2800">
                <a:solidFill>
                  <a:srgbClr val="333399"/>
                </a:solidFill>
                <a:ea typeface="黑体" pitchFamily="49" charset="-122"/>
              </a:rPr>
              <a:t>PSH = 1 </a:t>
            </a:r>
            <a:r>
              <a:rPr lang="zh-CN" altLang="en-US" sz="2800">
                <a:solidFill>
                  <a:srgbClr val="333399"/>
                </a:solidFill>
                <a:ea typeface="黑体" pitchFamily="49" charset="-122"/>
              </a:rPr>
              <a:t>的报文段，就尽快地交付接收应用进程，而不再等到整个缓存都填满了后再向上交付。  </a:t>
            </a:r>
          </a:p>
        </p:txBody>
      </p:sp>
      <p:sp>
        <p:nvSpPr>
          <p:cNvPr id="2301011" name="Rectangle 83"/>
          <p:cNvSpPr>
            <a:spLocks noChangeArrowheads="1"/>
          </p:cNvSpPr>
          <p:nvPr/>
        </p:nvSpPr>
        <p:spPr bwMode="auto">
          <a:xfrm>
            <a:off x="3492500" y="2782888"/>
            <a:ext cx="31750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01011"/>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0101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1011" grpId="0" animBg="1"/>
      <p:bldP spid="2301011"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2978"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79"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2980"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1"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2982"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3"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4"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5"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6"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7"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8"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89"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02990"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02991"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02992"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02993"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02994"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02995"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2996"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02997"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02998"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02999"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0"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1"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2"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3"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4"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5"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6"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03007"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3008"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09"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0"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1"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2"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3"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4"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5"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6"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7"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8"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19"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0"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1"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2"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3"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4"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5"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6"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7"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8"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29"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0"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1"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2"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3"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4"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5"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6"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7"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8"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39"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0"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1"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2"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3"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4"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5"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3046"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3047"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03048"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03049"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03050"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03051"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03052"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3053"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03054"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3055"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3056"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3057"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3058" name="Text Box 82"/>
          <p:cNvSpPr txBox="1">
            <a:spLocks noChangeArrowheads="1"/>
          </p:cNvSpPr>
          <p:nvPr/>
        </p:nvSpPr>
        <p:spPr bwMode="auto">
          <a:xfrm>
            <a:off x="250825" y="5084763"/>
            <a:ext cx="889317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复位 </a:t>
            </a:r>
            <a:r>
              <a:rPr lang="en-US" altLang="zh-CN" sz="2800">
                <a:solidFill>
                  <a:srgbClr val="333399"/>
                </a:solidFill>
                <a:ea typeface="黑体" pitchFamily="49" charset="-122"/>
              </a:rPr>
              <a:t>RST (ReSeT) —— </a:t>
            </a:r>
            <a:r>
              <a:rPr lang="zh-CN" altLang="en-US" sz="2800">
                <a:solidFill>
                  <a:srgbClr val="333399"/>
                </a:solidFill>
                <a:ea typeface="黑体" pitchFamily="49" charset="-122"/>
              </a:rPr>
              <a:t>当 </a:t>
            </a:r>
            <a:r>
              <a:rPr lang="en-US" altLang="zh-CN" sz="2800">
                <a:solidFill>
                  <a:srgbClr val="333399"/>
                </a:solidFill>
                <a:ea typeface="黑体" pitchFamily="49" charset="-122"/>
              </a:rPr>
              <a:t>RST </a:t>
            </a:r>
            <a:r>
              <a:rPr lang="en-US" altLang="zh-CN" sz="2800">
                <a:solidFill>
                  <a:srgbClr val="333399"/>
                </a:solidFill>
                <a:ea typeface="黑体" pitchFamily="49" charset="-122"/>
                <a:sym typeface="Symbol" pitchFamily="18" charset="2"/>
              </a:rPr>
              <a:t></a:t>
            </a:r>
            <a:r>
              <a:rPr lang="en-US" altLang="zh-CN" sz="2800">
                <a:solidFill>
                  <a:srgbClr val="333399"/>
                </a:solidFill>
                <a:ea typeface="黑体" pitchFamily="49" charset="-122"/>
              </a:rPr>
              <a:t> 1 </a:t>
            </a:r>
            <a:r>
              <a:rPr lang="zh-CN" altLang="en-US" sz="2800">
                <a:solidFill>
                  <a:srgbClr val="333399"/>
                </a:solidFill>
                <a:ea typeface="黑体" pitchFamily="49" charset="-122"/>
              </a:rPr>
              <a:t>时，表明 </a:t>
            </a:r>
            <a:r>
              <a:rPr lang="en-US" altLang="zh-CN" sz="2800">
                <a:solidFill>
                  <a:srgbClr val="333399"/>
                </a:solidFill>
                <a:ea typeface="黑体" pitchFamily="49" charset="-122"/>
              </a:rPr>
              <a:t>TCP </a:t>
            </a:r>
            <a:r>
              <a:rPr lang="zh-CN" altLang="en-US" sz="2800">
                <a:solidFill>
                  <a:srgbClr val="333399"/>
                </a:solidFill>
                <a:ea typeface="黑体" pitchFamily="49" charset="-122"/>
              </a:rPr>
              <a:t>连接中出现严重差错（如由于主机崩溃或其他原因），必须释放连接，然后再重新建立运输连接。 </a:t>
            </a:r>
          </a:p>
        </p:txBody>
      </p:sp>
      <p:sp>
        <p:nvSpPr>
          <p:cNvPr id="2303059" name="Rectangle 83"/>
          <p:cNvSpPr>
            <a:spLocks noChangeArrowheads="1"/>
          </p:cNvSpPr>
          <p:nvPr/>
        </p:nvSpPr>
        <p:spPr bwMode="auto">
          <a:xfrm>
            <a:off x="3749675" y="2782888"/>
            <a:ext cx="31750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03059"/>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0305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3059" grpId="0" animBg="1"/>
      <p:bldP spid="2303059"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5026"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27"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5028"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29"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5030"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1"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2"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3"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4"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5"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6"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37"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05038"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05039"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05040"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05041"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05042"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05043"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44"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05045"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05046"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05047"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48"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49"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0"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1"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2"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3"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4"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05055"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5056"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7"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8"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59"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0"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1"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2"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3"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4"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5"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6"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7"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8"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69"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0"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1"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2"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3"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4"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5"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6"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7"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8"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79"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0"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1"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2"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3"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4"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5"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6"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7"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8"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89"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90"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91"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92"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93"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5094"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5095"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05096"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05097"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05098"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05099"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05100"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5101"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05102"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5103"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5104"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5105"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5106" name="Text Box 82"/>
          <p:cNvSpPr txBox="1">
            <a:spLocks noChangeArrowheads="1"/>
          </p:cNvSpPr>
          <p:nvPr/>
        </p:nvSpPr>
        <p:spPr bwMode="auto">
          <a:xfrm>
            <a:off x="250825" y="5084763"/>
            <a:ext cx="84248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同步 </a:t>
            </a:r>
            <a:r>
              <a:rPr lang="en-US" altLang="zh-CN" sz="2800">
                <a:solidFill>
                  <a:srgbClr val="333399"/>
                </a:solidFill>
                <a:ea typeface="黑体" pitchFamily="49" charset="-122"/>
              </a:rPr>
              <a:t>SYN —— </a:t>
            </a:r>
            <a:r>
              <a:rPr lang="zh-CN" altLang="en-US" sz="2800">
                <a:solidFill>
                  <a:srgbClr val="333399"/>
                </a:solidFill>
                <a:ea typeface="黑体" pitchFamily="49" charset="-122"/>
              </a:rPr>
              <a:t>同步 </a:t>
            </a:r>
            <a:r>
              <a:rPr lang="en-US" altLang="zh-CN" sz="2800">
                <a:solidFill>
                  <a:srgbClr val="333399"/>
                </a:solidFill>
                <a:ea typeface="黑体" pitchFamily="49" charset="-122"/>
              </a:rPr>
              <a:t>SYN = 1 </a:t>
            </a:r>
            <a:r>
              <a:rPr lang="zh-CN" altLang="en-US" sz="2800">
                <a:solidFill>
                  <a:srgbClr val="333399"/>
                </a:solidFill>
                <a:ea typeface="黑体" pitchFamily="49" charset="-122"/>
              </a:rPr>
              <a:t>表示这是一个连接请求或连接接受报文。 </a:t>
            </a:r>
          </a:p>
        </p:txBody>
      </p:sp>
      <p:sp>
        <p:nvSpPr>
          <p:cNvPr id="2305107" name="Rectangle 83"/>
          <p:cNvSpPr>
            <a:spLocks noChangeArrowheads="1"/>
          </p:cNvSpPr>
          <p:nvPr/>
        </p:nvSpPr>
        <p:spPr bwMode="auto">
          <a:xfrm>
            <a:off x="3967163" y="2782888"/>
            <a:ext cx="31750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05107"/>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0510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5107" grpId="0" animBg="1"/>
      <p:bldP spid="2305107"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7074"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75"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7076"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77"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7078"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79"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80"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81"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82"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83"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84"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85"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07086"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07087"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07088"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07089"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07090"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07091"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92"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07093"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07094"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07095"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96"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97"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98"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099"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0"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1"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2"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07103"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7104"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5"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6"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7"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8"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09"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0"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1"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2"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3"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4"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5"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6"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7"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8"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19"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0"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1"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2"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3"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4"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5"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6"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7"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8"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29"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0"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1"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2"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3"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4"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5"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6"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7"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8"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39"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40"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41"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7142"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7143"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07144"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07145"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07146"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07147"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07148"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7149"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07150"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7151"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7152"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7153"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7154" name="Text Box 82"/>
          <p:cNvSpPr txBox="1">
            <a:spLocks noChangeArrowheads="1"/>
          </p:cNvSpPr>
          <p:nvPr/>
        </p:nvSpPr>
        <p:spPr bwMode="auto">
          <a:xfrm>
            <a:off x="250825" y="5084763"/>
            <a:ext cx="8424863"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ea typeface="黑体" pitchFamily="49" charset="-122"/>
              </a:rPr>
              <a:t>终止 </a:t>
            </a:r>
            <a:r>
              <a:rPr lang="en-US" altLang="zh-CN" sz="2800">
                <a:solidFill>
                  <a:srgbClr val="333399"/>
                </a:solidFill>
                <a:ea typeface="黑体" pitchFamily="49" charset="-122"/>
              </a:rPr>
              <a:t>FIN (FINis) —— </a:t>
            </a:r>
            <a:r>
              <a:rPr lang="zh-CN" altLang="en-US" sz="2800">
                <a:solidFill>
                  <a:srgbClr val="333399"/>
                </a:solidFill>
                <a:ea typeface="黑体" pitchFamily="49" charset="-122"/>
              </a:rPr>
              <a:t>用来释放一个连接。</a:t>
            </a:r>
            <a:r>
              <a:rPr lang="en-US" altLang="zh-CN" sz="2800">
                <a:solidFill>
                  <a:srgbClr val="333399"/>
                </a:solidFill>
                <a:ea typeface="黑体" pitchFamily="49" charset="-122"/>
              </a:rPr>
              <a:t>FIN </a:t>
            </a:r>
            <a:r>
              <a:rPr lang="en-US" altLang="zh-CN" sz="2800">
                <a:solidFill>
                  <a:srgbClr val="333399"/>
                </a:solidFill>
                <a:ea typeface="黑体" pitchFamily="49" charset="-122"/>
                <a:sym typeface="Symbol" pitchFamily="18" charset="2"/>
              </a:rPr>
              <a:t></a:t>
            </a:r>
            <a:r>
              <a:rPr lang="en-US" altLang="zh-CN" sz="2800">
                <a:solidFill>
                  <a:srgbClr val="333399"/>
                </a:solidFill>
                <a:ea typeface="黑体" pitchFamily="49" charset="-122"/>
              </a:rPr>
              <a:t> 1 </a:t>
            </a:r>
            <a:r>
              <a:rPr lang="zh-CN" altLang="en-US" sz="2800">
                <a:solidFill>
                  <a:srgbClr val="333399"/>
                </a:solidFill>
                <a:ea typeface="黑体" pitchFamily="49" charset="-122"/>
              </a:rPr>
              <a:t>表明此报文段的发送端的数据已发送完毕，并要求释放运输连接。 </a:t>
            </a:r>
          </a:p>
        </p:txBody>
      </p:sp>
      <p:sp>
        <p:nvSpPr>
          <p:cNvPr id="2307155" name="Rectangle 83"/>
          <p:cNvSpPr>
            <a:spLocks noChangeArrowheads="1"/>
          </p:cNvSpPr>
          <p:nvPr/>
        </p:nvSpPr>
        <p:spPr bwMode="auto">
          <a:xfrm>
            <a:off x="4211638" y="2782888"/>
            <a:ext cx="317500"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07155"/>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0715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7155" grpId="0" animBg="1"/>
      <p:bldP spid="230715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9122"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23"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9124"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25"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09126"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27"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28"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29"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30"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31"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32"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33"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09134"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09135"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09136"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09137"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09138"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09139"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0"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09141"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09142"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09143"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4"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5"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6"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7"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8"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49"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0"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09151"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9152"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3"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4"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5"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6"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7"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8"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59"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0"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1"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2"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3"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4"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5"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6"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7"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8"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69"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0"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1"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2"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3"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4"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5"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6"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7"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8"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79"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0"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1"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2"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3"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4"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5"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6"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7"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8"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89"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190"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09191"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09192"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09193"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09194"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09195" name="Rectangle 75"/>
          <p:cNvSpPr>
            <a:spLocks noChangeArrowheads="1"/>
          </p:cNvSpPr>
          <p:nvPr/>
        </p:nvSpPr>
        <p:spPr bwMode="auto">
          <a:xfrm>
            <a:off x="25717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09196"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9197"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09198"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9199"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9200"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9201"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09202" name="Rectangle 82"/>
          <p:cNvSpPr>
            <a:spLocks noChangeArrowheads="1"/>
          </p:cNvSpPr>
          <p:nvPr/>
        </p:nvSpPr>
        <p:spPr bwMode="auto">
          <a:xfrm>
            <a:off x="4500563" y="2782888"/>
            <a:ext cx="3852862"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09203" name="Rectangle 83"/>
          <p:cNvSpPr>
            <a:spLocks noGrp="1" noChangeArrowheads="1"/>
          </p:cNvSpPr>
          <p:nvPr>
            <p:ph type="title"/>
          </p:nvPr>
        </p:nvSpPr>
        <p:spPr>
          <a:xfrm>
            <a:off x="179388" y="5013325"/>
            <a:ext cx="8893175" cy="1125538"/>
          </a:xfrm>
        </p:spPr>
        <p:txBody>
          <a:bodyPr/>
          <a:lstStyle/>
          <a:p>
            <a:r>
              <a:rPr lang="zh-CN" altLang="en-US" sz="2400"/>
              <a:t>窗口字段 </a:t>
            </a:r>
            <a:r>
              <a:rPr lang="en-US" altLang="zh-CN" sz="2400"/>
              <a:t>—— </a:t>
            </a:r>
            <a:r>
              <a:rPr lang="zh-CN" altLang="en-US" sz="2400"/>
              <a:t>占 </a:t>
            </a:r>
            <a:r>
              <a:rPr lang="en-US" altLang="zh-CN" sz="2400"/>
              <a:t>2 </a:t>
            </a:r>
            <a:r>
              <a:rPr lang="zh-CN" altLang="en-US" sz="2400"/>
              <a:t>字节，用来让对方设置发送窗口的依据，单位为字节。</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09202"/>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0920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9202" grpId="0" animBg="1"/>
      <p:bldP spid="2309202"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1170"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1"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1172"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3"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1174"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5"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6"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7"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8"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79"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80"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81"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11182"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11183"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11184"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11185"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11186"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11187"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88"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11189"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11190"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11191"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2"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3"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4"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5"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6"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7"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198"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11199"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1200"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1"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2"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3"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4"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5"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6"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7"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8"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09"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0"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1"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2"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3"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4"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5"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6"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7"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8"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19"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0"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1"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2"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3"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4"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5"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6"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7"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8"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29"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0"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1"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2"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3"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4"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5"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6"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7"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38"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1239"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11240"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11241"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11242"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11243"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11244"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1245"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11246"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1247"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1248"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1249"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1250" name="Rectangle 82"/>
          <p:cNvSpPr>
            <a:spLocks noChangeArrowheads="1"/>
          </p:cNvSpPr>
          <p:nvPr/>
        </p:nvSpPr>
        <p:spPr bwMode="auto">
          <a:xfrm>
            <a:off x="647700" y="3503613"/>
            <a:ext cx="3852863"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1251" name="Text Box 83"/>
          <p:cNvSpPr txBox="1">
            <a:spLocks noChangeArrowheads="1"/>
          </p:cNvSpPr>
          <p:nvPr/>
        </p:nvSpPr>
        <p:spPr bwMode="auto">
          <a:xfrm>
            <a:off x="447675" y="5053013"/>
            <a:ext cx="8301038"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0"/>
              </a:spcBef>
              <a:buClrTx/>
              <a:buFontTx/>
              <a:buNone/>
            </a:pPr>
            <a:r>
              <a:rPr lang="zh-CN" altLang="en-US" sz="2800">
                <a:solidFill>
                  <a:srgbClr val="333399"/>
                </a:solidFill>
                <a:ea typeface="黑体" pitchFamily="49" charset="-122"/>
              </a:rPr>
              <a:t>检验和 </a:t>
            </a:r>
            <a:r>
              <a:rPr lang="en-US" altLang="zh-CN" sz="2800">
                <a:solidFill>
                  <a:srgbClr val="333399"/>
                </a:solidFill>
                <a:ea typeface="黑体" pitchFamily="49" charset="-122"/>
              </a:rPr>
              <a:t>—— </a:t>
            </a:r>
            <a:r>
              <a:rPr lang="zh-CN" altLang="en-US" sz="2800">
                <a:solidFill>
                  <a:srgbClr val="333399"/>
                </a:solidFill>
                <a:ea typeface="黑体" pitchFamily="49" charset="-122"/>
              </a:rPr>
              <a:t>占 </a:t>
            </a:r>
            <a:r>
              <a:rPr lang="en-US" altLang="zh-CN" sz="2800">
                <a:solidFill>
                  <a:srgbClr val="333399"/>
                </a:solidFill>
                <a:ea typeface="黑体" pitchFamily="49" charset="-122"/>
              </a:rPr>
              <a:t>2 </a:t>
            </a:r>
            <a:r>
              <a:rPr lang="zh-CN" altLang="en-US" sz="2800">
                <a:solidFill>
                  <a:srgbClr val="333399"/>
                </a:solidFill>
                <a:ea typeface="黑体" pitchFamily="49" charset="-122"/>
              </a:rPr>
              <a:t>字节。检验和字段检验的范围包括首部和数据这两部分。在计算检验和时，要在 </a:t>
            </a:r>
            <a:r>
              <a:rPr lang="en-US" altLang="zh-CN" sz="2800">
                <a:solidFill>
                  <a:srgbClr val="333399"/>
                </a:solidFill>
                <a:ea typeface="黑体" pitchFamily="49" charset="-122"/>
              </a:rPr>
              <a:t>TCP </a:t>
            </a:r>
            <a:r>
              <a:rPr lang="zh-CN" altLang="en-US" sz="2800">
                <a:solidFill>
                  <a:srgbClr val="333399"/>
                </a:solidFill>
                <a:ea typeface="黑体" pitchFamily="49" charset="-122"/>
              </a:rPr>
              <a:t>报文段的前面加上 </a:t>
            </a:r>
            <a:r>
              <a:rPr lang="en-US" altLang="zh-CN" sz="2800">
                <a:solidFill>
                  <a:srgbClr val="333399"/>
                </a:solidFill>
                <a:ea typeface="黑体" pitchFamily="49" charset="-122"/>
              </a:rPr>
              <a:t>12 </a:t>
            </a:r>
            <a:r>
              <a:rPr lang="zh-CN" altLang="en-US" sz="2800">
                <a:solidFill>
                  <a:srgbClr val="333399"/>
                </a:solidFill>
                <a:ea typeface="黑体" pitchFamily="49" charset="-122"/>
              </a:rPr>
              <a:t>字节的伪首部。</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11250"/>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1125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1250" grpId="0" animBg="1"/>
      <p:bldP spid="2311250"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3218"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19"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3220"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1"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3222"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3"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4"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5"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6"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7"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8"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29"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13230"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13231"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13232"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13233"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13234"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13235"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36"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13237"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13238"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13239"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0"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1"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2"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3"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4"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5"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6"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13247"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3248"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49"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0"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1"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2"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3"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4"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5"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6"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7"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8"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59"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0"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1"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2"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3"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4"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5"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6"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7"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8"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69"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0"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1"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2"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3"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4"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5"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6"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7"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8"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79"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0"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1"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2"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3"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4"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5"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86"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3287"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13288"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13289"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13290"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13291" name="Rectangle 75"/>
          <p:cNvSpPr>
            <a:spLocks noChangeArrowheads="1"/>
          </p:cNvSpPr>
          <p:nvPr/>
        </p:nvSpPr>
        <p:spPr bwMode="auto">
          <a:xfrm>
            <a:off x="25082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13292"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3293"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13294"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3295"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3296"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3297"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3298" name="Rectangle 82"/>
          <p:cNvSpPr>
            <a:spLocks noChangeArrowheads="1"/>
          </p:cNvSpPr>
          <p:nvPr/>
        </p:nvSpPr>
        <p:spPr bwMode="auto">
          <a:xfrm>
            <a:off x="4500563" y="3503613"/>
            <a:ext cx="3852862"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3299" name="Text Box 83"/>
          <p:cNvSpPr txBox="1">
            <a:spLocks noChangeArrowheads="1"/>
          </p:cNvSpPr>
          <p:nvPr/>
        </p:nvSpPr>
        <p:spPr bwMode="auto">
          <a:xfrm>
            <a:off x="447675" y="5053013"/>
            <a:ext cx="8301038"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0"/>
              </a:spcBef>
              <a:buClrTx/>
              <a:buFontTx/>
              <a:buNone/>
            </a:pPr>
            <a:r>
              <a:rPr lang="zh-CN" altLang="en-US" sz="2800">
                <a:solidFill>
                  <a:srgbClr val="333399"/>
                </a:solidFill>
                <a:ea typeface="黑体" pitchFamily="49" charset="-122"/>
              </a:rPr>
              <a:t>紧急指针字段 </a:t>
            </a:r>
            <a:r>
              <a:rPr lang="en-US" altLang="zh-CN" sz="2800">
                <a:solidFill>
                  <a:srgbClr val="333399"/>
                </a:solidFill>
                <a:ea typeface="黑体" pitchFamily="49" charset="-122"/>
              </a:rPr>
              <a:t>—— </a:t>
            </a:r>
            <a:r>
              <a:rPr lang="zh-CN" altLang="en-US" sz="2800">
                <a:solidFill>
                  <a:srgbClr val="333399"/>
                </a:solidFill>
                <a:ea typeface="黑体" pitchFamily="49" charset="-122"/>
              </a:rPr>
              <a:t>占 </a:t>
            </a:r>
            <a:r>
              <a:rPr lang="en-US" altLang="zh-CN" sz="2800">
                <a:solidFill>
                  <a:srgbClr val="333399"/>
                </a:solidFill>
                <a:ea typeface="黑体" pitchFamily="49" charset="-122"/>
              </a:rPr>
              <a:t>16 </a:t>
            </a:r>
            <a:r>
              <a:rPr lang="zh-CN" altLang="en-US" sz="2800">
                <a:solidFill>
                  <a:srgbClr val="333399"/>
                </a:solidFill>
                <a:ea typeface="黑体" pitchFamily="49" charset="-122"/>
              </a:rPr>
              <a:t>位，</a:t>
            </a:r>
            <a:r>
              <a:rPr lang="zh-CN" altLang="en-US" sz="2800">
                <a:solidFill>
                  <a:srgbClr val="333399"/>
                </a:solidFill>
                <a:latin typeface="Tahoma" pitchFamily="34" charset="0"/>
                <a:ea typeface="黑体" pitchFamily="49" charset="-122"/>
              </a:rPr>
              <a:t>指出在本报文段中紧急数据共有多少个字节（紧急数据放在本报文段数据的最前面）。</a:t>
            </a:r>
            <a:r>
              <a:rPr lang="zh-CN" altLang="en-US" sz="2800">
                <a:latin typeface="Tahoma" pitchFamily="34" charset="0"/>
              </a:rPr>
              <a:t> </a:t>
            </a:r>
            <a:r>
              <a:rPr lang="zh-CN" altLang="en-US" sz="2800">
                <a:solidFill>
                  <a:srgbClr val="333399"/>
                </a:solidFill>
                <a:ea typeface="黑体" pitchFamily="49"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13298"/>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13298"/>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3298" grpId="0" animBg="1"/>
      <p:bldP spid="2313298"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5266"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67"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5268"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69"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5270"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1"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2"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3"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4"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5"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6"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77"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15278"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15279"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15280"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15281"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15282"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15283"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84"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15285"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15286"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15287"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88"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89"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0"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1"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2"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3"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4"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15295"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5296"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7"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8"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299"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0"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1"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2"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3"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4"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5"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6"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7"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8"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09"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0"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1"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2"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3"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4"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5"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6"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7"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8"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19"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0"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1"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2"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3"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4"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5"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6"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7"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8"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29"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30"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31"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32"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33"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34"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5335"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15336"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15337"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15338"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15339" name="Rectangle 75"/>
          <p:cNvSpPr>
            <a:spLocks noChangeArrowheads="1"/>
          </p:cNvSpPr>
          <p:nvPr/>
        </p:nvSpPr>
        <p:spPr bwMode="auto">
          <a:xfrm>
            <a:off x="25400" y="-26988"/>
            <a:ext cx="8385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比特 </a:t>
            </a:r>
            <a:r>
              <a:rPr lang="en-US" altLang="zh-CN" sz="2000">
                <a:solidFill>
                  <a:srgbClr val="333399"/>
                </a:solidFill>
                <a:latin typeface="Arial" pitchFamily="34" charset="0"/>
                <a:ea typeface="黑体" pitchFamily="49" charset="-122"/>
              </a:rPr>
              <a:t>0                         8                        16                        24                    31</a:t>
            </a:r>
          </a:p>
        </p:txBody>
      </p:sp>
      <p:sp>
        <p:nvSpPr>
          <p:cNvPr id="2315340"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5341"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15342"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5343"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5344"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5345"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5346" name="Rectangle 82"/>
          <p:cNvSpPr>
            <a:spLocks noChangeArrowheads="1"/>
          </p:cNvSpPr>
          <p:nvPr/>
        </p:nvSpPr>
        <p:spPr bwMode="auto">
          <a:xfrm>
            <a:off x="647700" y="4151313"/>
            <a:ext cx="5770563"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5347" name="Text Box 83"/>
          <p:cNvSpPr txBox="1">
            <a:spLocks noChangeArrowheads="1"/>
          </p:cNvSpPr>
          <p:nvPr/>
        </p:nvSpPr>
        <p:spPr bwMode="auto">
          <a:xfrm>
            <a:off x="447675" y="4941888"/>
            <a:ext cx="8301038"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0"/>
              </a:spcBef>
              <a:buClrTx/>
              <a:buFontTx/>
              <a:buNone/>
            </a:pPr>
            <a:r>
              <a:rPr lang="zh-CN" altLang="en-US" sz="2800">
                <a:solidFill>
                  <a:srgbClr val="333399"/>
                </a:solidFill>
                <a:ea typeface="黑体" pitchFamily="49" charset="-122"/>
              </a:rPr>
              <a:t>选项字段 </a:t>
            </a:r>
            <a:r>
              <a:rPr lang="en-US" altLang="zh-CN" sz="2800">
                <a:solidFill>
                  <a:srgbClr val="333399"/>
                </a:solidFill>
                <a:ea typeface="黑体" pitchFamily="49" charset="-122"/>
              </a:rPr>
              <a:t>—— </a:t>
            </a:r>
            <a:r>
              <a:rPr lang="zh-CN" altLang="en-US" sz="2800">
                <a:solidFill>
                  <a:srgbClr val="333399"/>
                </a:solidFill>
                <a:ea typeface="黑体" pitchFamily="49" charset="-122"/>
              </a:rPr>
              <a:t>长度可变。</a:t>
            </a:r>
            <a:r>
              <a:rPr lang="en-US" altLang="zh-CN" sz="2800">
                <a:solidFill>
                  <a:srgbClr val="333399"/>
                </a:solidFill>
                <a:ea typeface="黑体" pitchFamily="49" charset="-122"/>
              </a:rPr>
              <a:t>TCP </a:t>
            </a:r>
            <a:r>
              <a:rPr lang="zh-CN" altLang="en-US" sz="2800">
                <a:solidFill>
                  <a:srgbClr val="333399"/>
                </a:solidFill>
                <a:ea typeface="黑体" pitchFamily="49" charset="-122"/>
              </a:rPr>
              <a:t>最初只规定了一种选项，即</a:t>
            </a:r>
            <a:r>
              <a:rPr lang="zh-CN" altLang="en-US" sz="2800">
                <a:solidFill>
                  <a:schemeClr val="hlink"/>
                </a:solidFill>
                <a:ea typeface="黑体" pitchFamily="49" charset="-122"/>
              </a:rPr>
              <a:t>最大报文段长度</a:t>
            </a:r>
            <a:r>
              <a:rPr lang="zh-CN" altLang="en-US" sz="2800">
                <a:solidFill>
                  <a:srgbClr val="333399"/>
                </a:solidFill>
                <a:ea typeface="黑体" pitchFamily="49" charset="-122"/>
              </a:rPr>
              <a:t> </a:t>
            </a:r>
            <a:r>
              <a:rPr lang="en-US" altLang="zh-CN" sz="2800">
                <a:solidFill>
                  <a:srgbClr val="333399"/>
                </a:solidFill>
                <a:ea typeface="黑体" pitchFamily="49" charset="-122"/>
              </a:rPr>
              <a:t>MSS</a:t>
            </a:r>
            <a:r>
              <a:rPr lang="zh-CN" altLang="en-US" sz="2800">
                <a:solidFill>
                  <a:srgbClr val="333399"/>
                </a:solidFill>
                <a:ea typeface="黑体" pitchFamily="49" charset="-122"/>
              </a:rPr>
              <a:t>。</a:t>
            </a:r>
            <a:r>
              <a:rPr lang="en-US" altLang="zh-CN" sz="2800">
                <a:solidFill>
                  <a:srgbClr val="333399"/>
                </a:solidFill>
                <a:ea typeface="黑体" pitchFamily="49" charset="-122"/>
              </a:rPr>
              <a:t>MSS </a:t>
            </a:r>
            <a:r>
              <a:rPr lang="zh-CN" altLang="en-US" sz="2800">
                <a:solidFill>
                  <a:srgbClr val="333399"/>
                </a:solidFill>
                <a:ea typeface="黑体" pitchFamily="49" charset="-122"/>
              </a:rPr>
              <a:t>告诉对方 </a:t>
            </a:r>
            <a:r>
              <a:rPr lang="en-US" altLang="zh-CN" sz="2800">
                <a:solidFill>
                  <a:srgbClr val="333399"/>
                </a:solidFill>
                <a:ea typeface="黑体" pitchFamily="49" charset="-122"/>
              </a:rPr>
              <a:t>TCP</a:t>
            </a:r>
            <a:r>
              <a:rPr lang="zh-CN" altLang="en-US" sz="2800">
                <a:solidFill>
                  <a:srgbClr val="333399"/>
                </a:solidFill>
                <a:ea typeface="黑体" pitchFamily="49" charset="-122"/>
              </a:rPr>
              <a:t>：“我的缓存所能接收的报文段的数据字段的最大长度是 </a:t>
            </a:r>
            <a:r>
              <a:rPr lang="en-US" altLang="zh-CN" sz="2800">
                <a:solidFill>
                  <a:srgbClr val="333399"/>
                </a:solidFill>
                <a:ea typeface="黑体" pitchFamily="49" charset="-122"/>
              </a:rPr>
              <a:t>MSS </a:t>
            </a:r>
            <a:r>
              <a:rPr lang="zh-CN" altLang="en-US" sz="2800">
                <a:solidFill>
                  <a:srgbClr val="333399"/>
                </a:solidFill>
                <a:ea typeface="黑体" pitchFamily="49" charset="-122"/>
              </a:rPr>
              <a:t>个字节。” </a:t>
            </a:r>
          </a:p>
        </p:txBody>
      </p:sp>
      <p:sp>
        <p:nvSpPr>
          <p:cNvPr id="2315348" name="Rectangle 84"/>
          <p:cNvSpPr>
            <a:spLocks noChangeArrowheads="1"/>
          </p:cNvSpPr>
          <p:nvPr/>
        </p:nvSpPr>
        <p:spPr bwMode="auto">
          <a:xfrm>
            <a:off x="0" y="0"/>
            <a:ext cx="9144000" cy="393382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30000"/>
              </a:lnSpc>
              <a:spcBef>
                <a:spcPct val="0"/>
              </a:spcBef>
              <a:buClrTx/>
              <a:buFontTx/>
              <a:buNone/>
            </a:pPr>
            <a:endParaRPr lang="zh-CN" altLang="zh-CN" sz="2800">
              <a:latin typeface="Tahoma" pitchFamily="34" charset="0"/>
            </a:endParaRPr>
          </a:p>
        </p:txBody>
      </p:sp>
      <p:sp>
        <p:nvSpPr>
          <p:cNvPr id="2315349" name="Text Box 85"/>
          <p:cNvSpPr txBox="1">
            <a:spLocks noChangeArrowheads="1"/>
          </p:cNvSpPr>
          <p:nvPr/>
        </p:nvSpPr>
        <p:spPr bwMode="auto">
          <a:xfrm>
            <a:off x="892175" y="981075"/>
            <a:ext cx="7724775"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spAutoFit/>
          </a:bodyPr>
          <a:lstStyle/>
          <a:p>
            <a:pPr algn="ctr">
              <a:spcBef>
                <a:spcPct val="0"/>
              </a:spcBef>
              <a:buClrTx/>
              <a:buFontTx/>
              <a:buNone/>
            </a:pPr>
            <a:r>
              <a:rPr lang="en-US" altLang="zh-CN" sz="3200">
                <a:solidFill>
                  <a:schemeClr val="tx2"/>
                </a:solidFill>
                <a:ea typeface="黑体" pitchFamily="49" charset="-122"/>
              </a:rPr>
              <a:t>MSS </a:t>
            </a:r>
            <a:r>
              <a:rPr lang="en-US" altLang="zh-CN" sz="2800">
                <a:solidFill>
                  <a:srgbClr val="333399"/>
                </a:solidFill>
                <a:latin typeface="Tahoma" pitchFamily="34" charset="0"/>
              </a:rPr>
              <a:t>(Maximum Segment Size)</a:t>
            </a:r>
          </a:p>
          <a:p>
            <a:pPr algn="ctr">
              <a:spcBef>
                <a:spcPct val="0"/>
              </a:spcBef>
              <a:buClrTx/>
              <a:buFontTx/>
              <a:buNone/>
            </a:pPr>
            <a:r>
              <a:rPr lang="zh-CN" altLang="en-US" sz="3200">
                <a:solidFill>
                  <a:schemeClr val="tx2"/>
                </a:solidFill>
                <a:ea typeface="黑体" pitchFamily="49" charset="-122"/>
              </a:rPr>
              <a:t>是 </a:t>
            </a:r>
            <a:r>
              <a:rPr lang="en-US" altLang="zh-CN" sz="3200">
                <a:solidFill>
                  <a:schemeClr val="tx2"/>
                </a:solidFill>
                <a:ea typeface="黑体" pitchFamily="49" charset="-122"/>
              </a:rPr>
              <a:t>TCP </a:t>
            </a:r>
            <a:r>
              <a:rPr lang="zh-CN" altLang="en-US" sz="3200">
                <a:solidFill>
                  <a:schemeClr val="tx2"/>
                </a:solidFill>
                <a:ea typeface="黑体" pitchFamily="49" charset="-122"/>
              </a:rPr>
              <a:t>报文段中的</a:t>
            </a:r>
            <a:r>
              <a:rPr lang="zh-CN" altLang="en-US" sz="3200">
                <a:solidFill>
                  <a:schemeClr val="hlink"/>
                </a:solidFill>
                <a:ea typeface="黑体" pitchFamily="49" charset="-122"/>
              </a:rPr>
              <a:t>数据字段</a:t>
            </a:r>
            <a:r>
              <a:rPr lang="zh-CN" altLang="en-US" sz="3200">
                <a:solidFill>
                  <a:schemeClr val="tx2"/>
                </a:solidFill>
                <a:ea typeface="黑体" pitchFamily="49" charset="-122"/>
              </a:rPr>
              <a:t>的最大长度。</a:t>
            </a:r>
          </a:p>
          <a:p>
            <a:pPr algn="ctr">
              <a:spcBef>
                <a:spcPct val="0"/>
              </a:spcBef>
              <a:buClrTx/>
              <a:buFontTx/>
              <a:buNone/>
            </a:pPr>
            <a:r>
              <a:rPr lang="zh-CN" altLang="en-US" sz="3200">
                <a:solidFill>
                  <a:schemeClr val="tx2"/>
                </a:solidFill>
                <a:ea typeface="黑体" pitchFamily="49" charset="-122"/>
              </a:rPr>
              <a:t>数据字段加上 </a:t>
            </a:r>
            <a:r>
              <a:rPr lang="en-US" altLang="zh-CN" sz="3200">
                <a:solidFill>
                  <a:schemeClr val="tx2"/>
                </a:solidFill>
                <a:ea typeface="黑体" pitchFamily="49" charset="-122"/>
              </a:rPr>
              <a:t>TCP </a:t>
            </a:r>
            <a:r>
              <a:rPr lang="zh-CN" altLang="en-US" sz="3200">
                <a:solidFill>
                  <a:schemeClr val="tx2"/>
                </a:solidFill>
                <a:ea typeface="黑体" pitchFamily="49" charset="-122"/>
              </a:rPr>
              <a:t>首部</a:t>
            </a:r>
          </a:p>
          <a:p>
            <a:pPr algn="ctr">
              <a:spcBef>
                <a:spcPct val="0"/>
              </a:spcBef>
              <a:buClrTx/>
              <a:buFontTx/>
              <a:buNone/>
            </a:pPr>
            <a:r>
              <a:rPr lang="zh-CN" altLang="en-US" sz="3200">
                <a:solidFill>
                  <a:schemeClr val="tx2"/>
                </a:solidFill>
                <a:ea typeface="黑体" pitchFamily="49" charset="-122"/>
              </a:rPr>
              <a:t>才等于整个的 </a:t>
            </a:r>
            <a:r>
              <a:rPr lang="en-US" altLang="zh-CN" sz="3200">
                <a:solidFill>
                  <a:schemeClr val="tx2"/>
                </a:solidFill>
                <a:ea typeface="黑体" pitchFamily="49" charset="-122"/>
              </a:rPr>
              <a:t>TCP </a:t>
            </a:r>
            <a:r>
              <a:rPr lang="zh-CN" altLang="en-US" sz="3200">
                <a:solidFill>
                  <a:schemeClr val="tx2"/>
                </a:solidFill>
                <a:ea typeface="黑体" pitchFamily="49" charset="-122"/>
              </a:rPr>
              <a:t>报文段。</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15346"/>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15346"/>
                                        </p:tgtEl>
                                        <p:attrNameLst>
                                          <p:attrName>style.visibility</p:attrName>
                                        </p:attrNameLst>
                                      </p:cBhvr>
                                      <p:tavLst>
                                        <p:tav tm="0">
                                          <p:val>
                                            <p:strVal val="hidden"/>
                                          </p:val>
                                        </p:tav>
                                        <p:tav tm="50000">
                                          <p:val>
                                            <p:strVal val="visible"/>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31534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315348"/>
                                        </p:tgtEl>
                                        <p:attrNameLst>
                                          <p:attrName>style.visibility</p:attrName>
                                        </p:attrNameLst>
                                      </p:cBhvr>
                                      <p:to>
                                        <p:strVal val="visible"/>
                                      </p:to>
                                    </p:set>
                                  </p:childTnLst>
                                </p:cTn>
                              </p:par>
                            </p:childTnLst>
                          </p:cTn>
                        </p:par>
                        <p:par>
                          <p:cTn id="16" fill="hold" nodeType="afterGroup">
                            <p:stCondLst>
                              <p:cond delay="0"/>
                            </p:stCondLst>
                            <p:childTnLst>
                              <p:par>
                                <p:cTn id="17" presetID="35" presetClass="emph" presetSubtype="0" repeatCount="3000" fill="hold" grpId="1" nodeType="afterEffect">
                                  <p:stCondLst>
                                    <p:cond delay="500"/>
                                  </p:stCondLst>
                                  <p:childTnLst>
                                    <p:anim calcmode="discrete" valueType="str">
                                      <p:cBhvr>
                                        <p:cTn id="18" dur="1000" fill="hold"/>
                                        <p:tgtEl>
                                          <p:spTgt spid="231534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5346" grpId="0" animBg="1"/>
      <p:bldP spid="2315346" grpId="1" animBg="1"/>
      <p:bldP spid="2315348" grpId="0" animBg="1"/>
      <p:bldP spid="2315349" grpId="0"/>
      <p:bldP spid="2315349"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7314" name="Rectangle 2"/>
          <p:cNvSpPr>
            <a:spLocks noGrp="1" noChangeArrowheads="1"/>
          </p:cNvSpPr>
          <p:nvPr>
            <p:ph type="title"/>
          </p:nvPr>
        </p:nvSpPr>
        <p:spPr>
          <a:xfrm>
            <a:off x="2195513" y="0"/>
            <a:ext cx="6453187" cy="981075"/>
          </a:xfrm>
        </p:spPr>
        <p:txBody>
          <a:bodyPr/>
          <a:lstStyle/>
          <a:p>
            <a:pPr algn="ctr"/>
            <a:r>
              <a:rPr lang="zh-CN" altLang="en-US" sz="3600"/>
              <a:t>其他选项</a:t>
            </a:r>
          </a:p>
        </p:txBody>
      </p:sp>
      <p:sp>
        <p:nvSpPr>
          <p:cNvPr id="2317315" name="Rectangle 3"/>
          <p:cNvSpPr>
            <a:spLocks noGrp="1" noChangeArrowheads="1"/>
          </p:cNvSpPr>
          <p:nvPr>
            <p:ph type="body" idx="1"/>
          </p:nvPr>
        </p:nvSpPr>
        <p:spPr>
          <a:xfrm>
            <a:off x="1042988" y="1835150"/>
            <a:ext cx="7772400" cy="4114800"/>
          </a:xfrm>
        </p:spPr>
        <p:txBody>
          <a:bodyPr/>
          <a:lstStyle/>
          <a:p>
            <a:r>
              <a:rPr lang="zh-CN" altLang="en-US" sz="2400"/>
              <a:t>窗口扩大选项 </a:t>
            </a:r>
            <a:r>
              <a:rPr lang="en-US" altLang="zh-CN" sz="2400">
                <a:latin typeface="宋体"/>
              </a:rPr>
              <a:t>——</a:t>
            </a:r>
            <a:r>
              <a:rPr lang="zh-CN" altLang="en-US" sz="2400"/>
              <a:t>占 </a:t>
            </a:r>
            <a:r>
              <a:rPr lang="en-US" altLang="zh-CN" sz="2400"/>
              <a:t>3 </a:t>
            </a:r>
            <a:r>
              <a:rPr lang="zh-CN" altLang="en-US" sz="2400"/>
              <a:t>字节，其中有一个字节表示移位值 </a:t>
            </a:r>
            <a:r>
              <a:rPr lang="en-US" altLang="zh-CN" sz="2400"/>
              <a:t>S</a:t>
            </a:r>
            <a:r>
              <a:rPr lang="zh-CN" altLang="en-US" sz="2400"/>
              <a:t>。新的窗口值等于</a:t>
            </a:r>
            <a:r>
              <a:rPr lang="en-US" altLang="zh-CN" sz="2400"/>
              <a:t>TCP </a:t>
            </a:r>
            <a:r>
              <a:rPr lang="zh-CN" altLang="en-US" sz="2400"/>
              <a:t>首部中的窗口位数增大到</a:t>
            </a:r>
            <a:r>
              <a:rPr lang="en-US" altLang="zh-CN" sz="2400"/>
              <a:t>(16 + S)</a:t>
            </a:r>
            <a:r>
              <a:rPr lang="zh-CN" altLang="en-US" sz="2400"/>
              <a:t>，相当于把窗口值向左移动 </a:t>
            </a:r>
            <a:r>
              <a:rPr lang="en-US" altLang="zh-CN" sz="2400"/>
              <a:t>S </a:t>
            </a:r>
            <a:r>
              <a:rPr lang="zh-CN" altLang="en-US" sz="2400"/>
              <a:t>位后获得实际的窗口大小。</a:t>
            </a:r>
          </a:p>
          <a:p>
            <a:r>
              <a:rPr lang="zh-CN" altLang="en-US" sz="2400"/>
              <a:t>时间戳选项</a:t>
            </a:r>
            <a:r>
              <a:rPr lang="en-US" altLang="zh-CN" sz="2400">
                <a:latin typeface="宋体"/>
              </a:rPr>
              <a:t>——</a:t>
            </a:r>
            <a:r>
              <a:rPr lang="zh-CN" altLang="en-US" sz="2400"/>
              <a:t>占</a:t>
            </a:r>
            <a:r>
              <a:rPr lang="en-US" altLang="zh-CN" sz="2400"/>
              <a:t>10 </a:t>
            </a:r>
            <a:r>
              <a:rPr lang="zh-CN" altLang="en-US" sz="2400"/>
              <a:t>字节，其中最主要的字段时间戳值字段（</a:t>
            </a:r>
            <a:r>
              <a:rPr lang="en-US" altLang="zh-CN" sz="2400"/>
              <a:t>4 </a:t>
            </a:r>
            <a:r>
              <a:rPr lang="zh-CN" altLang="en-US" sz="2400"/>
              <a:t>字节）和时间戳回送回答字段（</a:t>
            </a:r>
            <a:r>
              <a:rPr lang="en-US" altLang="zh-CN" sz="2400"/>
              <a:t>4 </a:t>
            </a:r>
            <a:r>
              <a:rPr lang="zh-CN" altLang="en-US" sz="2400"/>
              <a:t>字节）。</a:t>
            </a:r>
          </a:p>
          <a:p>
            <a:r>
              <a:rPr lang="zh-CN" altLang="en-US" sz="2400"/>
              <a:t>选择确认选项</a:t>
            </a:r>
            <a:r>
              <a:rPr lang="en-US" altLang="zh-CN" sz="2400">
                <a:latin typeface="宋体"/>
              </a:rPr>
              <a:t>——</a:t>
            </a:r>
            <a:r>
              <a:rPr lang="zh-CN" altLang="en-US" sz="2400"/>
              <a:t>在后面的 </a:t>
            </a:r>
            <a:r>
              <a:rPr lang="en-US" altLang="zh-CN" sz="2400"/>
              <a:t>5.6.3 </a:t>
            </a:r>
            <a:r>
              <a:rPr lang="zh-CN" altLang="en-US" sz="2400"/>
              <a:t>节介绍。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9362" name="Line 2"/>
          <p:cNvSpPr>
            <a:spLocks noChangeShapeType="1"/>
          </p:cNvSpPr>
          <p:nvPr/>
        </p:nvSpPr>
        <p:spPr bwMode="auto">
          <a:xfrm flipH="1">
            <a:off x="328613" y="709613"/>
            <a:ext cx="17462" cy="4122737"/>
          </a:xfrm>
          <a:prstGeom prst="line">
            <a:avLst/>
          </a:prstGeom>
          <a:noFill/>
          <a:ln w="12700">
            <a:solidFill>
              <a:schemeClr val="tx1"/>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63" name="Rectangle 3"/>
          <p:cNvSpPr>
            <a:spLocks noChangeArrowheads="1"/>
          </p:cNvSpPr>
          <p:nvPr/>
        </p:nvSpPr>
        <p:spPr bwMode="auto">
          <a:xfrm>
            <a:off x="0" y="2309813"/>
            <a:ext cx="690563" cy="638175"/>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90000"/>
              </a:lnSpc>
              <a:buClrTx/>
              <a:buFontTx/>
              <a:buNone/>
            </a:pPr>
            <a:r>
              <a:rPr lang="en-US" altLang="zh-CN" sz="2000">
                <a:solidFill>
                  <a:srgbClr val="333399"/>
                </a:solidFill>
                <a:latin typeface="Arial" pitchFamily="34" charset="0"/>
                <a:ea typeface="黑体" pitchFamily="49" charset="-122"/>
              </a:rPr>
              <a:t>TCP</a:t>
            </a:r>
          </a:p>
          <a:p>
            <a:pP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9364" name="Line 4"/>
          <p:cNvSpPr>
            <a:spLocks noChangeShapeType="1"/>
          </p:cNvSpPr>
          <p:nvPr/>
        </p:nvSpPr>
        <p:spPr bwMode="auto">
          <a:xfrm>
            <a:off x="8748713" y="700088"/>
            <a:ext cx="0" cy="3463925"/>
          </a:xfrm>
          <a:prstGeom prst="line">
            <a:avLst/>
          </a:prstGeom>
          <a:noFill/>
          <a:ln w="28575">
            <a:solidFill>
              <a:srgbClr val="333399"/>
            </a:solidFill>
            <a:round/>
            <a:headEnd type="triangle" w="med" len="lg"/>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65" name="Rectangle 5"/>
          <p:cNvSpPr>
            <a:spLocks noChangeArrowheads="1"/>
          </p:cNvSpPr>
          <p:nvPr/>
        </p:nvSpPr>
        <p:spPr bwMode="auto">
          <a:xfrm>
            <a:off x="8388350" y="1778000"/>
            <a:ext cx="688975" cy="118745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90000"/>
              </a:lnSpc>
              <a:buClrTx/>
              <a:buFontTx/>
              <a:buNone/>
            </a:pPr>
            <a:r>
              <a:rPr lang="en-US" altLang="zh-CN" sz="2000">
                <a:solidFill>
                  <a:srgbClr val="333399"/>
                </a:solidFill>
                <a:latin typeface="Arial" pitchFamily="34" charset="0"/>
                <a:ea typeface="黑体" pitchFamily="49" charset="-122"/>
              </a:rPr>
              <a:t>20</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字节</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固定</a:t>
            </a:r>
          </a:p>
          <a:p>
            <a:pPr algn="ctr" eaLnBrk="0" hangingPunct="0">
              <a:lnSpc>
                <a:spcPct val="90000"/>
              </a:lnSpc>
              <a:buClrTx/>
              <a:buFontTx/>
              <a:buNone/>
            </a:pPr>
            <a:r>
              <a:rPr lang="zh-CN" altLang="en-US" sz="2000">
                <a:solidFill>
                  <a:srgbClr val="333399"/>
                </a:solidFill>
                <a:latin typeface="Arial" pitchFamily="34" charset="0"/>
                <a:ea typeface="黑体" pitchFamily="49" charset="-122"/>
              </a:rPr>
              <a:t>首部</a:t>
            </a:r>
          </a:p>
        </p:txBody>
      </p:sp>
      <p:sp>
        <p:nvSpPr>
          <p:cNvPr id="2319366" name="Rectangle 6"/>
          <p:cNvSpPr>
            <a:spLocks noChangeArrowheads="1"/>
          </p:cNvSpPr>
          <p:nvPr/>
        </p:nvSpPr>
        <p:spPr bwMode="auto">
          <a:xfrm>
            <a:off x="654050" y="706438"/>
            <a:ext cx="7686675" cy="4133850"/>
          </a:xfrm>
          <a:prstGeom prst="rect">
            <a:avLst/>
          </a:prstGeom>
          <a:solidFill>
            <a:srgbClr val="FFFFCC"/>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67" name="Line 7"/>
          <p:cNvSpPr>
            <a:spLocks noChangeShapeType="1"/>
          </p:cNvSpPr>
          <p:nvPr/>
        </p:nvSpPr>
        <p:spPr bwMode="auto">
          <a:xfrm>
            <a:off x="646113" y="1409700"/>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68" name="Line 8"/>
          <p:cNvSpPr>
            <a:spLocks noChangeShapeType="1"/>
          </p:cNvSpPr>
          <p:nvPr/>
        </p:nvSpPr>
        <p:spPr bwMode="auto">
          <a:xfrm>
            <a:off x="660400" y="2105025"/>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69" name="Line 9"/>
          <p:cNvSpPr>
            <a:spLocks noChangeShapeType="1"/>
          </p:cNvSpPr>
          <p:nvPr/>
        </p:nvSpPr>
        <p:spPr bwMode="auto">
          <a:xfrm>
            <a:off x="646113" y="279876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70" name="Line 10"/>
          <p:cNvSpPr>
            <a:spLocks noChangeShapeType="1"/>
          </p:cNvSpPr>
          <p:nvPr/>
        </p:nvSpPr>
        <p:spPr bwMode="auto">
          <a:xfrm>
            <a:off x="646113" y="3490913"/>
            <a:ext cx="769937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71" name="Line 11"/>
          <p:cNvSpPr>
            <a:spLocks noChangeShapeType="1"/>
          </p:cNvSpPr>
          <p:nvPr/>
        </p:nvSpPr>
        <p:spPr bwMode="auto">
          <a:xfrm>
            <a:off x="660400" y="4186238"/>
            <a:ext cx="76850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72" name="Line 12"/>
          <p:cNvSpPr>
            <a:spLocks noChangeShapeType="1"/>
          </p:cNvSpPr>
          <p:nvPr/>
        </p:nvSpPr>
        <p:spPr bwMode="auto">
          <a:xfrm>
            <a:off x="4498975" y="714375"/>
            <a:ext cx="0" cy="7096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73" name="Rectangle 13"/>
          <p:cNvSpPr>
            <a:spLocks noChangeArrowheads="1"/>
          </p:cNvSpPr>
          <p:nvPr/>
        </p:nvSpPr>
        <p:spPr bwMode="auto">
          <a:xfrm>
            <a:off x="5699125" y="841375"/>
            <a:ext cx="16160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目  的  端  口</a:t>
            </a:r>
          </a:p>
        </p:txBody>
      </p:sp>
      <p:sp>
        <p:nvSpPr>
          <p:cNvPr id="2319374" name="Rectangle 14"/>
          <p:cNvSpPr>
            <a:spLocks noChangeArrowheads="1"/>
          </p:cNvSpPr>
          <p:nvPr/>
        </p:nvSpPr>
        <p:spPr bwMode="auto">
          <a:xfrm>
            <a:off x="808038" y="2763838"/>
            <a:ext cx="687387"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数据</a:t>
            </a:r>
          </a:p>
          <a:p>
            <a:pPr eaLnBrk="0" hangingPunct="0">
              <a:buClrTx/>
              <a:buFontTx/>
              <a:buNone/>
            </a:pPr>
            <a:r>
              <a:rPr lang="zh-CN" altLang="en-US" sz="2000">
                <a:solidFill>
                  <a:srgbClr val="333399"/>
                </a:solidFill>
                <a:latin typeface="Arial" pitchFamily="34" charset="0"/>
                <a:ea typeface="黑体" pitchFamily="49" charset="-122"/>
              </a:rPr>
              <a:t>偏移</a:t>
            </a:r>
          </a:p>
        </p:txBody>
      </p:sp>
      <p:sp>
        <p:nvSpPr>
          <p:cNvPr id="2319375" name="Rectangle 15"/>
          <p:cNvSpPr>
            <a:spLocks noChangeArrowheads="1"/>
          </p:cNvSpPr>
          <p:nvPr/>
        </p:nvSpPr>
        <p:spPr bwMode="auto">
          <a:xfrm>
            <a:off x="1887538" y="3629025"/>
            <a:ext cx="13604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检   验   和</a:t>
            </a:r>
          </a:p>
        </p:txBody>
      </p:sp>
      <p:sp>
        <p:nvSpPr>
          <p:cNvPr id="2319376" name="Rectangle 16"/>
          <p:cNvSpPr>
            <a:spLocks noChangeArrowheads="1"/>
          </p:cNvSpPr>
          <p:nvPr/>
        </p:nvSpPr>
        <p:spPr bwMode="auto">
          <a:xfrm>
            <a:off x="2089150" y="4270375"/>
            <a:ext cx="3198813"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选    项    （长  度  可  变）</a:t>
            </a:r>
          </a:p>
        </p:txBody>
      </p:sp>
      <p:sp>
        <p:nvSpPr>
          <p:cNvPr id="2319377" name="Rectangle 17"/>
          <p:cNvSpPr>
            <a:spLocks noChangeArrowheads="1"/>
          </p:cNvSpPr>
          <p:nvPr/>
        </p:nvSpPr>
        <p:spPr bwMode="auto">
          <a:xfrm>
            <a:off x="2001838" y="841375"/>
            <a:ext cx="12223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源  端  口</a:t>
            </a:r>
          </a:p>
        </p:txBody>
      </p:sp>
      <p:sp>
        <p:nvSpPr>
          <p:cNvPr id="2319378" name="Rectangle 18"/>
          <p:cNvSpPr>
            <a:spLocks noChangeArrowheads="1"/>
          </p:cNvSpPr>
          <p:nvPr/>
        </p:nvSpPr>
        <p:spPr bwMode="auto">
          <a:xfrm>
            <a:off x="4054475" y="1528763"/>
            <a:ext cx="1381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序   号</a:t>
            </a:r>
          </a:p>
        </p:txBody>
      </p:sp>
      <p:sp>
        <p:nvSpPr>
          <p:cNvPr id="2319379" name="Line 19"/>
          <p:cNvSpPr>
            <a:spLocks noChangeShapeType="1"/>
          </p:cNvSpPr>
          <p:nvPr/>
        </p:nvSpPr>
        <p:spPr bwMode="auto">
          <a:xfrm>
            <a:off x="4505325" y="2808288"/>
            <a:ext cx="0" cy="137001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0" name="Rectangle 20"/>
          <p:cNvSpPr>
            <a:spLocks noChangeArrowheads="1"/>
          </p:cNvSpPr>
          <p:nvPr/>
        </p:nvSpPr>
        <p:spPr bwMode="auto">
          <a:xfrm>
            <a:off x="5538788" y="3629025"/>
            <a:ext cx="18256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紧   急   指   针</a:t>
            </a:r>
          </a:p>
        </p:txBody>
      </p:sp>
      <p:sp>
        <p:nvSpPr>
          <p:cNvPr id="2319381" name="Rectangle 21"/>
          <p:cNvSpPr>
            <a:spLocks noChangeArrowheads="1"/>
          </p:cNvSpPr>
          <p:nvPr/>
        </p:nvSpPr>
        <p:spPr bwMode="auto">
          <a:xfrm>
            <a:off x="5988050" y="2909888"/>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窗   口</a:t>
            </a:r>
          </a:p>
        </p:txBody>
      </p:sp>
      <p:sp>
        <p:nvSpPr>
          <p:cNvPr id="2319382" name="Rectangle 22"/>
          <p:cNvSpPr>
            <a:spLocks noChangeArrowheads="1"/>
          </p:cNvSpPr>
          <p:nvPr/>
        </p:nvSpPr>
        <p:spPr bwMode="auto">
          <a:xfrm>
            <a:off x="3810000" y="2252663"/>
            <a:ext cx="18415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确    认    号</a:t>
            </a:r>
          </a:p>
        </p:txBody>
      </p:sp>
      <p:sp>
        <p:nvSpPr>
          <p:cNvPr id="2319383" name="Line 23"/>
          <p:cNvSpPr>
            <a:spLocks noChangeShapeType="1"/>
          </p:cNvSpPr>
          <p:nvPr/>
        </p:nvSpPr>
        <p:spPr bwMode="auto">
          <a:xfrm>
            <a:off x="1611313"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4" name="Line 24"/>
          <p:cNvSpPr>
            <a:spLocks noChangeShapeType="1"/>
          </p:cNvSpPr>
          <p:nvPr/>
        </p:nvSpPr>
        <p:spPr bwMode="auto">
          <a:xfrm>
            <a:off x="3538538" y="2800350"/>
            <a:ext cx="0" cy="6842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5" name="Line 25"/>
          <p:cNvSpPr>
            <a:spLocks noChangeShapeType="1"/>
          </p:cNvSpPr>
          <p:nvPr/>
        </p:nvSpPr>
        <p:spPr bwMode="auto">
          <a:xfrm>
            <a:off x="3044825" y="2808288"/>
            <a:ext cx="0" cy="6921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6" name="Line 26"/>
          <p:cNvSpPr>
            <a:spLocks noChangeShapeType="1"/>
          </p:cNvSpPr>
          <p:nvPr/>
        </p:nvSpPr>
        <p:spPr bwMode="auto">
          <a:xfrm>
            <a:off x="328930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7" name="Line 27"/>
          <p:cNvSpPr>
            <a:spLocks noChangeShapeType="1"/>
          </p:cNvSpPr>
          <p:nvPr/>
        </p:nvSpPr>
        <p:spPr bwMode="auto">
          <a:xfrm>
            <a:off x="40195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8" name="Line 28"/>
          <p:cNvSpPr>
            <a:spLocks noChangeShapeType="1"/>
          </p:cNvSpPr>
          <p:nvPr/>
        </p:nvSpPr>
        <p:spPr bwMode="auto">
          <a:xfrm>
            <a:off x="3778250"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89" name="Line 29"/>
          <p:cNvSpPr>
            <a:spLocks noChangeShapeType="1"/>
          </p:cNvSpPr>
          <p:nvPr/>
        </p:nvSpPr>
        <p:spPr bwMode="auto">
          <a:xfrm>
            <a:off x="4264025" y="2808288"/>
            <a:ext cx="0" cy="6810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0" name="Rectangle 30"/>
          <p:cNvSpPr>
            <a:spLocks noChangeArrowheads="1"/>
          </p:cNvSpPr>
          <p:nvPr/>
        </p:nvSpPr>
        <p:spPr bwMode="auto">
          <a:xfrm>
            <a:off x="1911350" y="2924175"/>
            <a:ext cx="8985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保   留</a:t>
            </a:r>
          </a:p>
        </p:txBody>
      </p:sp>
      <p:sp>
        <p:nvSpPr>
          <p:cNvPr id="2319391" name="Rectangle 31"/>
          <p:cNvSpPr>
            <a:spLocks noChangeArrowheads="1"/>
          </p:cNvSpPr>
          <p:nvPr/>
        </p:nvSpPr>
        <p:spPr bwMode="auto">
          <a:xfrm>
            <a:off x="4237038"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algn="ctr" eaLnBrk="0" hangingPunct="0">
              <a:lnSpc>
                <a:spcPct val="75000"/>
              </a:lnSpc>
              <a:buClrTx/>
              <a:buFontTx/>
              <a:buNone/>
            </a:pPr>
            <a:r>
              <a:rPr lang="en-US" altLang="zh-CN" sz="1600" b="1">
                <a:solidFill>
                  <a:srgbClr val="333399"/>
                </a:solidFill>
                <a:latin typeface="Arial" pitchFamily="34" charset="0"/>
                <a:ea typeface="黑体" pitchFamily="49" charset="-122"/>
              </a:rPr>
              <a:t>F</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I</a:t>
            </a:r>
          </a:p>
          <a:p>
            <a:pPr algn="ct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9392" name="Line 32"/>
          <p:cNvSpPr>
            <a:spLocks noChangeShapeType="1"/>
          </p:cNvSpPr>
          <p:nvPr/>
        </p:nvSpPr>
        <p:spPr bwMode="auto">
          <a:xfrm>
            <a:off x="650875" y="549275"/>
            <a:ext cx="7675563"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3" name="Line 33"/>
          <p:cNvSpPr>
            <a:spLocks noChangeShapeType="1"/>
          </p:cNvSpPr>
          <p:nvPr/>
        </p:nvSpPr>
        <p:spPr bwMode="auto">
          <a:xfrm>
            <a:off x="650875"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4" name="Line 34"/>
          <p:cNvSpPr>
            <a:spLocks noChangeShapeType="1"/>
          </p:cNvSpPr>
          <p:nvPr/>
        </p:nvSpPr>
        <p:spPr bwMode="auto">
          <a:xfrm>
            <a:off x="890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5" name="Line 35"/>
          <p:cNvSpPr>
            <a:spLocks noChangeShapeType="1"/>
          </p:cNvSpPr>
          <p:nvPr/>
        </p:nvSpPr>
        <p:spPr bwMode="auto">
          <a:xfrm>
            <a:off x="1130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6" name="Line 36"/>
          <p:cNvSpPr>
            <a:spLocks noChangeShapeType="1"/>
          </p:cNvSpPr>
          <p:nvPr/>
        </p:nvSpPr>
        <p:spPr bwMode="auto">
          <a:xfrm>
            <a:off x="1370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7" name="Line 37"/>
          <p:cNvSpPr>
            <a:spLocks noChangeShapeType="1"/>
          </p:cNvSpPr>
          <p:nvPr/>
        </p:nvSpPr>
        <p:spPr bwMode="auto">
          <a:xfrm>
            <a:off x="1611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8" name="Line 38"/>
          <p:cNvSpPr>
            <a:spLocks noChangeShapeType="1"/>
          </p:cNvSpPr>
          <p:nvPr/>
        </p:nvSpPr>
        <p:spPr bwMode="auto">
          <a:xfrm>
            <a:off x="18510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399" name="Line 39"/>
          <p:cNvSpPr>
            <a:spLocks noChangeShapeType="1"/>
          </p:cNvSpPr>
          <p:nvPr/>
        </p:nvSpPr>
        <p:spPr bwMode="auto">
          <a:xfrm>
            <a:off x="2089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0" name="Line 40"/>
          <p:cNvSpPr>
            <a:spLocks noChangeShapeType="1"/>
          </p:cNvSpPr>
          <p:nvPr/>
        </p:nvSpPr>
        <p:spPr bwMode="auto">
          <a:xfrm>
            <a:off x="2328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1" name="Line 41"/>
          <p:cNvSpPr>
            <a:spLocks noChangeShapeType="1"/>
          </p:cNvSpPr>
          <p:nvPr/>
        </p:nvSpPr>
        <p:spPr bwMode="auto">
          <a:xfrm>
            <a:off x="25701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2" name="Line 42"/>
          <p:cNvSpPr>
            <a:spLocks noChangeShapeType="1"/>
          </p:cNvSpPr>
          <p:nvPr/>
        </p:nvSpPr>
        <p:spPr bwMode="auto">
          <a:xfrm>
            <a:off x="2809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3" name="Line 43"/>
          <p:cNvSpPr>
            <a:spLocks noChangeShapeType="1"/>
          </p:cNvSpPr>
          <p:nvPr/>
        </p:nvSpPr>
        <p:spPr bwMode="auto">
          <a:xfrm>
            <a:off x="3049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4" name="Line 44"/>
          <p:cNvSpPr>
            <a:spLocks noChangeShapeType="1"/>
          </p:cNvSpPr>
          <p:nvPr/>
        </p:nvSpPr>
        <p:spPr bwMode="auto">
          <a:xfrm>
            <a:off x="3289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5" name="Line 45"/>
          <p:cNvSpPr>
            <a:spLocks noChangeShapeType="1"/>
          </p:cNvSpPr>
          <p:nvPr/>
        </p:nvSpPr>
        <p:spPr bwMode="auto">
          <a:xfrm>
            <a:off x="3530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6" name="Line 46"/>
          <p:cNvSpPr>
            <a:spLocks noChangeShapeType="1"/>
          </p:cNvSpPr>
          <p:nvPr/>
        </p:nvSpPr>
        <p:spPr bwMode="auto">
          <a:xfrm>
            <a:off x="37703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7" name="Line 47"/>
          <p:cNvSpPr>
            <a:spLocks noChangeShapeType="1"/>
          </p:cNvSpPr>
          <p:nvPr/>
        </p:nvSpPr>
        <p:spPr bwMode="auto">
          <a:xfrm>
            <a:off x="4008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8" name="Line 48"/>
          <p:cNvSpPr>
            <a:spLocks noChangeShapeType="1"/>
          </p:cNvSpPr>
          <p:nvPr/>
        </p:nvSpPr>
        <p:spPr bwMode="auto">
          <a:xfrm>
            <a:off x="424815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09" name="Line 49"/>
          <p:cNvSpPr>
            <a:spLocks noChangeShapeType="1"/>
          </p:cNvSpPr>
          <p:nvPr/>
        </p:nvSpPr>
        <p:spPr bwMode="auto">
          <a:xfrm>
            <a:off x="4487863"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0" name="Line 50"/>
          <p:cNvSpPr>
            <a:spLocks noChangeShapeType="1"/>
          </p:cNvSpPr>
          <p:nvPr/>
        </p:nvSpPr>
        <p:spPr bwMode="auto">
          <a:xfrm>
            <a:off x="4729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1" name="Line 51"/>
          <p:cNvSpPr>
            <a:spLocks noChangeShapeType="1"/>
          </p:cNvSpPr>
          <p:nvPr/>
        </p:nvSpPr>
        <p:spPr bwMode="auto">
          <a:xfrm>
            <a:off x="4968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2" name="Line 52"/>
          <p:cNvSpPr>
            <a:spLocks noChangeShapeType="1"/>
          </p:cNvSpPr>
          <p:nvPr/>
        </p:nvSpPr>
        <p:spPr bwMode="auto">
          <a:xfrm>
            <a:off x="5208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3" name="Line 53"/>
          <p:cNvSpPr>
            <a:spLocks noChangeShapeType="1"/>
          </p:cNvSpPr>
          <p:nvPr/>
        </p:nvSpPr>
        <p:spPr bwMode="auto">
          <a:xfrm>
            <a:off x="5448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4" name="Line 54"/>
          <p:cNvSpPr>
            <a:spLocks noChangeShapeType="1"/>
          </p:cNvSpPr>
          <p:nvPr/>
        </p:nvSpPr>
        <p:spPr bwMode="auto">
          <a:xfrm>
            <a:off x="56896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5" name="Line 55"/>
          <p:cNvSpPr>
            <a:spLocks noChangeShapeType="1"/>
          </p:cNvSpPr>
          <p:nvPr/>
        </p:nvSpPr>
        <p:spPr bwMode="auto">
          <a:xfrm>
            <a:off x="5927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6" name="Line 56"/>
          <p:cNvSpPr>
            <a:spLocks noChangeShapeType="1"/>
          </p:cNvSpPr>
          <p:nvPr/>
        </p:nvSpPr>
        <p:spPr bwMode="auto">
          <a:xfrm>
            <a:off x="616743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7" name="Line 57"/>
          <p:cNvSpPr>
            <a:spLocks noChangeShapeType="1"/>
          </p:cNvSpPr>
          <p:nvPr/>
        </p:nvSpPr>
        <p:spPr bwMode="auto">
          <a:xfrm>
            <a:off x="6407150"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8" name="Line 58"/>
          <p:cNvSpPr>
            <a:spLocks noChangeShapeType="1"/>
          </p:cNvSpPr>
          <p:nvPr/>
        </p:nvSpPr>
        <p:spPr bwMode="auto">
          <a:xfrm>
            <a:off x="66468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19" name="Line 59"/>
          <p:cNvSpPr>
            <a:spLocks noChangeShapeType="1"/>
          </p:cNvSpPr>
          <p:nvPr/>
        </p:nvSpPr>
        <p:spPr bwMode="auto">
          <a:xfrm>
            <a:off x="688816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0" name="Line 60"/>
          <p:cNvSpPr>
            <a:spLocks noChangeShapeType="1"/>
          </p:cNvSpPr>
          <p:nvPr/>
        </p:nvSpPr>
        <p:spPr bwMode="auto">
          <a:xfrm>
            <a:off x="712787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1" name="Line 61"/>
          <p:cNvSpPr>
            <a:spLocks noChangeShapeType="1"/>
          </p:cNvSpPr>
          <p:nvPr/>
        </p:nvSpPr>
        <p:spPr bwMode="auto">
          <a:xfrm>
            <a:off x="7367588"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2" name="Line 62"/>
          <p:cNvSpPr>
            <a:spLocks noChangeShapeType="1"/>
          </p:cNvSpPr>
          <p:nvPr/>
        </p:nvSpPr>
        <p:spPr bwMode="auto">
          <a:xfrm>
            <a:off x="7607300"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3" name="Line 63"/>
          <p:cNvSpPr>
            <a:spLocks noChangeShapeType="1"/>
          </p:cNvSpPr>
          <p:nvPr/>
        </p:nvSpPr>
        <p:spPr bwMode="auto">
          <a:xfrm>
            <a:off x="7847013"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4" name="Line 64"/>
          <p:cNvSpPr>
            <a:spLocks noChangeShapeType="1"/>
          </p:cNvSpPr>
          <p:nvPr/>
        </p:nvSpPr>
        <p:spPr bwMode="auto">
          <a:xfrm>
            <a:off x="8086725" y="250825"/>
            <a:ext cx="0" cy="29845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5" name="Line 65"/>
          <p:cNvSpPr>
            <a:spLocks noChangeShapeType="1"/>
          </p:cNvSpPr>
          <p:nvPr/>
        </p:nvSpPr>
        <p:spPr bwMode="auto">
          <a:xfrm>
            <a:off x="8326438" y="350838"/>
            <a:ext cx="0" cy="19843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6" name="Rectangle 66"/>
          <p:cNvSpPr>
            <a:spLocks noChangeArrowheads="1"/>
          </p:cNvSpPr>
          <p:nvPr/>
        </p:nvSpPr>
        <p:spPr bwMode="auto">
          <a:xfrm>
            <a:off x="809625"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7" name="Rectangle 67"/>
          <p:cNvSpPr>
            <a:spLocks noChangeArrowheads="1"/>
          </p:cNvSpPr>
          <p:nvPr/>
        </p:nvSpPr>
        <p:spPr bwMode="auto">
          <a:xfrm>
            <a:off x="2728913"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8" name="Rectangle 68"/>
          <p:cNvSpPr>
            <a:spLocks noChangeArrowheads="1"/>
          </p:cNvSpPr>
          <p:nvPr/>
        </p:nvSpPr>
        <p:spPr bwMode="auto">
          <a:xfrm>
            <a:off x="4648200"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29" name="Rectangle 69"/>
          <p:cNvSpPr>
            <a:spLocks noChangeArrowheads="1"/>
          </p:cNvSpPr>
          <p:nvPr/>
        </p:nvSpPr>
        <p:spPr bwMode="auto">
          <a:xfrm>
            <a:off x="6567488" y="150813"/>
            <a:ext cx="1600200" cy="30003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30" name="Rectangle 70"/>
          <p:cNvSpPr>
            <a:spLocks noChangeArrowheads="1"/>
          </p:cNvSpPr>
          <p:nvPr/>
        </p:nvSpPr>
        <p:spPr bwMode="auto">
          <a:xfrm>
            <a:off x="4008438" y="2827338"/>
            <a:ext cx="325437"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Y</a:t>
            </a:r>
          </a:p>
          <a:p>
            <a:pPr eaLnBrk="0" hangingPunct="0">
              <a:lnSpc>
                <a:spcPct val="75000"/>
              </a:lnSpc>
              <a:buClrTx/>
              <a:buFontTx/>
              <a:buNone/>
            </a:pPr>
            <a:r>
              <a:rPr lang="en-US" altLang="zh-CN" sz="1600" b="1">
                <a:solidFill>
                  <a:srgbClr val="333399"/>
                </a:solidFill>
                <a:latin typeface="Arial" pitchFamily="34" charset="0"/>
                <a:ea typeface="黑体" pitchFamily="49" charset="-122"/>
              </a:rPr>
              <a:t>N</a:t>
            </a:r>
          </a:p>
        </p:txBody>
      </p:sp>
      <p:sp>
        <p:nvSpPr>
          <p:cNvPr id="2319431" name="Rectangle 71"/>
          <p:cNvSpPr>
            <a:spLocks noChangeArrowheads="1"/>
          </p:cNvSpPr>
          <p:nvPr/>
        </p:nvSpPr>
        <p:spPr bwMode="auto">
          <a:xfrm>
            <a:off x="3770313"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T</a:t>
            </a:r>
          </a:p>
        </p:txBody>
      </p:sp>
      <p:sp>
        <p:nvSpPr>
          <p:cNvPr id="2319432" name="Rectangle 72"/>
          <p:cNvSpPr>
            <a:spLocks noChangeArrowheads="1"/>
          </p:cNvSpPr>
          <p:nvPr/>
        </p:nvSpPr>
        <p:spPr bwMode="auto">
          <a:xfrm>
            <a:off x="3513138" y="2827338"/>
            <a:ext cx="3286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P</a:t>
            </a:r>
          </a:p>
          <a:p>
            <a:pPr eaLnBrk="0" hangingPunct="0">
              <a:lnSpc>
                <a:spcPct val="75000"/>
              </a:lnSpc>
              <a:buClrTx/>
              <a:buFontTx/>
              <a:buNone/>
            </a:pPr>
            <a:r>
              <a:rPr lang="en-US" altLang="zh-CN" sz="1600" b="1">
                <a:solidFill>
                  <a:srgbClr val="333399"/>
                </a:solidFill>
                <a:latin typeface="Arial" pitchFamily="34" charset="0"/>
                <a:ea typeface="黑体" pitchFamily="49" charset="-122"/>
              </a:rPr>
              <a:t>S</a:t>
            </a:r>
          </a:p>
          <a:p>
            <a:pPr eaLnBrk="0" hangingPunct="0">
              <a:lnSpc>
                <a:spcPct val="75000"/>
              </a:lnSpc>
              <a:buClrTx/>
              <a:buFontTx/>
              <a:buNone/>
            </a:pPr>
            <a:r>
              <a:rPr lang="en-US" altLang="zh-CN" sz="1600" b="1">
                <a:solidFill>
                  <a:srgbClr val="333399"/>
                </a:solidFill>
                <a:latin typeface="Arial" pitchFamily="34" charset="0"/>
                <a:ea typeface="黑体" pitchFamily="49" charset="-122"/>
              </a:rPr>
              <a:t>H</a:t>
            </a:r>
          </a:p>
        </p:txBody>
      </p:sp>
      <p:sp>
        <p:nvSpPr>
          <p:cNvPr id="2319433" name="Rectangle 73"/>
          <p:cNvSpPr>
            <a:spLocks noChangeArrowheads="1"/>
          </p:cNvSpPr>
          <p:nvPr/>
        </p:nvSpPr>
        <p:spPr bwMode="auto">
          <a:xfrm>
            <a:off x="3273425" y="2827338"/>
            <a:ext cx="3270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A</a:t>
            </a:r>
          </a:p>
          <a:p>
            <a:pPr eaLnBrk="0" hangingPunct="0">
              <a:lnSpc>
                <a:spcPct val="75000"/>
              </a:lnSpc>
              <a:buClrTx/>
              <a:buFontTx/>
              <a:buNone/>
            </a:pPr>
            <a:r>
              <a:rPr lang="en-US" altLang="zh-CN" sz="1600" b="1">
                <a:solidFill>
                  <a:srgbClr val="333399"/>
                </a:solidFill>
                <a:latin typeface="Arial" pitchFamily="34" charset="0"/>
                <a:ea typeface="黑体" pitchFamily="49" charset="-122"/>
              </a:rPr>
              <a:t>C</a:t>
            </a:r>
          </a:p>
          <a:p>
            <a:pPr eaLnBrk="0" hangingPunct="0">
              <a:lnSpc>
                <a:spcPct val="75000"/>
              </a:lnSpc>
              <a:buClrTx/>
              <a:buFontTx/>
              <a:buNone/>
            </a:pPr>
            <a:r>
              <a:rPr lang="en-US" altLang="zh-CN" sz="1600" b="1">
                <a:solidFill>
                  <a:srgbClr val="333399"/>
                </a:solidFill>
                <a:latin typeface="Arial" pitchFamily="34" charset="0"/>
                <a:ea typeface="黑体" pitchFamily="49" charset="-122"/>
              </a:rPr>
              <a:t>K</a:t>
            </a:r>
          </a:p>
        </p:txBody>
      </p:sp>
      <p:sp>
        <p:nvSpPr>
          <p:cNvPr id="2319434" name="Rectangle 74"/>
          <p:cNvSpPr>
            <a:spLocks noChangeArrowheads="1"/>
          </p:cNvSpPr>
          <p:nvPr/>
        </p:nvSpPr>
        <p:spPr bwMode="auto">
          <a:xfrm>
            <a:off x="3011488" y="2827338"/>
            <a:ext cx="339725"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lnSpc>
                <a:spcPct val="75000"/>
              </a:lnSpc>
              <a:buClrTx/>
              <a:buFontTx/>
              <a:buNone/>
            </a:pPr>
            <a:r>
              <a:rPr lang="en-US" altLang="zh-CN" sz="1600" b="1">
                <a:solidFill>
                  <a:srgbClr val="333399"/>
                </a:solidFill>
                <a:latin typeface="Arial" pitchFamily="34" charset="0"/>
                <a:ea typeface="黑体" pitchFamily="49" charset="-122"/>
              </a:rPr>
              <a:t>U</a:t>
            </a:r>
          </a:p>
          <a:p>
            <a:pPr eaLnBrk="0" hangingPunct="0">
              <a:lnSpc>
                <a:spcPct val="75000"/>
              </a:lnSpc>
              <a:buClrTx/>
              <a:buFontTx/>
              <a:buNone/>
            </a:pPr>
            <a:r>
              <a:rPr lang="en-US" altLang="zh-CN" sz="1600" b="1">
                <a:solidFill>
                  <a:srgbClr val="333399"/>
                </a:solidFill>
                <a:latin typeface="Arial" pitchFamily="34" charset="0"/>
                <a:ea typeface="黑体" pitchFamily="49" charset="-122"/>
              </a:rPr>
              <a:t>R</a:t>
            </a:r>
          </a:p>
          <a:p>
            <a:pPr eaLnBrk="0" hangingPunct="0">
              <a:lnSpc>
                <a:spcPct val="75000"/>
              </a:lnSpc>
              <a:buClrTx/>
              <a:buFontTx/>
              <a:buNone/>
            </a:pPr>
            <a:r>
              <a:rPr lang="en-US" altLang="zh-CN" sz="1600" b="1">
                <a:solidFill>
                  <a:srgbClr val="333399"/>
                </a:solidFill>
                <a:latin typeface="Arial" pitchFamily="34" charset="0"/>
                <a:ea typeface="黑体" pitchFamily="49" charset="-122"/>
              </a:rPr>
              <a:t>G</a:t>
            </a:r>
          </a:p>
        </p:txBody>
      </p:sp>
      <p:sp>
        <p:nvSpPr>
          <p:cNvPr id="2319435" name="Rectangle 75"/>
          <p:cNvSpPr>
            <a:spLocks noChangeArrowheads="1"/>
          </p:cNvSpPr>
          <p:nvPr/>
        </p:nvSpPr>
        <p:spPr bwMode="auto">
          <a:xfrm>
            <a:off x="257175" y="-26988"/>
            <a:ext cx="8131175" cy="39370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位 </a:t>
            </a:r>
            <a:r>
              <a:rPr lang="en-US" altLang="zh-CN" sz="2000">
                <a:solidFill>
                  <a:srgbClr val="333399"/>
                </a:solidFill>
                <a:latin typeface="Arial" pitchFamily="34" charset="0"/>
                <a:ea typeface="黑体" pitchFamily="49" charset="-122"/>
              </a:rPr>
              <a:t>0                         8                        16                        24                    31</a:t>
            </a:r>
          </a:p>
        </p:txBody>
      </p:sp>
      <p:sp>
        <p:nvSpPr>
          <p:cNvPr id="2319436" name="Line 76"/>
          <p:cNvSpPr>
            <a:spLocks noChangeShapeType="1"/>
          </p:cNvSpPr>
          <p:nvPr/>
        </p:nvSpPr>
        <p:spPr bwMode="auto">
          <a:xfrm flipH="1">
            <a:off x="6405563" y="4203700"/>
            <a:ext cx="3175" cy="64293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9437" name="Rectangle 77"/>
          <p:cNvSpPr>
            <a:spLocks noChangeArrowheads="1"/>
          </p:cNvSpPr>
          <p:nvPr/>
        </p:nvSpPr>
        <p:spPr bwMode="auto">
          <a:xfrm>
            <a:off x="6918325" y="4270375"/>
            <a:ext cx="1254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spcBef>
                <a:spcPct val="0"/>
              </a:spcBef>
              <a:defRPr kumimoji="1" sz="2400">
                <a:solidFill>
                  <a:schemeClr val="tx1"/>
                </a:solidFill>
                <a:latin typeface="Times New Roman" pitchFamily="18" charset="0"/>
                <a:ea typeface="宋体" pitchFamily="2" charset="-122"/>
              </a:defRPr>
            </a:lvl1pPr>
            <a:lvl2pPr marL="571500" defTabSz="762000">
              <a:spcBef>
                <a:spcPct val="0"/>
              </a:spcBef>
              <a:defRPr kumimoji="1" sz="2400">
                <a:solidFill>
                  <a:schemeClr val="tx1"/>
                </a:solidFill>
                <a:latin typeface="Times New Roman" pitchFamily="18" charset="0"/>
                <a:ea typeface="宋体" pitchFamily="2" charset="-122"/>
              </a:defRPr>
            </a:lvl2pPr>
            <a:lvl3pPr marL="1143000" defTabSz="762000">
              <a:spcBef>
                <a:spcPct val="0"/>
              </a:spcBef>
              <a:defRPr kumimoji="1" sz="2400">
                <a:solidFill>
                  <a:schemeClr val="tx1"/>
                </a:solidFill>
                <a:latin typeface="Times New Roman" pitchFamily="18" charset="0"/>
                <a:ea typeface="宋体" pitchFamily="2" charset="-122"/>
              </a:defRPr>
            </a:lvl3pPr>
            <a:lvl4pPr marL="1714500" defTabSz="762000">
              <a:spcBef>
                <a:spcPct val="0"/>
              </a:spcBef>
              <a:defRPr kumimoji="1" sz="2400">
                <a:solidFill>
                  <a:schemeClr val="tx1"/>
                </a:solidFill>
                <a:latin typeface="Times New Roman" pitchFamily="18" charset="0"/>
                <a:ea typeface="宋体" pitchFamily="2" charset="-122"/>
              </a:defRPr>
            </a:lvl4pPr>
            <a:lvl5pPr marL="2286000" defTabSz="762000">
              <a:spcBef>
                <a:spcPct val="0"/>
              </a:spcBef>
              <a:defRPr kumimoji="1" sz="2400">
                <a:solidFill>
                  <a:schemeClr val="tx1"/>
                </a:solidFill>
                <a:latin typeface="Times New Roman" pitchFamily="18" charset="0"/>
                <a:ea typeface="宋体" pitchFamily="2" charset="-122"/>
              </a:defRPr>
            </a:lvl5pPr>
            <a:lvl6pPr marL="2743200" defTabSz="762000" fontAlgn="base">
              <a:spcBef>
                <a:spcPct val="0"/>
              </a:spcBef>
              <a:spcAft>
                <a:spcPct val="0"/>
              </a:spcAft>
              <a:defRPr kumimoji="1" sz="2400">
                <a:solidFill>
                  <a:schemeClr val="tx1"/>
                </a:solidFill>
                <a:latin typeface="Times New Roman" pitchFamily="18" charset="0"/>
                <a:ea typeface="宋体" pitchFamily="2" charset="-122"/>
              </a:defRPr>
            </a:lvl6pPr>
            <a:lvl7pPr marL="3200400" defTabSz="762000" fontAlgn="base">
              <a:spcBef>
                <a:spcPct val="0"/>
              </a:spcBef>
              <a:spcAft>
                <a:spcPct val="0"/>
              </a:spcAft>
              <a:defRPr kumimoji="1" sz="2400">
                <a:solidFill>
                  <a:schemeClr val="tx1"/>
                </a:solidFill>
                <a:latin typeface="Times New Roman" pitchFamily="18" charset="0"/>
                <a:ea typeface="宋体" pitchFamily="2" charset="-122"/>
              </a:defRPr>
            </a:lvl7pPr>
            <a:lvl8pPr marL="3657600" defTabSz="762000" fontAlgn="base">
              <a:spcBef>
                <a:spcPct val="0"/>
              </a:spcBef>
              <a:spcAft>
                <a:spcPct val="0"/>
              </a:spcAft>
              <a:defRPr kumimoji="1" sz="2400">
                <a:solidFill>
                  <a:schemeClr val="tx1"/>
                </a:solidFill>
                <a:latin typeface="Times New Roman" pitchFamily="18" charset="0"/>
                <a:ea typeface="宋体" pitchFamily="2" charset="-122"/>
              </a:defRPr>
            </a:lvl8pPr>
            <a:lvl9pPr marL="4114800" defTabSz="762000" fontAlgn="base">
              <a:spcBef>
                <a:spcPct val="0"/>
              </a:spcBef>
              <a:spcAft>
                <a:spcPct val="0"/>
              </a:spcAft>
              <a:defRPr kumimoji="1" sz="2400">
                <a:solidFill>
                  <a:schemeClr val="tx1"/>
                </a:solidFill>
                <a:latin typeface="Times New Roman" pitchFamily="18" charset="0"/>
                <a:ea typeface="宋体" pitchFamily="2" charset="-122"/>
              </a:defRPr>
            </a:lvl9pPr>
          </a:lstStyle>
          <a:p>
            <a:pPr eaLnBrk="0" hangingPunct="0">
              <a:buClrTx/>
              <a:buFontTx/>
              <a:buNone/>
            </a:pPr>
            <a:r>
              <a:rPr lang="zh-CN" altLang="en-US" sz="2000">
                <a:solidFill>
                  <a:srgbClr val="333399"/>
                </a:solidFill>
                <a:latin typeface="Arial" pitchFamily="34" charset="0"/>
                <a:ea typeface="黑体" pitchFamily="49" charset="-122"/>
              </a:rPr>
              <a:t>填    充</a:t>
            </a:r>
          </a:p>
        </p:txBody>
      </p:sp>
      <p:sp>
        <p:nvSpPr>
          <p:cNvPr id="2319438" name="Line 78"/>
          <p:cNvSpPr>
            <a:spLocks noChangeShapeType="1"/>
          </p:cNvSpPr>
          <p:nvPr/>
        </p:nvSpPr>
        <p:spPr bwMode="auto">
          <a:xfrm>
            <a:off x="8447088" y="682625"/>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9439" name="Line 79"/>
          <p:cNvSpPr>
            <a:spLocks noChangeShapeType="1"/>
          </p:cNvSpPr>
          <p:nvPr/>
        </p:nvSpPr>
        <p:spPr bwMode="auto">
          <a:xfrm>
            <a:off x="8447088" y="4178300"/>
            <a:ext cx="830262"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9440" name="Line 80"/>
          <p:cNvSpPr>
            <a:spLocks noChangeShapeType="1"/>
          </p:cNvSpPr>
          <p:nvPr/>
        </p:nvSpPr>
        <p:spPr bwMode="auto">
          <a:xfrm>
            <a:off x="58738" y="720725"/>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9441" name="Line 81"/>
          <p:cNvSpPr>
            <a:spLocks noChangeShapeType="1"/>
          </p:cNvSpPr>
          <p:nvPr/>
        </p:nvSpPr>
        <p:spPr bwMode="auto">
          <a:xfrm>
            <a:off x="73025" y="4821238"/>
            <a:ext cx="530225"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19442" name="Rectangle 82"/>
          <p:cNvSpPr>
            <a:spLocks noChangeArrowheads="1"/>
          </p:cNvSpPr>
          <p:nvPr/>
        </p:nvSpPr>
        <p:spPr bwMode="auto">
          <a:xfrm>
            <a:off x="6400800" y="4151313"/>
            <a:ext cx="1925638" cy="717550"/>
          </a:xfrm>
          <a:prstGeom prst="rect">
            <a:avLst/>
          </a:prstGeom>
          <a:noFill/>
          <a:ln w="762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19443" name="Text Box 83"/>
          <p:cNvSpPr txBox="1">
            <a:spLocks noChangeArrowheads="1"/>
          </p:cNvSpPr>
          <p:nvPr/>
        </p:nvSpPr>
        <p:spPr bwMode="auto">
          <a:xfrm>
            <a:off x="447675" y="5003800"/>
            <a:ext cx="83010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0"/>
              </a:spcBef>
              <a:buClrTx/>
              <a:buFontTx/>
              <a:buNone/>
            </a:pPr>
            <a:r>
              <a:rPr lang="zh-CN" altLang="en-US" sz="2800">
                <a:solidFill>
                  <a:srgbClr val="333399"/>
                </a:solidFill>
                <a:ea typeface="黑体" pitchFamily="49" charset="-122"/>
              </a:rPr>
              <a:t>填充字段 </a:t>
            </a:r>
            <a:r>
              <a:rPr lang="en-US" altLang="zh-CN" sz="2800">
                <a:solidFill>
                  <a:srgbClr val="333399"/>
                </a:solidFill>
                <a:ea typeface="黑体" pitchFamily="49" charset="-122"/>
              </a:rPr>
              <a:t>—— </a:t>
            </a:r>
            <a:r>
              <a:rPr lang="zh-CN" altLang="en-US" sz="2800">
                <a:solidFill>
                  <a:srgbClr val="333399"/>
                </a:solidFill>
                <a:ea typeface="黑体" pitchFamily="49" charset="-122"/>
              </a:rPr>
              <a:t>这是为了使整个首部长度是 </a:t>
            </a:r>
            <a:r>
              <a:rPr lang="en-US" altLang="zh-CN" sz="2800">
                <a:solidFill>
                  <a:srgbClr val="333399"/>
                </a:solidFill>
                <a:ea typeface="黑体" pitchFamily="49" charset="-122"/>
              </a:rPr>
              <a:t>4 </a:t>
            </a:r>
            <a:r>
              <a:rPr lang="zh-CN" altLang="en-US" sz="2800">
                <a:solidFill>
                  <a:srgbClr val="333399"/>
                </a:solidFill>
                <a:ea typeface="黑体" pitchFamily="49" charset="-122"/>
              </a:rPr>
              <a:t>字节的整数倍。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19442"/>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1944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9442" grpId="0" animBg="1"/>
      <p:bldP spid="2319442"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1410" name="Rectangle 2"/>
          <p:cNvSpPr>
            <a:spLocks noGrp="1" noChangeArrowheads="1"/>
          </p:cNvSpPr>
          <p:nvPr>
            <p:ph type="title"/>
          </p:nvPr>
        </p:nvSpPr>
        <p:spPr/>
        <p:txBody>
          <a:bodyPr/>
          <a:lstStyle/>
          <a:p>
            <a:r>
              <a:rPr lang="en-US" altLang="zh-CN"/>
              <a:t>TCP</a:t>
            </a:r>
            <a:r>
              <a:rPr lang="zh-CN" altLang="en-US"/>
              <a:t>的数据编号与确认 </a:t>
            </a:r>
          </a:p>
        </p:txBody>
      </p:sp>
      <p:sp>
        <p:nvSpPr>
          <p:cNvPr id="2321411" name="Rectangle 3"/>
          <p:cNvSpPr>
            <a:spLocks noGrp="1" noChangeArrowheads="1"/>
          </p:cNvSpPr>
          <p:nvPr>
            <p:ph type="body" idx="1"/>
          </p:nvPr>
        </p:nvSpPr>
        <p:spPr>
          <a:xfrm>
            <a:off x="838200" y="1341438"/>
            <a:ext cx="8305800" cy="2232025"/>
          </a:xfrm>
        </p:spPr>
        <p:txBody>
          <a:bodyPr/>
          <a:lstStyle/>
          <a:p>
            <a:pPr>
              <a:lnSpc>
                <a:spcPct val="80000"/>
              </a:lnSpc>
            </a:pPr>
            <a:r>
              <a:rPr lang="en-US" altLang="zh-CN" sz="2400"/>
              <a:t>TCP</a:t>
            </a:r>
            <a:r>
              <a:rPr lang="zh-CN" altLang="en-US" sz="2400"/>
              <a:t>协议是面向字节的。</a:t>
            </a:r>
            <a:r>
              <a:rPr lang="en-US" altLang="zh-CN" sz="2400"/>
              <a:t>TCP</a:t>
            </a:r>
            <a:r>
              <a:rPr lang="zh-CN" altLang="en-US" sz="2400"/>
              <a:t>将所要传送的整个报文</a:t>
            </a:r>
            <a:r>
              <a:rPr lang="en-US" altLang="zh-CN" sz="2400"/>
              <a:t>(</a:t>
            </a:r>
            <a:r>
              <a:rPr lang="zh-CN" altLang="en-US" sz="2400"/>
              <a:t>这可能包括许多个报文段</a:t>
            </a:r>
            <a:r>
              <a:rPr lang="en-US" altLang="zh-CN" sz="2400"/>
              <a:t>)</a:t>
            </a:r>
            <a:r>
              <a:rPr lang="zh-CN" altLang="en-US" sz="2400"/>
              <a:t>看成是一个个字节组成的数据流，并使每一个字节对应于一个序号。</a:t>
            </a:r>
          </a:p>
          <a:p>
            <a:pPr>
              <a:lnSpc>
                <a:spcPct val="80000"/>
              </a:lnSpc>
            </a:pPr>
            <a:r>
              <a:rPr lang="en-US" altLang="zh-CN" sz="2400"/>
              <a:t>TCP</a:t>
            </a:r>
            <a:r>
              <a:rPr lang="zh-CN" altLang="en-US" sz="2400"/>
              <a:t>的确认是对接收到的数据的最高序号</a:t>
            </a:r>
            <a:r>
              <a:rPr lang="en-US" altLang="zh-CN" sz="2400"/>
              <a:t>(</a:t>
            </a:r>
            <a:r>
              <a:rPr lang="zh-CN" altLang="en-US" sz="2400"/>
              <a:t>即收到的数据流中的最后一个序号</a:t>
            </a:r>
            <a:r>
              <a:rPr lang="en-US" altLang="zh-CN" sz="2400"/>
              <a:t>)</a:t>
            </a:r>
            <a:r>
              <a:rPr lang="zh-CN" altLang="en-US" sz="2400"/>
              <a:t>表示确认。但接收端返回的确认序号是已收到的数据的最高序号加</a:t>
            </a:r>
            <a:r>
              <a:rPr lang="en-US" altLang="zh-CN" sz="2400"/>
              <a:t>1</a:t>
            </a:r>
            <a:r>
              <a:rPr lang="zh-CN" altLang="en-US" sz="2400"/>
              <a:t>。也就是说，确认序号表示接收端期望下次收到的数据中的第一个数据字节的序号。 </a:t>
            </a:r>
          </a:p>
        </p:txBody>
      </p:sp>
      <p:sp>
        <p:nvSpPr>
          <p:cNvPr id="2321413" name="Rectangle 5"/>
          <p:cNvSpPr>
            <a:spLocks noChangeArrowheads="1"/>
          </p:cNvSpPr>
          <p:nvPr/>
        </p:nvSpPr>
        <p:spPr bwMode="auto">
          <a:xfrm>
            <a:off x="0" y="20669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2437" name="Rectangle 5"/>
          <p:cNvSpPr>
            <a:spLocks noGrp="1" noChangeArrowheads="1"/>
          </p:cNvSpPr>
          <p:nvPr>
            <p:ph type="title"/>
          </p:nvPr>
        </p:nvSpPr>
        <p:spPr/>
        <p:txBody>
          <a:bodyPr/>
          <a:lstStyle/>
          <a:p>
            <a:r>
              <a:rPr lang="en-US" altLang="zh-CN"/>
              <a:t>TCP</a:t>
            </a:r>
            <a:r>
              <a:rPr lang="zh-CN" altLang="en-US"/>
              <a:t>发送报文段的示意图 </a:t>
            </a:r>
          </a:p>
        </p:txBody>
      </p:sp>
      <p:graphicFrame>
        <p:nvGraphicFramePr>
          <p:cNvPr id="2322436" name="Object 4"/>
          <p:cNvGraphicFramePr>
            <a:graphicFrameLocks noGrp="1" noChangeAspect="1"/>
          </p:cNvGraphicFramePr>
          <p:nvPr>
            <p:ph idx="1"/>
          </p:nvPr>
        </p:nvGraphicFramePr>
        <p:xfrm>
          <a:off x="250825" y="1489075"/>
          <a:ext cx="8893175" cy="4603750"/>
        </p:xfrm>
        <a:graphic>
          <a:graphicData uri="http://schemas.openxmlformats.org/presentationml/2006/ole">
            <mc:AlternateContent xmlns:mc="http://schemas.openxmlformats.org/markup-compatibility/2006">
              <mc:Choice xmlns:v="urn:schemas-microsoft-com:vml" Requires="v">
                <p:oleObj spid="_x0000_s2322445" name="Visio" r:id="rId3" imgW="6473952" imgH="3351755" progId="Visio.Drawing.11">
                  <p:embed/>
                </p:oleObj>
              </mc:Choice>
              <mc:Fallback>
                <p:oleObj name="Visio" r:id="rId3" imgW="6473952" imgH="3351755"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1489075"/>
                        <a:ext cx="8893175" cy="4603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82" name="Rectangle 2"/>
          <p:cNvSpPr>
            <a:spLocks noGrp="1" noChangeArrowheads="1"/>
          </p:cNvSpPr>
          <p:nvPr>
            <p:ph type="title"/>
          </p:nvPr>
        </p:nvSpPr>
        <p:spPr/>
        <p:txBody>
          <a:bodyPr/>
          <a:lstStyle/>
          <a:p>
            <a:r>
              <a:rPr lang="en-US" altLang="zh-CN"/>
              <a:t>TCP</a:t>
            </a:r>
            <a:r>
              <a:rPr lang="zh-CN" altLang="en-US"/>
              <a:t>连接的建立与终止 </a:t>
            </a:r>
          </a:p>
        </p:txBody>
      </p:sp>
      <p:sp>
        <p:nvSpPr>
          <p:cNvPr id="2324483" name="Rectangle 3"/>
          <p:cNvSpPr>
            <a:spLocks noGrp="1" noChangeArrowheads="1"/>
          </p:cNvSpPr>
          <p:nvPr>
            <p:ph type="body" idx="1"/>
          </p:nvPr>
        </p:nvSpPr>
        <p:spPr/>
        <p:txBody>
          <a:bodyPr/>
          <a:lstStyle/>
          <a:p>
            <a:pPr>
              <a:lnSpc>
                <a:spcPct val="80000"/>
              </a:lnSpc>
            </a:pPr>
            <a:r>
              <a:rPr lang="zh-CN" altLang="en-US" sz="2400"/>
              <a:t>在连接建立过程中要解决以下三个问题：</a:t>
            </a:r>
          </a:p>
          <a:p>
            <a:pPr lvl="1">
              <a:lnSpc>
                <a:spcPct val="80000"/>
              </a:lnSpc>
            </a:pPr>
            <a:r>
              <a:rPr lang="zh-CN" altLang="en-US" sz="2000"/>
              <a:t>（</a:t>
            </a:r>
            <a:r>
              <a:rPr lang="en-US" altLang="zh-CN" sz="2000"/>
              <a:t>1</a:t>
            </a:r>
            <a:r>
              <a:rPr lang="zh-CN" altLang="en-US" sz="2000"/>
              <a:t>）要使每一方能够确知对方的存在。</a:t>
            </a:r>
          </a:p>
          <a:p>
            <a:pPr lvl="1">
              <a:lnSpc>
                <a:spcPct val="80000"/>
              </a:lnSpc>
            </a:pPr>
            <a:r>
              <a:rPr lang="zh-CN" altLang="en-US" sz="2000"/>
              <a:t>（</a:t>
            </a:r>
            <a:r>
              <a:rPr lang="en-US" altLang="zh-CN" sz="2000"/>
              <a:t>2</a:t>
            </a:r>
            <a:r>
              <a:rPr lang="zh-CN" altLang="en-US" sz="2000"/>
              <a:t>）要允许双方协商一些参数</a:t>
            </a:r>
            <a:r>
              <a:rPr lang="en-US" altLang="zh-CN" sz="2000"/>
              <a:t>(</a:t>
            </a:r>
            <a:r>
              <a:rPr lang="zh-CN" altLang="en-US" sz="2000"/>
              <a:t>如最大报文段长度，最大窗口大小，服务质量等</a:t>
            </a:r>
            <a:r>
              <a:rPr lang="en-US" altLang="zh-CN" sz="2000"/>
              <a:t>)</a:t>
            </a:r>
            <a:r>
              <a:rPr lang="zh-CN" altLang="en-US" sz="2000"/>
              <a:t>。</a:t>
            </a:r>
          </a:p>
          <a:p>
            <a:pPr lvl="1">
              <a:lnSpc>
                <a:spcPct val="80000"/>
              </a:lnSpc>
            </a:pPr>
            <a:r>
              <a:rPr lang="zh-CN" altLang="en-US" sz="2000"/>
              <a:t>（</a:t>
            </a:r>
            <a:r>
              <a:rPr lang="en-US" altLang="zh-CN" sz="2000"/>
              <a:t>3</a:t>
            </a:r>
            <a:r>
              <a:rPr lang="zh-CN" altLang="en-US" sz="2000"/>
              <a:t>）能够传输实体资源</a:t>
            </a:r>
            <a:r>
              <a:rPr lang="en-US" altLang="zh-CN" sz="2000"/>
              <a:t>(</a:t>
            </a:r>
            <a:r>
              <a:rPr lang="zh-CN" altLang="en-US" sz="2000"/>
              <a:t>如缓存大小，连接表中的项目等</a:t>
            </a:r>
            <a:r>
              <a:rPr lang="en-US" altLang="zh-CN" sz="2000"/>
              <a:t>)</a:t>
            </a:r>
            <a:r>
              <a:rPr lang="zh-CN" altLang="en-US" sz="2000"/>
              <a:t>进行分配。</a:t>
            </a:r>
          </a:p>
          <a:p>
            <a:pPr>
              <a:lnSpc>
                <a:spcPct val="80000"/>
              </a:lnSpc>
            </a:pPr>
            <a:r>
              <a:rPr lang="en-US" altLang="zh-CN" sz="2400"/>
              <a:t>TCP</a:t>
            </a:r>
            <a:r>
              <a:rPr lang="zh-CN" altLang="en-US" sz="2400"/>
              <a:t>连接建立</a:t>
            </a:r>
          </a:p>
          <a:p>
            <a:pPr lvl="1">
              <a:lnSpc>
                <a:spcPct val="80000"/>
              </a:lnSpc>
            </a:pPr>
            <a:r>
              <a:rPr lang="en-US" altLang="zh-CN" sz="2000"/>
              <a:t>TCP</a:t>
            </a:r>
            <a:r>
              <a:rPr lang="zh-CN" altLang="en-US" sz="2000"/>
              <a:t>的连接建立过程又称为</a:t>
            </a:r>
            <a:r>
              <a:rPr lang="en-US" altLang="zh-CN" sz="2000"/>
              <a:t>TCP</a:t>
            </a:r>
            <a:r>
              <a:rPr lang="zh-CN" altLang="en-US" sz="2000"/>
              <a:t>三次握手。首先发送方主机向接收方主机发起一个建立连接的同步（</a:t>
            </a:r>
            <a:r>
              <a:rPr lang="en-US" altLang="zh-CN" sz="2000"/>
              <a:t>SYN</a:t>
            </a:r>
            <a:r>
              <a:rPr lang="zh-CN" altLang="en-US" sz="2000"/>
              <a:t>）请求；接收方主机在收到这个请求后向送方主机回复一个同步</a:t>
            </a:r>
            <a:r>
              <a:rPr lang="en-US" altLang="zh-CN" sz="2000"/>
              <a:t>/</a:t>
            </a:r>
            <a:r>
              <a:rPr lang="zh-CN" altLang="en-US" sz="2000"/>
              <a:t>确认（</a:t>
            </a:r>
            <a:r>
              <a:rPr lang="en-US" altLang="zh-CN" sz="2000"/>
              <a:t>SYN/ACK</a:t>
            </a:r>
            <a:r>
              <a:rPr lang="zh-CN" altLang="en-US" sz="2000"/>
              <a:t>）应答；发送方主机收到此包后再向接收方主机发送一个确认（</a:t>
            </a:r>
            <a:r>
              <a:rPr lang="en-US" altLang="zh-CN" sz="2000"/>
              <a:t>ACK</a:t>
            </a:r>
            <a:r>
              <a:rPr lang="zh-CN" altLang="en-US" sz="2000"/>
              <a:t>），此时</a:t>
            </a:r>
            <a:r>
              <a:rPr lang="en-US" altLang="zh-CN" sz="2000"/>
              <a:t>TCP</a:t>
            </a:r>
            <a:r>
              <a:rPr lang="zh-CN" altLang="en-US" sz="2000"/>
              <a:t>连接成功建立</a:t>
            </a:r>
          </a:p>
          <a:p>
            <a:pPr>
              <a:lnSpc>
                <a:spcPct val="80000"/>
              </a:lnSpc>
            </a:pPr>
            <a:r>
              <a:rPr lang="en-US" altLang="zh-CN" sz="2400"/>
              <a:t>TCP</a:t>
            </a:r>
            <a:r>
              <a:rPr lang="zh-CN" altLang="en-US" sz="2400"/>
              <a:t>连接终止</a:t>
            </a:r>
          </a:p>
          <a:p>
            <a:pPr lvl="1">
              <a:lnSpc>
                <a:spcPct val="80000"/>
              </a:lnSpc>
            </a:pPr>
            <a:r>
              <a:rPr lang="zh-CN" altLang="en-US" sz="2000"/>
              <a:t>发送方主机和目的主机建立</a:t>
            </a:r>
            <a:r>
              <a:rPr lang="en-US" altLang="zh-CN" sz="2000"/>
              <a:t>TCP</a:t>
            </a:r>
            <a:r>
              <a:rPr lang="zh-CN" altLang="en-US" sz="2000"/>
              <a:t>连接并完成数据传输后，会发送一个将结束标记置</a:t>
            </a:r>
            <a:r>
              <a:rPr lang="en-US" altLang="zh-CN" sz="2000"/>
              <a:t>1</a:t>
            </a:r>
            <a:r>
              <a:rPr lang="zh-CN" altLang="en-US" sz="2000"/>
              <a:t>的数据包，以关闭这个</a:t>
            </a:r>
            <a:r>
              <a:rPr lang="en-US" altLang="zh-CN" sz="2000"/>
              <a:t>TCP</a:t>
            </a:r>
            <a:r>
              <a:rPr lang="zh-CN" altLang="en-US" sz="2000"/>
              <a:t>连接，并同时释放该连接占用的缓冲区空间。</a:t>
            </a:r>
            <a:endParaRPr lang="zh-CN" altLang="en-US" sz="2000" u="sng"/>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5506" name="Rectangle 2"/>
          <p:cNvSpPr>
            <a:spLocks noGrp="1" noChangeArrowheads="1"/>
          </p:cNvSpPr>
          <p:nvPr>
            <p:ph type="title"/>
          </p:nvPr>
        </p:nvSpPr>
        <p:spPr/>
        <p:txBody>
          <a:bodyPr/>
          <a:lstStyle/>
          <a:p>
            <a:r>
              <a:rPr lang="en-US" altLang="zh-CN"/>
              <a:t>TCP</a:t>
            </a:r>
            <a:r>
              <a:rPr lang="zh-CN" altLang="en-US"/>
              <a:t>的流量控制与拥塞控制 </a:t>
            </a:r>
          </a:p>
        </p:txBody>
      </p:sp>
      <p:sp>
        <p:nvSpPr>
          <p:cNvPr id="2325507" name="Rectangle 3"/>
          <p:cNvSpPr>
            <a:spLocks noGrp="1" noChangeArrowheads="1"/>
          </p:cNvSpPr>
          <p:nvPr>
            <p:ph type="body" idx="1"/>
          </p:nvPr>
        </p:nvSpPr>
        <p:spPr/>
        <p:txBody>
          <a:bodyPr/>
          <a:lstStyle/>
          <a:p>
            <a:r>
              <a:rPr lang="zh-CN" altLang="en-US"/>
              <a:t>为了提高报文段的传输效率，</a:t>
            </a:r>
            <a:r>
              <a:rPr lang="en-US" altLang="zh-CN"/>
              <a:t>TCP</a:t>
            </a:r>
            <a:r>
              <a:rPr lang="zh-CN" altLang="en-US"/>
              <a:t>采用大小可变的滑动窗口进行流量控制。窗口大小的单位是字节。在</a:t>
            </a:r>
            <a:r>
              <a:rPr lang="en-US" altLang="zh-CN"/>
              <a:t>TCP</a:t>
            </a:r>
            <a:r>
              <a:rPr lang="zh-CN" altLang="en-US"/>
              <a:t>报文段首部的窗口字段写入的数值就是当前给对方设置的窗口数值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6530" name="Rectangle 2"/>
          <p:cNvSpPr>
            <a:spLocks noGrp="1" noChangeArrowheads="1"/>
          </p:cNvSpPr>
          <p:nvPr>
            <p:ph type="title"/>
          </p:nvPr>
        </p:nvSpPr>
        <p:spPr/>
        <p:txBody>
          <a:bodyPr/>
          <a:lstStyle/>
          <a:p>
            <a:r>
              <a:rPr lang="en-US" altLang="zh-CN"/>
              <a:t>TCP</a:t>
            </a:r>
            <a:r>
              <a:rPr lang="zh-CN" altLang="en-US"/>
              <a:t>的重传机制 </a:t>
            </a:r>
          </a:p>
        </p:txBody>
      </p:sp>
      <p:sp>
        <p:nvSpPr>
          <p:cNvPr id="2326531" name="Rectangle 3"/>
          <p:cNvSpPr>
            <a:spLocks noGrp="1" noChangeArrowheads="1"/>
          </p:cNvSpPr>
          <p:nvPr>
            <p:ph type="body" idx="1"/>
          </p:nvPr>
        </p:nvSpPr>
        <p:spPr/>
        <p:txBody>
          <a:bodyPr/>
          <a:lstStyle/>
          <a:p>
            <a:r>
              <a:rPr lang="zh-CN" altLang="en-US"/>
              <a:t>重传机制是</a:t>
            </a:r>
            <a:r>
              <a:rPr lang="en-US" altLang="zh-CN"/>
              <a:t>TCP</a:t>
            </a:r>
            <a:r>
              <a:rPr lang="zh-CN" altLang="en-US"/>
              <a:t>中最重要和最复杂的问题之一。</a:t>
            </a:r>
            <a:r>
              <a:rPr lang="en-US" altLang="zh-CN"/>
              <a:t>TCP</a:t>
            </a:r>
            <a:r>
              <a:rPr lang="zh-CN" altLang="en-US"/>
              <a:t>每发送一个报文段，就设置一次计时器。只要计时器设置的重传时间已经到了但还没有收到确认，就要重传这一报文段。</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8580" name="Rectangle 4"/>
          <p:cNvSpPr>
            <a:spLocks noGrp="1" noChangeArrowheads="1"/>
          </p:cNvSpPr>
          <p:nvPr>
            <p:ph type="title"/>
          </p:nvPr>
        </p:nvSpPr>
        <p:spPr/>
        <p:txBody>
          <a:bodyPr/>
          <a:lstStyle/>
          <a:p>
            <a:r>
              <a:rPr lang="en-US" altLang="zh-CN"/>
              <a:t>TCP </a:t>
            </a:r>
            <a:r>
              <a:rPr lang="zh-CN" altLang="en-US"/>
              <a:t>的有限状态机</a:t>
            </a:r>
          </a:p>
        </p:txBody>
      </p:sp>
      <p:sp>
        <p:nvSpPr>
          <p:cNvPr id="2328581" name="Rectangle 5"/>
          <p:cNvSpPr>
            <a:spLocks noGrp="1" noChangeArrowheads="1"/>
          </p:cNvSpPr>
          <p:nvPr>
            <p:ph type="body" idx="1"/>
          </p:nvPr>
        </p:nvSpPr>
        <p:spPr/>
        <p:txBody>
          <a:bodyPr/>
          <a:lstStyle/>
          <a:p>
            <a:r>
              <a:rPr lang="en-US" altLang="zh-CN"/>
              <a:t>TCP </a:t>
            </a:r>
            <a:r>
              <a:rPr lang="zh-CN" altLang="en-US"/>
              <a:t>有限状态机的图中每一个方框都是 </a:t>
            </a:r>
            <a:r>
              <a:rPr lang="en-US" altLang="zh-CN"/>
              <a:t>TCP </a:t>
            </a:r>
            <a:r>
              <a:rPr lang="zh-CN" altLang="en-US"/>
              <a:t>可能具有的状态。</a:t>
            </a:r>
          </a:p>
          <a:p>
            <a:r>
              <a:rPr lang="zh-CN" altLang="en-US"/>
              <a:t>每个方框中的大写英文字符串是 </a:t>
            </a:r>
            <a:r>
              <a:rPr lang="en-US" altLang="zh-CN"/>
              <a:t>TCP </a:t>
            </a:r>
            <a:r>
              <a:rPr lang="zh-CN" altLang="en-US"/>
              <a:t>标准所使用的 </a:t>
            </a:r>
            <a:r>
              <a:rPr lang="en-US" altLang="zh-CN"/>
              <a:t>TCP </a:t>
            </a:r>
            <a:r>
              <a:rPr lang="zh-CN" altLang="en-US"/>
              <a:t>连接状态名。状态之间的箭头表示可能发生的状态变迁。</a:t>
            </a:r>
          </a:p>
          <a:p>
            <a:r>
              <a:rPr lang="zh-CN" altLang="en-US"/>
              <a:t>箭头旁边的字，表明引起这种变迁的原因，或表明发生状态变迁后又出现什么动作。</a:t>
            </a:r>
          </a:p>
          <a:p>
            <a:r>
              <a:rPr lang="zh-CN" altLang="en-US"/>
              <a:t>图中有三种不同的箭头。</a:t>
            </a:r>
          </a:p>
          <a:p>
            <a:pPr lvl="1"/>
            <a:r>
              <a:rPr lang="zh-CN" altLang="en-US"/>
              <a:t>粗实线箭头表示对客户进程的正常变迁。</a:t>
            </a:r>
          </a:p>
          <a:p>
            <a:pPr lvl="1"/>
            <a:r>
              <a:rPr lang="zh-CN" altLang="en-US"/>
              <a:t>粗虚线箭头表示对服务器进程的正常变迁。</a:t>
            </a:r>
          </a:p>
          <a:p>
            <a:pPr lvl="1"/>
            <a:r>
              <a:rPr lang="zh-CN" altLang="en-US"/>
              <a:t>另一种细线箭头表示异常变迁。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0626" name="Rectangle 2"/>
          <p:cNvSpPr>
            <a:spLocks noGrp="1" noChangeArrowheads="1"/>
          </p:cNvSpPr>
          <p:nvPr>
            <p:ph type="title"/>
          </p:nvPr>
        </p:nvSpPr>
        <p:spPr>
          <a:xfrm>
            <a:off x="7596188" y="1196975"/>
            <a:ext cx="1116012" cy="3503613"/>
          </a:xfrm>
        </p:spPr>
        <p:txBody>
          <a:bodyPr/>
          <a:lstStyle/>
          <a:p>
            <a:pPr algn="ctr"/>
            <a:r>
              <a:rPr lang="en-US" altLang="zh-CN" sz="2800"/>
              <a:t>TCP</a:t>
            </a:r>
            <a:br>
              <a:rPr lang="en-US" altLang="zh-CN" sz="2800"/>
            </a:br>
            <a:r>
              <a:rPr lang="zh-CN" altLang="en-US" sz="2800"/>
              <a:t>的</a:t>
            </a:r>
            <a:br>
              <a:rPr lang="zh-CN" altLang="en-US" sz="2800"/>
            </a:br>
            <a:r>
              <a:rPr lang="zh-CN" altLang="en-US" sz="2800"/>
              <a:t>有</a:t>
            </a:r>
            <a:br>
              <a:rPr lang="zh-CN" altLang="en-US" sz="2800"/>
            </a:br>
            <a:r>
              <a:rPr lang="zh-CN" altLang="en-US" sz="2800"/>
              <a:t>限</a:t>
            </a:r>
            <a:br>
              <a:rPr lang="zh-CN" altLang="en-US" sz="2800"/>
            </a:br>
            <a:r>
              <a:rPr lang="zh-CN" altLang="en-US" sz="2800"/>
              <a:t>状</a:t>
            </a:r>
            <a:br>
              <a:rPr lang="zh-CN" altLang="en-US" sz="2800"/>
            </a:br>
            <a:r>
              <a:rPr lang="zh-CN" altLang="en-US" sz="2800"/>
              <a:t>态</a:t>
            </a:r>
            <a:br>
              <a:rPr lang="zh-CN" altLang="en-US" sz="2800"/>
            </a:br>
            <a:r>
              <a:rPr lang="zh-CN" altLang="en-US" sz="2800"/>
              <a:t>机 </a:t>
            </a:r>
          </a:p>
        </p:txBody>
      </p:sp>
      <p:sp>
        <p:nvSpPr>
          <p:cNvPr id="2330627" name="Rectangle 3"/>
          <p:cNvSpPr>
            <a:spLocks noChangeArrowheads="1"/>
          </p:cNvSpPr>
          <p:nvPr/>
        </p:nvSpPr>
        <p:spPr bwMode="auto">
          <a:xfrm>
            <a:off x="758825" y="4575175"/>
            <a:ext cx="4192588" cy="2263775"/>
          </a:xfrm>
          <a:prstGeom prst="rect">
            <a:avLst/>
          </a:prstGeom>
          <a:solidFill>
            <a:srgbClr val="CCECFF"/>
          </a:solidFill>
          <a:ln w="9525">
            <a:solidFill>
              <a:schemeClr val="tx1"/>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28" name="Rectangle 4"/>
          <p:cNvSpPr>
            <a:spLocks noChangeArrowheads="1"/>
          </p:cNvSpPr>
          <p:nvPr/>
        </p:nvSpPr>
        <p:spPr bwMode="auto">
          <a:xfrm>
            <a:off x="5186363" y="3632200"/>
            <a:ext cx="1454150" cy="2012950"/>
          </a:xfrm>
          <a:prstGeom prst="rect">
            <a:avLst/>
          </a:prstGeom>
          <a:solidFill>
            <a:srgbClr val="CCECFF"/>
          </a:solidFill>
          <a:ln w="9525">
            <a:solidFill>
              <a:schemeClr val="tx1"/>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29" name="Line 5"/>
          <p:cNvSpPr>
            <a:spLocks noChangeShapeType="1"/>
          </p:cNvSpPr>
          <p:nvPr/>
        </p:nvSpPr>
        <p:spPr bwMode="auto">
          <a:xfrm rot="5400000" flipV="1">
            <a:off x="4795838" y="3336925"/>
            <a:ext cx="0" cy="1095375"/>
          </a:xfrm>
          <a:prstGeom prst="line">
            <a:avLst/>
          </a:prstGeom>
          <a:noFill/>
          <a:ln w="57150">
            <a:solidFill>
              <a:srgbClr val="333399"/>
            </a:solidFill>
            <a:prstDash val="sysDot"/>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30" name="Rectangle 6"/>
          <p:cNvSpPr>
            <a:spLocks noChangeArrowheads="1"/>
          </p:cNvSpPr>
          <p:nvPr/>
        </p:nvSpPr>
        <p:spPr bwMode="auto">
          <a:xfrm>
            <a:off x="3232150" y="236538"/>
            <a:ext cx="781050" cy="252412"/>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CLOSED</a:t>
            </a:r>
          </a:p>
        </p:txBody>
      </p:sp>
      <p:sp>
        <p:nvSpPr>
          <p:cNvPr id="2330631" name="Rectangle 7"/>
          <p:cNvSpPr>
            <a:spLocks noChangeArrowheads="1"/>
          </p:cNvSpPr>
          <p:nvPr/>
        </p:nvSpPr>
        <p:spPr bwMode="auto">
          <a:xfrm>
            <a:off x="2919413" y="3759200"/>
            <a:ext cx="1328737"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ESTABLISHED</a:t>
            </a:r>
          </a:p>
        </p:txBody>
      </p:sp>
      <p:sp>
        <p:nvSpPr>
          <p:cNvPr id="2330632" name="Rectangle 8"/>
          <p:cNvSpPr>
            <a:spLocks noChangeArrowheads="1"/>
          </p:cNvSpPr>
          <p:nvPr/>
        </p:nvSpPr>
        <p:spPr bwMode="auto">
          <a:xfrm>
            <a:off x="3232150" y="1243013"/>
            <a:ext cx="781050" cy="252412"/>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LISTEN</a:t>
            </a:r>
          </a:p>
        </p:txBody>
      </p:sp>
      <p:sp>
        <p:nvSpPr>
          <p:cNvPr id="2330633" name="Rectangle 9"/>
          <p:cNvSpPr>
            <a:spLocks noChangeArrowheads="1"/>
          </p:cNvSpPr>
          <p:nvPr/>
        </p:nvSpPr>
        <p:spPr bwMode="auto">
          <a:xfrm>
            <a:off x="5303838" y="3759200"/>
            <a:ext cx="1250950"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CLOSE_WAIT</a:t>
            </a:r>
          </a:p>
        </p:txBody>
      </p:sp>
      <p:sp>
        <p:nvSpPr>
          <p:cNvPr id="2330634" name="Rectangle 10"/>
          <p:cNvSpPr>
            <a:spLocks noChangeArrowheads="1"/>
          </p:cNvSpPr>
          <p:nvPr/>
        </p:nvSpPr>
        <p:spPr bwMode="auto">
          <a:xfrm>
            <a:off x="808038" y="4891088"/>
            <a:ext cx="1093787"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FIN_WAIT_1</a:t>
            </a:r>
          </a:p>
        </p:txBody>
      </p:sp>
      <p:sp>
        <p:nvSpPr>
          <p:cNvPr id="2330635" name="Rectangle 11"/>
          <p:cNvSpPr>
            <a:spLocks noChangeArrowheads="1"/>
          </p:cNvSpPr>
          <p:nvPr/>
        </p:nvSpPr>
        <p:spPr bwMode="auto">
          <a:xfrm>
            <a:off x="808038" y="2312988"/>
            <a:ext cx="1093787"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SYN_RCVD</a:t>
            </a:r>
          </a:p>
        </p:txBody>
      </p:sp>
      <p:sp>
        <p:nvSpPr>
          <p:cNvPr id="2330636" name="Rectangle 12"/>
          <p:cNvSpPr>
            <a:spLocks noChangeArrowheads="1"/>
          </p:cNvSpPr>
          <p:nvPr/>
        </p:nvSpPr>
        <p:spPr bwMode="auto">
          <a:xfrm>
            <a:off x="808038" y="6337300"/>
            <a:ext cx="1093787"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FIN_WAIT_2</a:t>
            </a:r>
          </a:p>
        </p:txBody>
      </p:sp>
      <p:sp>
        <p:nvSpPr>
          <p:cNvPr id="2330637" name="Rectangle 13"/>
          <p:cNvSpPr>
            <a:spLocks noChangeArrowheads="1"/>
          </p:cNvSpPr>
          <p:nvPr/>
        </p:nvSpPr>
        <p:spPr bwMode="auto">
          <a:xfrm>
            <a:off x="3192463" y="4891088"/>
            <a:ext cx="860425"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CLOSING</a:t>
            </a:r>
          </a:p>
        </p:txBody>
      </p:sp>
      <p:sp>
        <p:nvSpPr>
          <p:cNvPr id="2330638" name="Rectangle 14"/>
          <p:cNvSpPr>
            <a:spLocks noChangeArrowheads="1"/>
          </p:cNvSpPr>
          <p:nvPr/>
        </p:nvSpPr>
        <p:spPr bwMode="auto">
          <a:xfrm>
            <a:off x="3074988" y="6337300"/>
            <a:ext cx="1095375"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TIME_WAIT</a:t>
            </a:r>
          </a:p>
        </p:txBody>
      </p:sp>
      <p:sp>
        <p:nvSpPr>
          <p:cNvPr id="2330639" name="Rectangle 15"/>
          <p:cNvSpPr>
            <a:spLocks noChangeArrowheads="1"/>
          </p:cNvSpPr>
          <p:nvPr/>
        </p:nvSpPr>
        <p:spPr bwMode="auto">
          <a:xfrm>
            <a:off x="5421313" y="2312988"/>
            <a:ext cx="1016000" cy="2508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SYN_SENT</a:t>
            </a:r>
          </a:p>
        </p:txBody>
      </p:sp>
      <p:sp>
        <p:nvSpPr>
          <p:cNvPr id="2330640" name="Rectangle 16"/>
          <p:cNvSpPr>
            <a:spLocks noChangeArrowheads="1"/>
          </p:cNvSpPr>
          <p:nvPr/>
        </p:nvSpPr>
        <p:spPr bwMode="auto">
          <a:xfrm>
            <a:off x="5381625" y="5267325"/>
            <a:ext cx="1095375" cy="252413"/>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400">
                <a:latin typeface="Times New Roman" pitchFamily="18" charset="0"/>
              </a:rPr>
              <a:t>LAST_ACK</a:t>
            </a:r>
          </a:p>
        </p:txBody>
      </p:sp>
      <p:sp>
        <p:nvSpPr>
          <p:cNvPr id="2330641" name="Line 17"/>
          <p:cNvSpPr>
            <a:spLocks noChangeShapeType="1"/>
          </p:cNvSpPr>
          <p:nvPr/>
        </p:nvSpPr>
        <p:spPr bwMode="auto">
          <a:xfrm>
            <a:off x="3857625" y="488950"/>
            <a:ext cx="2071688" cy="1824038"/>
          </a:xfrm>
          <a:prstGeom prst="line">
            <a:avLst/>
          </a:prstGeom>
          <a:noFill/>
          <a:ln w="5715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2" name="Line 18"/>
          <p:cNvSpPr>
            <a:spLocks noChangeShapeType="1"/>
          </p:cNvSpPr>
          <p:nvPr/>
        </p:nvSpPr>
        <p:spPr bwMode="auto">
          <a:xfrm flipH="1">
            <a:off x="3935413" y="2563813"/>
            <a:ext cx="1603375" cy="1195387"/>
          </a:xfrm>
          <a:prstGeom prst="line">
            <a:avLst/>
          </a:prstGeom>
          <a:noFill/>
          <a:ln w="5715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3" name="Line 19"/>
          <p:cNvSpPr>
            <a:spLocks noChangeShapeType="1"/>
          </p:cNvSpPr>
          <p:nvPr/>
        </p:nvSpPr>
        <p:spPr bwMode="auto">
          <a:xfrm flipH="1">
            <a:off x="1668463" y="4010025"/>
            <a:ext cx="1563687" cy="881063"/>
          </a:xfrm>
          <a:prstGeom prst="line">
            <a:avLst/>
          </a:prstGeom>
          <a:noFill/>
          <a:ln w="5715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4" name="Line 20"/>
          <p:cNvSpPr>
            <a:spLocks noChangeShapeType="1"/>
          </p:cNvSpPr>
          <p:nvPr/>
        </p:nvSpPr>
        <p:spPr bwMode="auto">
          <a:xfrm flipH="1">
            <a:off x="1335088" y="5141913"/>
            <a:ext cx="0" cy="1195387"/>
          </a:xfrm>
          <a:prstGeom prst="line">
            <a:avLst/>
          </a:prstGeom>
          <a:noFill/>
          <a:ln w="5715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5" name="Line 21"/>
          <p:cNvSpPr>
            <a:spLocks noChangeShapeType="1"/>
          </p:cNvSpPr>
          <p:nvPr/>
        </p:nvSpPr>
        <p:spPr bwMode="auto">
          <a:xfrm>
            <a:off x="1900238" y="6462713"/>
            <a:ext cx="1179512" cy="0"/>
          </a:xfrm>
          <a:prstGeom prst="line">
            <a:avLst/>
          </a:prstGeom>
          <a:noFill/>
          <a:ln w="5715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6" name="Line 22"/>
          <p:cNvSpPr>
            <a:spLocks noChangeShapeType="1"/>
          </p:cNvSpPr>
          <p:nvPr/>
        </p:nvSpPr>
        <p:spPr bwMode="auto">
          <a:xfrm>
            <a:off x="3460750" y="498475"/>
            <a:ext cx="6350" cy="736600"/>
          </a:xfrm>
          <a:prstGeom prst="line">
            <a:avLst/>
          </a:prstGeom>
          <a:noFill/>
          <a:ln w="57150">
            <a:solidFill>
              <a:srgbClr val="333399"/>
            </a:solidFill>
            <a:prstDash val="sysDot"/>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7" name="Line 23"/>
          <p:cNvSpPr>
            <a:spLocks noChangeShapeType="1"/>
          </p:cNvSpPr>
          <p:nvPr/>
        </p:nvSpPr>
        <p:spPr bwMode="auto">
          <a:xfrm flipH="1">
            <a:off x="1158875" y="1306513"/>
            <a:ext cx="2073275" cy="1006475"/>
          </a:xfrm>
          <a:prstGeom prst="line">
            <a:avLst/>
          </a:prstGeom>
          <a:noFill/>
          <a:ln w="57150">
            <a:solidFill>
              <a:srgbClr val="333399"/>
            </a:solidFill>
            <a:prstDash val="sysDot"/>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8" name="Line 24"/>
          <p:cNvSpPr>
            <a:spLocks noChangeShapeType="1"/>
          </p:cNvSpPr>
          <p:nvPr/>
        </p:nvSpPr>
        <p:spPr bwMode="auto">
          <a:xfrm>
            <a:off x="1589088" y="2563813"/>
            <a:ext cx="1720850" cy="1195387"/>
          </a:xfrm>
          <a:prstGeom prst="line">
            <a:avLst/>
          </a:prstGeom>
          <a:noFill/>
          <a:ln w="57150">
            <a:solidFill>
              <a:srgbClr val="333399"/>
            </a:solidFill>
            <a:prstDash val="sysDot"/>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49" name="Line 25"/>
          <p:cNvSpPr>
            <a:spLocks noChangeShapeType="1"/>
          </p:cNvSpPr>
          <p:nvPr/>
        </p:nvSpPr>
        <p:spPr bwMode="auto">
          <a:xfrm>
            <a:off x="6046788" y="4010025"/>
            <a:ext cx="0" cy="1257300"/>
          </a:xfrm>
          <a:prstGeom prst="line">
            <a:avLst/>
          </a:prstGeom>
          <a:noFill/>
          <a:ln w="57150">
            <a:solidFill>
              <a:srgbClr val="333399"/>
            </a:solidFill>
            <a:prstDash val="sysDot"/>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0" name="Freeform 26"/>
          <p:cNvSpPr>
            <a:spLocks/>
          </p:cNvSpPr>
          <p:nvPr/>
        </p:nvSpPr>
        <p:spPr bwMode="auto">
          <a:xfrm>
            <a:off x="6484938" y="5386388"/>
            <a:ext cx="1111250" cy="6350"/>
          </a:xfrm>
          <a:custGeom>
            <a:avLst/>
            <a:gdLst>
              <a:gd name="T0" fmla="*/ 0 w 682"/>
              <a:gd name="T1" fmla="*/ 5 h 5"/>
              <a:gd name="T2" fmla="*/ 682 w 682"/>
              <a:gd name="T3" fmla="*/ 0 h 5"/>
            </a:gdLst>
            <a:ahLst/>
            <a:cxnLst>
              <a:cxn ang="0">
                <a:pos x="T0" y="T1"/>
              </a:cxn>
              <a:cxn ang="0">
                <a:pos x="T2" y="T3"/>
              </a:cxn>
            </a:cxnLst>
            <a:rect l="0" t="0" r="r" b="b"/>
            <a:pathLst>
              <a:path w="682" h="5">
                <a:moveTo>
                  <a:pt x="0" y="5"/>
                </a:moveTo>
                <a:lnTo>
                  <a:pt x="682" y="0"/>
                </a:lnTo>
              </a:path>
            </a:pathLst>
          </a:custGeom>
          <a:noFill/>
          <a:ln w="57150" cmpd="sng">
            <a:solidFill>
              <a:srgbClr val="333399"/>
            </a:solidFill>
            <a:prstDash val="sysDot"/>
            <a:round/>
            <a:headEn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1" name="Line 27"/>
          <p:cNvSpPr>
            <a:spLocks noChangeShapeType="1"/>
          </p:cNvSpPr>
          <p:nvPr/>
        </p:nvSpPr>
        <p:spPr bwMode="auto">
          <a:xfrm>
            <a:off x="1335088" y="2563813"/>
            <a:ext cx="0" cy="2327275"/>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2" name="Line 28"/>
          <p:cNvSpPr>
            <a:spLocks noChangeShapeType="1"/>
          </p:cNvSpPr>
          <p:nvPr/>
        </p:nvSpPr>
        <p:spPr bwMode="auto">
          <a:xfrm>
            <a:off x="3622675" y="5141913"/>
            <a:ext cx="0" cy="1195387"/>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3" name="Line 29"/>
          <p:cNvSpPr>
            <a:spLocks noChangeShapeType="1"/>
          </p:cNvSpPr>
          <p:nvPr/>
        </p:nvSpPr>
        <p:spPr bwMode="auto">
          <a:xfrm rot="-5400000">
            <a:off x="2543969" y="4372769"/>
            <a:ext cx="1587" cy="1285875"/>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4" name="Freeform 30"/>
          <p:cNvSpPr>
            <a:spLocks/>
          </p:cNvSpPr>
          <p:nvPr/>
        </p:nvSpPr>
        <p:spPr bwMode="auto">
          <a:xfrm>
            <a:off x="6430963" y="2443163"/>
            <a:ext cx="1147762" cy="1587"/>
          </a:xfrm>
          <a:custGeom>
            <a:avLst/>
            <a:gdLst>
              <a:gd name="T0" fmla="*/ 0 w 704"/>
              <a:gd name="T1" fmla="*/ 1 h 1"/>
              <a:gd name="T2" fmla="*/ 704 w 704"/>
              <a:gd name="T3" fmla="*/ 0 h 1"/>
            </a:gdLst>
            <a:ahLst/>
            <a:cxnLst>
              <a:cxn ang="0">
                <a:pos x="T0" y="T1"/>
              </a:cxn>
              <a:cxn ang="0">
                <a:pos x="T2" y="T3"/>
              </a:cxn>
            </a:cxnLst>
            <a:rect l="0" t="0" r="r" b="b"/>
            <a:pathLst>
              <a:path w="704" h="1">
                <a:moveTo>
                  <a:pt x="0" y="1"/>
                </a:moveTo>
                <a:lnTo>
                  <a:pt x="704" y="0"/>
                </a:lnTo>
              </a:path>
            </a:pathLst>
          </a:custGeom>
          <a:noFill/>
          <a:ln w="9525">
            <a:solidFill>
              <a:schemeClr val="tx1"/>
            </a:solidFill>
            <a:round/>
            <a:headEnd/>
            <a:tailEnd type="triangle" w="sm"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5" name="Line 31"/>
          <p:cNvSpPr>
            <a:spLocks noChangeShapeType="1"/>
          </p:cNvSpPr>
          <p:nvPr/>
        </p:nvSpPr>
        <p:spPr bwMode="auto">
          <a:xfrm rot="5400000" flipH="1">
            <a:off x="3681413" y="652463"/>
            <a:ext cx="0" cy="3575050"/>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6" name="Line 32"/>
          <p:cNvSpPr>
            <a:spLocks noChangeShapeType="1"/>
          </p:cNvSpPr>
          <p:nvPr/>
        </p:nvSpPr>
        <p:spPr bwMode="auto">
          <a:xfrm rot="-5400000">
            <a:off x="1882775" y="958850"/>
            <a:ext cx="876300" cy="1822450"/>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7" name="Line 33"/>
          <p:cNvSpPr>
            <a:spLocks noChangeShapeType="1"/>
          </p:cNvSpPr>
          <p:nvPr/>
        </p:nvSpPr>
        <p:spPr bwMode="auto">
          <a:xfrm>
            <a:off x="1668463" y="5141913"/>
            <a:ext cx="1563687" cy="1195387"/>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8" name="Freeform 34"/>
          <p:cNvSpPr>
            <a:spLocks/>
          </p:cNvSpPr>
          <p:nvPr/>
        </p:nvSpPr>
        <p:spPr bwMode="auto">
          <a:xfrm>
            <a:off x="4013200" y="1368425"/>
            <a:ext cx="1538288" cy="933450"/>
          </a:xfrm>
          <a:custGeom>
            <a:avLst/>
            <a:gdLst>
              <a:gd name="T0" fmla="*/ 0 w 944"/>
              <a:gd name="T1" fmla="*/ 0 h 712"/>
              <a:gd name="T2" fmla="*/ 944 w 944"/>
              <a:gd name="T3" fmla="*/ 712 h 712"/>
            </a:gdLst>
            <a:ahLst/>
            <a:cxnLst>
              <a:cxn ang="0">
                <a:pos x="T0" y="T1"/>
              </a:cxn>
              <a:cxn ang="0">
                <a:pos x="T2" y="T3"/>
              </a:cxn>
            </a:cxnLst>
            <a:rect l="0" t="0" r="r" b="b"/>
            <a:pathLst>
              <a:path w="944" h="712">
                <a:moveTo>
                  <a:pt x="0" y="0"/>
                </a:moveTo>
                <a:lnTo>
                  <a:pt x="944" y="712"/>
                </a:lnTo>
              </a:path>
            </a:pathLst>
          </a:custGeom>
          <a:noFill/>
          <a:ln w="9525">
            <a:solidFill>
              <a:schemeClr val="tx1"/>
            </a:solidFill>
            <a:round/>
            <a:headEnd/>
            <a:tailEnd type="triangle" w="sm"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59" name="Text Box 35"/>
          <p:cNvSpPr txBox="1">
            <a:spLocks noChangeArrowheads="1"/>
          </p:cNvSpPr>
          <p:nvPr/>
        </p:nvSpPr>
        <p:spPr bwMode="auto">
          <a:xfrm>
            <a:off x="5518150" y="2554288"/>
            <a:ext cx="895350"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主动打开</a:t>
            </a:r>
          </a:p>
        </p:txBody>
      </p:sp>
      <p:sp>
        <p:nvSpPr>
          <p:cNvPr id="2330660" name="Text Box 36"/>
          <p:cNvSpPr txBox="1">
            <a:spLocks noChangeArrowheads="1"/>
          </p:cNvSpPr>
          <p:nvPr/>
        </p:nvSpPr>
        <p:spPr bwMode="auto">
          <a:xfrm>
            <a:off x="3194050" y="1495425"/>
            <a:ext cx="895350"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被动打开</a:t>
            </a:r>
          </a:p>
        </p:txBody>
      </p:sp>
      <p:sp>
        <p:nvSpPr>
          <p:cNvPr id="2330661" name="Text Box 37"/>
          <p:cNvSpPr txBox="1">
            <a:spLocks noChangeArrowheads="1"/>
          </p:cNvSpPr>
          <p:nvPr/>
        </p:nvSpPr>
        <p:spPr bwMode="auto">
          <a:xfrm>
            <a:off x="5421313" y="3359150"/>
            <a:ext cx="895350"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被动关闭</a:t>
            </a:r>
          </a:p>
        </p:txBody>
      </p:sp>
      <p:sp>
        <p:nvSpPr>
          <p:cNvPr id="2330662" name="Text Box 38"/>
          <p:cNvSpPr txBox="1">
            <a:spLocks noChangeArrowheads="1"/>
          </p:cNvSpPr>
          <p:nvPr/>
        </p:nvSpPr>
        <p:spPr bwMode="auto">
          <a:xfrm>
            <a:off x="3095625" y="4260850"/>
            <a:ext cx="8953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主动关闭</a:t>
            </a:r>
          </a:p>
        </p:txBody>
      </p:sp>
      <p:sp>
        <p:nvSpPr>
          <p:cNvPr id="2330663" name="Text Box 39"/>
          <p:cNvSpPr txBox="1">
            <a:spLocks noChangeArrowheads="1"/>
          </p:cNvSpPr>
          <p:nvPr/>
        </p:nvSpPr>
        <p:spPr bwMode="auto">
          <a:xfrm>
            <a:off x="3378200" y="-26988"/>
            <a:ext cx="539750"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起点</a:t>
            </a:r>
          </a:p>
        </p:txBody>
      </p:sp>
      <p:sp>
        <p:nvSpPr>
          <p:cNvPr id="2330664" name="Text Box 40"/>
          <p:cNvSpPr txBox="1">
            <a:spLocks noChangeArrowheads="1"/>
          </p:cNvSpPr>
          <p:nvPr/>
        </p:nvSpPr>
        <p:spPr bwMode="auto">
          <a:xfrm>
            <a:off x="2525713" y="592138"/>
            <a:ext cx="895350"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被动打开</a:t>
            </a:r>
          </a:p>
        </p:txBody>
      </p:sp>
      <p:sp>
        <p:nvSpPr>
          <p:cNvPr id="2330665" name="Text Box 41"/>
          <p:cNvSpPr txBox="1">
            <a:spLocks noChangeArrowheads="1"/>
          </p:cNvSpPr>
          <p:nvPr/>
        </p:nvSpPr>
        <p:spPr bwMode="auto">
          <a:xfrm>
            <a:off x="4556125" y="717550"/>
            <a:ext cx="10287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主动打开</a:t>
            </a:r>
          </a:p>
          <a:p>
            <a:pPr>
              <a:spcBef>
                <a:spcPct val="0"/>
              </a:spcBef>
              <a:buClrTx/>
              <a:buFontTx/>
              <a:buNone/>
            </a:pPr>
            <a:r>
              <a:rPr kumimoji="1" lang="zh-CN" altLang="en-US" sz="1400">
                <a:latin typeface="Times New Roman" pitchFamily="18" charset="0"/>
              </a:rPr>
              <a:t>  发送 </a:t>
            </a:r>
            <a:r>
              <a:rPr kumimoji="1" lang="en-US" altLang="zh-CN" sz="1400">
                <a:latin typeface="Times New Roman" pitchFamily="18" charset="0"/>
              </a:rPr>
              <a:t>SYN</a:t>
            </a:r>
          </a:p>
        </p:txBody>
      </p:sp>
      <p:sp>
        <p:nvSpPr>
          <p:cNvPr id="2330666" name="Text Box 42"/>
          <p:cNvSpPr txBox="1">
            <a:spLocks noChangeArrowheads="1"/>
          </p:cNvSpPr>
          <p:nvPr/>
        </p:nvSpPr>
        <p:spPr bwMode="auto">
          <a:xfrm>
            <a:off x="3232150" y="2438400"/>
            <a:ext cx="895350"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同时打开</a:t>
            </a:r>
          </a:p>
        </p:txBody>
      </p:sp>
      <p:sp>
        <p:nvSpPr>
          <p:cNvPr id="2330667" name="Text Box 43"/>
          <p:cNvSpPr txBox="1">
            <a:spLocks noChangeArrowheads="1"/>
          </p:cNvSpPr>
          <p:nvPr/>
        </p:nvSpPr>
        <p:spPr bwMode="auto">
          <a:xfrm>
            <a:off x="2517775" y="2200275"/>
            <a:ext cx="2338388"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SYN</a:t>
            </a:r>
            <a:r>
              <a:rPr kumimoji="1" lang="zh-CN" altLang="en-US" sz="1400">
                <a:latin typeface="Times New Roman" pitchFamily="18" charset="0"/>
              </a:rPr>
              <a:t>，发送 </a:t>
            </a:r>
            <a:r>
              <a:rPr kumimoji="1" lang="en-US" altLang="zh-CN" sz="1400">
                <a:latin typeface="Times New Roman" pitchFamily="18" charset="0"/>
              </a:rPr>
              <a:t>SYN, ACK</a:t>
            </a:r>
          </a:p>
        </p:txBody>
      </p:sp>
      <p:sp>
        <p:nvSpPr>
          <p:cNvPr id="2330668" name="Text Box 44"/>
          <p:cNvSpPr txBox="1">
            <a:spLocks noChangeArrowheads="1"/>
          </p:cNvSpPr>
          <p:nvPr/>
        </p:nvSpPr>
        <p:spPr bwMode="auto">
          <a:xfrm>
            <a:off x="2032000" y="2670175"/>
            <a:ext cx="960438"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ACK</a:t>
            </a:r>
          </a:p>
        </p:txBody>
      </p:sp>
      <p:sp>
        <p:nvSpPr>
          <p:cNvPr id="2330669" name="Text Box 45"/>
          <p:cNvSpPr txBox="1">
            <a:spLocks noChangeArrowheads="1"/>
          </p:cNvSpPr>
          <p:nvPr/>
        </p:nvSpPr>
        <p:spPr bwMode="auto">
          <a:xfrm>
            <a:off x="3116263" y="3338513"/>
            <a:ext cx="8953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数据传送</a:t>
            </a:r>
          </a:p>
          <a:p>
            <a:pPr>
              <a:spcBef>
                <a:spcPct val="0"/>
              </a:spcBef>
              <a:buClrTx/>
              <a:buFontTx/>
              <a:buNone/>
            </a:pPr>
            <a:r>
              <a:rPr kumimoji="1" lang="zh-CN" altLang="en-US" sz="1400">
                <a:latin typeface="Times New Roman" pitchFamily="18" charset="0"/>
              </a:rPr>
              <a:t>    阶段</a:t>
            </a:r>
          </a:p>
        </p:txBody>
      </p:sp>
      <p:sp>
        <p:nvSpPr>
          <p:cNvPr id="2330670" name="Text Box 46"/>
          <p:cNvSpPr txBox="1">
            <a:spLocks noChangeArrowheads="1"/>
          </p:cNvSpPr>
          <p:nvPr/>
        </p:nvSpPr>
        <p:spPr bwMode="auto">
          <a:xfrm>
            <a:off x="5164138" y="4314825"/>
            <a:ext cx="8699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关闭</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FIN</a:t>
            </a:r>
          </a:p>
        </p:txBody>
      </p:sp>
      <p:sp>
        <p:nvSpPr>
          <p:cNvPr id="2330671" name="Text Box 47"/>
          <p:cNvSpPr txBox="1">
            <a:spLocks noChangeArrowheads="1"/>
          </p:cNvSpPr>
          <p:nvPr/>
        </p:nvSpPr>
        <p:spPr bwMode="auto">
          <a:xfrm>
            <a:off x="1712913" y="3933825"/>
            <a:ext cx="8699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关闭</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FIN</a:t>
            </a:r>
          </a:p>
        </p:txBody>
      </p:sp>
      <p:sp>
        <p:nvSpPr>
          <p:cNvPr id="2330672" name="Text Box 48"/>
          <p:cNvSpPr txBox="1">
            <a:spLocks noChangeArrowheads="1"/>
          </p:cNvSpPr>
          <p:nvPr/>
        </p:nvSpPr>
        <p:spPr bwMode="auto">
          <a:xfrm>
            <a:off x="1290638" y="3429000"/>
            <a:ext cx="869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关闭</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FIN</a:t>
            </a:r>
          </a:p>
        </p:txBody>
      </p:sp>
      <p:sp>
        <p:nvSpPr>
          <p:cNvPr id="2330673" name="Text Box 49"/>
          <p:cNvSpPr txBox="1">
            <a:spLocks noChangeArrowheads="1"/>
          </p:cNvSpPr>
          <p:nvPr/>
        </p:nvSpPr>
        <p:spPr bwMode="auto">
          <a:xfrm>
            <a:off x="2292350" y="1787525"/>
            <a:ext cx="9096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RST</a:t>
            </a:r>
          </a:p>
        </p:txBody>
      </p:sp>
      <p:sp>
        <p:nvSpPr>
          <p:cNvPr id="2330674" name="Text Box 50"/>
          <p:cNvSpPr txBox="1">
            <a:spLocks noChangeArrowheads="1"/>
          </p:cNvSpPr>
          <p:nvPr/>
        </p:nvSpPr>
        <p:spPr bwMode="auto">
          <a:xfrm>
            <a:off x="1074738" y="1243013"/>
            <a:ext cx="140493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收到 </a:t>
            </a:r>
            <a:r>
              <a:rPr kumimoji="1" lang="en-US" altLang="zh-CN" sz="1400">
                <a:latin typeface="Times New Roman" pitchFamily="18" charset="0"/>
              </a:rPr>
              <a:t>SYN</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SYN, ACK</a:t>
            </a:r>
          </a:p>
        </p:txBody>
      </p:sp>
      <p:sp>
        <p:nvSpPr>
          <p:cNvPr id="2330675" name="Text Box 51"/>
          <p:cNvSpPr txBox="1">
            <a:spLocks noChangeArrowheads="1"/>
          </p:cNvSpPr>
          <p:nvPr/>
        </p:nvSpPr>
        <p:spPr bwMode="auto">
          <a:xfrm>
            <a:off x="6567488" y="1916113"/>
            <a:ext cx="7175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关闭</a:t>
            </a:r>
          </a:p>
          <a:p>
            <a:pPr>
              <a:spcBef>
                <a:spcPct val="0"/>
              </a:spcBef>
              <a:buClrTx/>
              <a:buFontTx/>
              <a:buNone/>
            </a:pPr>
            <a:r>
              <a:rPr kumimoji="1" lang="zh-CN" altLang="en-US" sz="1400">
                <a:latin typeface="Times New Roman" pitchFamily="18" charset="0"/>
              </a:rPr>
              <a:t>或超时</a:t>
            </a:r>
          </a:p>
        </p:txBody>
      </p:sp>
      <p:sp>
        <p:nvSpPr>
          <p:cNvPr id="2330676" name="Text Box 52"/>
          <p:cNvSpPr txBox="1">
            <a:spLocks noChangeArrowheads="1"/>
          </p:cNvSpPr>
          <p:nvPr/>
        </p:nvSpPr>
        <p:spPr bwMode="auto">
          <a:xfrm>
            <a:off x="6591300" y="5013325"/>
            <a:ext cx="960438"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ACK</a:t>
            </a:r>
          </a:p>
        </p:txBody>
      </p:sp>
      <p:sp>
        <p:nvSpPr>
          <p:cNvPr id="2330677" name="Text Box 53"/>
          <p:cNvSpPr txBox="1">
            <a:spLocks noChangeArrowheads="1"/>
          </p:cNvSpPr>
          <p:nvPr/>
        </p:nvSpPr>
        <p:spPr bwMode="auto">
          <a:xfrm>
            <a:off x="4833938" y="2846388"/>
            <a:ext cx="16271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收到 </a:t>
            </a:r>
            <a:r>
              <a:rPr kumimoji="1" lang="en-US" altLang="zh-CN" sz="1400">
                <a:latin typeface="Times New Roman" pitchFamily="18" charset="0"/>
              </a:rPr>
              <a:t>SYN, ACK</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ACK</a:t>
            </a:r>
          </a:p>
        </p:txBody>
      </p:sp>
      <p:sp>
        <p:nvSpPr>
          <p:cNvPr id="2330678" name="Text Box 54"/>
          <p:cNvSpPr txBox="1">
            <a:spLocks noChangeArrowheads="1"/>
          </p:cNvSpPr>
          <p:nvPr/>
        </p:nvSpPr>
        <p:spPr bwMode="auto">
          <a:xfrm>
            <a:off x="3592513" y="5549900"/>
            <a:ext cx="960437" cy="30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ACK</a:t>
            </a:r>
          </a:p>
        </p:txBody>
      </p:sp>
      <p:sp>
        <p:nvSpPr>
          <p:cNvPr id="2330679" name="Text Box 55"/>
          <p:cNvSpPr txBox="1">
            <a:spLocks noChangeArrowheads="1"/>
          </p:cNvSpPr>
          <p:nvPr/>
        </p:nvSpPr>
        <p:spPr bwMode="auto">
          <a:xfrm>
            <a:off x="1308100" y="5624513"/>
            <a:ext cx="960438"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ACK</a:t>
            </a:r>
          </a:p>
        </p:txBody>
      </p:sp>
      <p:sp>
        <p:nvSpPr>
          <p:cNvPr id="2330680" name="Text Box 56"/>
          <p:cNvSpPr txBox="1">
            <a:spLocks noChangeArrowheads="1"/>
          </p:cNvSpPr>
          <p:nvPr/>
        </p:nvSpPr>
        <p:spPr bwMode="auto">
          <a:xfrm>
            <a:off x="1911350" y="5949950"/>
            <a:ext cx="96043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FIN</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ACK</a:t>
            </a:r>
          </a:p>
        </p:txBody>
      </p:sp>
      <p:sp>
        <p:nvSpPr>
          <p:cNvPr id="2330681" name="Text Box 57"/>
          <p:cNvSpPr txBox="1">
            <a:spLocks noChangeArrowheads="1"/>
          </p:cNvSpPr>
          <p:nvPr/>
        </p:nvSpPr>
        <p:spPr bwMode="auto">
          <a:xfrm>
            <a:off x="2084388" y="5310188"/>
            <a:ext cx="13350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FIN, ACK</a:t>
            </a:r>
          </a:p>
          <a:p>
            <a:pPr>
              <a:spcBef>
                <a:spcPct val="0"/>
              </a:spcBef>
              <a:buClrTx/>
              <a:buFontTx/>
              <a:buNone/>
            </a:pPr>
            <a:r>
              <a:rPr kumimoji="1" lang="en-US" altLang="zh-CN" sz="1400">
                <a:latin typeface="Times New Roman" pitchFamily="18" charset="0"/>
              </a:rPr>
              <a:t>     </a:t>
            </a:r>
            <a:r>
              <a:rPr kumimoji="1" lang="zh-CN" altLang="en-US" sz="1400">
                <a:latin typeface="Times New Roman" pitchFamily="18" charset="0"/>
              </a:rPr>
              <a:t>发送 </a:t>
            </a:r>
            <a:r>
              <a:rPr kumimoji="1" lang="en-US" altLang="zh-CN" sz="1400">
                <a:latin typeface="Times New Roman" pitchFamily="18" charset="0"/>
              </a:rPr>
              <a:t>ACK</a:t>
            </a:r>
          </a:p>
        </p:txBody>
      </p:sp>
      <p:sp>
        <p:nvSpPr>
          <p:cNvPr id="2330682" name="Text Box 58"/>
          <p:cNvSpPr txBox="1">
            <a:spLocks noChangeArrowheads="1"/>
          </p:cNvSpPr>
          <p:nvPr/>
        </p:nvSpPr>
        <p:spPr bwMode="auto">
          <a:xfrm>
            <a:off x="2135188" y="4581525"/>
            <a:ext cx="96043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FIN</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ACK</a:t>
            </a:r>
          </a:p>
        </p:txBody>
      </p:sp>
      <p:sp>
        <p:nvSpPr>
          <p:cNvPr id="2330683" name="Text Box 59"/>
          <p:cNvSpPr txBox="1">
            <a:spLocks noChangeArrowheads="1"/>
          </p:cNvSpPr>
          <p:nvPr/>
        </p:nvSpPr>
        <p:spPr bwMode="auto">
          <a:xfrm>
            <a:off x="3162300" y="4630738"/>
            <a:ext cx="895350"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同时关闭</a:t>
            </a:r>
          </a:p>
        </p:txBody>
      </p:sp>
      <p:sp>
        <p:nvSpPr>
          <p:cNvPr id="2330684" name="Text Box 60"/>
          <p:cNvSpPr txBox="1">
            <a:spLocks noChangeArrowheads="1"/>
          </p:cNvSpPr>
          <p:nvPr/>
        </p:nvSpPr>
        <p:spPr bwMode="auto">
          <a:xfrm>
            <a:off x="4248150" y="3357563"/>
            <a:ext cx="96043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收到 </a:t>
            </a:r>
            <a:r>
              <a:rPr kumimoji="1" lang="en-US" altLang="zh-CN" sz="1400">
                <a:latin typeface="Times New Roman" pitchFamily="18" charset="0"/>
              </a:rPr>
              <a:t>FIN</a:t>
            </a:r>
          </a:p>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ACK</a:t>
            </a:r>
          </a:p>
        </p:txBody>
      </p:sp>
      <p:sp>
        <p:nvSpPr>
          <p:cNvPr id="2330685" name="Text Box 61"/>
          <p:cNvSpPr txBox="1">
            <a:spLocks noChangeArrowheads="1"/>
          </p:cNvSpPr>
          <p:nvPr/>
        </p:nvSpPr>
        <p:spPr bwMode="auto">
          <a:xfrm>
            <a:off x="3857625" y="1808163"/>
            <a:ext cx="939800"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发送 </a:t>
            </a:r>
            <a:r>
              <a:rPr kumimoji="1" lang="en-US" altLang="zh-CN" sz="1400">
                <a:latin typeface="Times New Roman" pitchFamily="18" charset="0"/>
              </a:rPr>
              <a:t>SYN</a:t>
            </a:r>
          </a:p>
        </p:txBody>
      </p:sp>
      <p:sp>
        <p:nvSpPr>
          <p:cNvPr id="2330686" name="Text Box 62"/>
          <p:cNvSpPr txBox="1">
            <a:spLocks noChangeArrowheads="1"/>
          </p:cNvSpPr>
          <p:nvPr/>
        </p:nvSpPr>
        <p:spPr bwMode="auto">
          <a:xfrm>
            <a:off x="2525713" y="6551613"/>
            <a:ext cx="2317750"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定时经过两倍报文段寿命后</a:t>
            </a:r>
          </a:p>
        </p:txBody>
      </p:sp>
      <p:sp>
        <p:nvSpPr>
          <p:cNvPr id="2330687" name="Line 63"/>
          <p:cNvSpPr>
            <a:spLocks noChangeShapeType="1"/>
          </p:cNvSpPr>
          <p:nvPr/>
        </p:nvSpPr>
        <p:spPr bwMode="auto">
          <a:xfrm flipV="1">
            <a:off x="3700463" y="488950"/>
            <a:ext cx="0" cy="758825"/>
          </a:xfrm>
          <a:prstGeom prst="line">
            <a:avLst/>
          </a:prstGeom>
          <a:noFill/>
          <a:ln w="9525">
            <a:solidFill>
              <a:schemeClr val="tx1"/>
            </a:solidFill>
            <a:round/>
            <a:headEnd/>
            <a:tailEnd type="triangl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0688" name="Text Box 64"/>
          <p:cNvSpPr txBox="1">
            <a:spLocks noChangeArrowheads="1"/>
          </p:cNvSpPr>
          <p:nvPr/>
        </p:nvSpPr>
        <p:spPr bwMode="auto">
          <a:xfrm>
            <a:off x="3687763" y="846138"/>
            <a:ext cx="539750" cy="30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400">
                <a:latin typeface="Times New Roman" pitchFamily="18" charset="0"/>
              </a:rPr>
              <a:t>关闭</a:t>
            </a:r>
          </a:p>
        </p:txBody>
      </p:sp>
      <p:sp>
        <p:nvSpPr>
          <p:cNvPr id="2330689" name="Freeform 65"/>
          <p:cNvSpPr>
            <a:spLocks/>
          </p:cNvSpPr>
          <p:nvPr/>
        </p:nvSpPr>
        <p:spPr bwMode="auto">
          <a:xfrm>
            <a:off x="4013200" y="363538"/>
            <a:ext cx="3578225" cy="6094412"/>
          </a:xfrm>
          <a:custGeom>
            <a:avLst/>
            <a:gdLst>
              <a:gd name="T0" fmla="*/ 103 w 2196"/>
              <a:gd name="T1" fmla="*/ 4653 h 4653"/>
              <a:gd name="T2" fmla="*/ 1518 w 2196"/>
              <a:gd name="T3" fmla="*/ 4650 h 4653"/>
              <a:gd name="T4" fmla="*/ 1926 w 2196"/>
              <a:gd name="T5" fmla="*/ 4650 h 4653"/>
              <a:gd name="T6" fmla="*/ 2004 w 2196"/>
              <a:gd name="T7" fmla="*/ 4620 h 4653"/>
              <a:gd name="T8" fmla="*/ 2082 w 2196"/>
              <a:gd name="T9" fmla="*/ 4584 h 4653"/>
              <a:gd name="T10" fmla="*/ 2148 w 2196"/>
              <a:gd name="T11" fmla="*/ 4500 h 4653"/>
              <a:gd name="T12" fmla="*/ 2190 w 2196"/>
              <a:gd name="T13" fmla="*/ 4386 h 4653"/>
              <a:gd name="T14" fmla="*/ 2195 w 2196"/>
              <a:gd name="T15" fmla="*/ 4300 h 4653"/>
              <a:gd name="T16" fmla="*/ 2196 w 2196"/>
              <a:gd name="T17" fmla="*/ 336 h 4653"/>
              <a:gd name="T18" fmla="*/ 2184 w 2196"/>
              <a:gd name="T19" fmla="*/ 210 h 4653"/>
              <a:gd name="T20" fmla="*/ 2154 w 2196"/>
              <a:gd name="T21" fmla="*/ 126 h 4653"/>
              <a:gd name="T22" fmla="*/ 2070 w 2196"/>
              <a:gd name="T23" fmla="*/ 54 h 4653"/>
              <a:gd name="T24" fmla="*/ 1950 w 2196"/>
              <a:gd name="T25" fmla="*/ 6 h 4653"/>
              <a:gd name="T26" fmla="*/ 1806 w 2196"/>
              <a:gd name="T27" fmla="*/ 0 h 4653"/>
              <a:gd name="T28" fmla="*/ 256 w 2196"/>
              <a:gd name="T29" fmla="*/ 0 h 4653"/>
              <a:gd name="T30" fmla="*/ 0 w 2196"/>
              <a:gd name="T31" fmla="*/ 0 h 4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96" h="4653">
                <a:moveTo>
                  <a:pt x="103" y="4653"/>
                </a:moveTo>
                <a:lnTo>
                  <a:pt x="1518" y="4650"/>
                </a:lnTo>
                <a:lnTo>
                  <a:pt x="1926" y="4650"/>
                </a:lnTo>
                <a:lnTo>
                  <a:pt x="2004" y="4620"/>
                </a:lnTo>
                <a:lnTo>
                  <a:pt x="2082" y="4584"/>
                </a:lnTo>
                <a:lnTo>
                  <a:pt x="2148" y="4500"/>
                </a:lnTo>
                <a:lnTo>
                  <a:pt x="2190" y="4386"/>
                </a:lnTo>
                <a:lnTo>
                  <a:pt x="2195" y="4300"/>
                </a:lnTo>
                <a:lnTo>
                  <a:pt x="2196" y="336"/>
                </a:lnTo>
                <a:lnTo>
                  <a:pt x="2184" y="210"/>
                </a:lnTo>
                <a:lnTo>
                  <a:pt x="2154" y="126"/>
                </a:lnTo>
                <a:lnTo>
                  <a:pt x="2070" y="54"/>
                </a:lnTo>
                <a:lnTo>
                  <a:pt x="1950" y="6"/>
                </a:lnTo>
                <a:lnTo>
                  <a:pt x="1806" y="0"/>
                </a:lnTo>
                <a:lnTo>
                  <a:pt x="256" y="0"/>
                </a:lnTo>
                <a:lnTo>
                  <a:pt x="0" y="0"/>
                </a:lnTo>
              </a:path>
            </a:pathLst>
          </a:custGeom>
          <a:noFill/>
          <a:ln w="57150" cmpd="sng">
            <a:solidFill>
              <a:schemeClr val="hlink"/>
            </a:solidFill>
            <a:round/>
            <a:headEn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2674" name="Rectangle 2"/>
          <p:cNvSpPr>
            <a:spLocks noGrp="1" noChangeArrowheads="1"/>
          </p:cNvSpPr>
          <p:nvPr>
            <p:ph type="title"/>
          </p:nvPr>
        </p:nvSpPr>
        <p:spPr/>
        <p:txBody>
          <a:bodyPr/>
          <a:lstStyle/>
          <a:p>
            <a:r>
              <a:rPr lang="en-US" altLang="zh-CN"/>
              <a:t>TCP</a:t>
            </a:r>
            <a:r>
              <a:rPr lang="zh-CN" altLang="en-US"/>
              <a:t>与</a:t>
            </a:r>
            <a:r>
              <a:rPr lang="en-US" altLang="zh-CN"/>
              <a:t>UDP</a:t>
            </a:r>
            <a:r>
              <a:rPr lang="zh-CN" altLang="en-US"/>
              <a:t>的选择</a:t>
            </a:r>
          </a:p>
        </p:txBody>
      </p:sp>
      <p:sp>
        <p:nvSpPr>
          <p:cNvPr id="2332675" name="Rectangle 3"/>
          <p:cNvSpPr>
            <a:spLocks noGrp="1" noChangeArrowheads="1"/>
          </p:cNvSpPr>
          <p:nvPr>
            <p:ph type="body" idx="1"/>
          </p:nvPr>
        </p:nvSpPr>
        <p:spPr/>
        <p:txBody>
          <a:bodyPr/>
          <a:lstStyle/>
          <a:p>
            <a:pPr marL="2209800" lvl="4" indent="-381000"/>
            <a:endParaRPr lang="en-US" altLang="zh-CN"/>
          </a:p>
          <a:p>
            <a:pPr marL="533400" indent="-533400"/>
            <a:r>
              <a:rPr lang="zh-CN" altLang="en-US"/>
              <a:t>一般来说，</a:t>
            </a:r>
            <a:r>
              <a:rPr lang="en-US" altLang="zh-CN"/>
              <a:t>TCP</a:t>
            </a:r>
            <a:r>
              <a:rPr lang="zh-CN" altLang="en-US"/>
              <a:t>对应的是可靠性要求高的应用，而</a:t>
            </a:r>
            <a:r>
              <a:rPr lang="en-US" altLang="zh-CN"/>
              <a:t>UDP</a:t>
            </a:r>
            <a:r>
              <a:rPr lang="zh-CN" altLang="en-US"/>
              <a:t>对应的则是可靠性要求低、传输经济的应用。</a:t>
            </a:r>
          </a:p>
          <a:p>
            <a:pPr marL="533400" indent="-533400"/>
            <a:r>
              <a:rPr lang="en-US" altLang="zh-CN"/>
              <a:t>TCP</a:t>
            </a:r>
            <a:r>
              <a:rPr lang="zh-CN" altLang="en-US"/>
              <a:t>支持的应用协议主要有：</a:t>
            </a:r>
            <a:r>
              <a:rPr lang="en-US" altLang="zh-CN"/>
              <a:t>Telnet</a:t>
            </a:r>
            <a:r>
              <a:rPr lang="zh-CN" altLang="en-US"/>
              <a:t>、</a:t>
            </a:r>
            <a:r>
              <a:rPr lang="en-US" altLang="zh-CN"/>
              <a:t>FTP</a:t>
            </a:r>
            <a:r>
              <a:rPr lang="zh-CN" altLang="en-US"/>
              <a:t>、</a:t>
            </a:r>
            <a:r>
              <a:rPr lang="en-US" altLang="zh-CN"/>
              <a:t>SMTP</a:t>
            </a:r>
            <a:r>
              <a:rPr lang="zh-CN" altLang="en-US"/>
              <a:t>等；</a:t>
            </a:r>
          </a:p>
          <a:p>
            <a:pPr marL="533400" indent="-533400"/>
            <a:r>
              <a:rPr lang="en-US" altLang="zh-CN"/>
              <a:t>UDP</a:t>
            </a:r>
            <a:r>
              <a:rPr lang="zh-CN" altLang="en-US"/>
              <a:t>支持的应用层协议主要有：</a:t>
            </a:r>
            <a:r>
              <a:rPr lang="en-US" altLang="zh-CN"/>
              <a:t>NFS</a:t>
            </a:r>
            <a:r>
              <a:rPr lang="zh-CN" altLang="en-US"/>
              <a:t>（网络文件系统）、</a:t>
            </a:r>
            <a:r>
              <a:rPr lang="en-US" altLang="zh-CN"/>
              <a:t>SNMP</a:t>
            </a:r>
            <a:r>
              <a:rPr lang="zh-CN" altLang="en-US"/>
              <a:t>（简单网络管理协议）、</a:t>
            </a:r>
            <a:r>
              <a:rPr lang="en-US" altLang="zh-CN"/>
              <a:t>DNS</a:t>
            </a:r>
            <a:r>
              <a:rPr lang="zh-CN" altLang="en-US"/>
              <a:t>（主域名称系统）、</a:t>
            </a:r>
            <a:r>
              <a:rPr lang="en-US" altLang="zh-CN"/>
              <a:t>TFTP</a:t>
            </a:r>
            <a:r>
              <a:rPr lang="zh-CN" altLang="en-US"/>
              <a:t>（通用文件传输协议）等。</a:t>
            </a:r>
            <a:r>
              <a:rPr lang="zh-CN" altLang="en-US" sz="2000" b="0">
                <a:solidFill>
                  <a:schemeClr val="tx1"/>
                </a:solidFill>
                <a:ea typeface="黑体" pitchFamily="49" charset="-122"/>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3700" name="Rectangle 4"/>
          <p:cNvSpPr>
            <a:spLocks noGrp="1" noChangeArrowheads="1"/>
          </p:cNvSpPr>
          <p:nvPr>
            <p:ph type="title"/>
          </p:nvPr>
        </p:nvSpPr>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二</a:t>
            </a:r>
            <a:r>
              <a:rPr lang="zh-CN" altLang="zh-CN" sz="4000" dirty="0" smtClean="0">
                <a:solidFill>
                  <a:schemeClr val="bg1"/>
                </a:solidFill>
                <a:effectLst/>
                <a:latin typeface="+mj-lt"/>
                <a:ea typeface="+mj-ea"/>
                <a:cs typeface="+mj-cs"/>
              </a:rPr>
              <a:t>）</a:t>
            </a:r>
            <a:r>
              <a:rPr lang="zh-CN" altLang="en-US" dirty="0" smtClean="0"/>
              <a:t>域名</a:t>
            </a:r>
            <a:r>
              <a:rPr lang="zh-CN" altLang="en-US" dirty="0"/>
              <a:t>系统（</a:t>
            </a:r>
            <a:r>
              <a:rPr lang="en-US" altLang="zh-CN" dirty="0"/>
              <a:t>DNS</a:t>
            </a:r>
            <a:r>
              <a:rPr lang="zh-CN" altLang="en-US" dirty="0"/>
              <a:t>） </a:t>
            </a:r>
          </a:p>
        </p:txBody>
      </p:sp>
      <p:sp>
        <p:nvSpPr>
          <p:cNvPr id="2333701" name="Rectangle 5"/>
          <p:cNvSpPr>
            <a:spLocks noGrp="1" noChangeArrowheads="1"/>
          </p:cNvSpPr>
          <p:nvPr>
            <p:ph type="body" idx="1"/>
          </p:nvPr>
        </p:nvSpPr>
        <p:spPr>
          <a:xfrm>
            <a:off x="539750" y="1700213"/>
            <a:ext cx="8305800" cy="4032250"/>
          </a:xfrm>
        </p:spPr>
        <p:txBody>
          <a:bodyPr/>
          <a:lstStyle/>
          <a:p>
            <a:r>
              <a:rPr lang="zh-CN" altLang="en-US" dirty="0"/>
              <a:t>域名管理系统（</a:t>
            </a:r>
            <a:r>
              <a:rPr lang="en-US" altLang="zh-CN" dirty="0"/>
              <a:t>Domain Name System</a:t>
            </a:r>
            <a:r>
              <a:rPr lang="zh-CN" altLang="en-US" dirty="0"/>
              <a:t>， </a:t>
            </a:r>
            <a:r>
              <a:rPr lang="en-US" altLang="zh-CN" dirty="0"/>
              <a:t>DNS </a:t>
            </a:r>
            <a:r>
              <a:rPr lang="zh-CN" altLang="en-US" dirty="0"/>
              <a:t>）的作用是：把域名转换成为网络可以识别的</a:t>
            </a:r>
            <a:r>
              <a:rPr lang="en-US" altLang="zh-CN" dirty="0"/>
              <a:t>IP</a:t>
            </a:r>
            <a:r>
              <a:rPr lang="zh-CN" altLang="en-US" dirty="0"/>
              <a:t>地址。 </a:t>
            </a:r>
          </a:p>
          <a:p>
            <a:r>
              <a:rPr lang="zh-CN" altLang="en-US" dirty="0"/>
              <a:t>许多应用层软件经常直接使用域名系统 </a:t>
            </a:r>
            <a:r>
              <a:rPr lang="en-US" altLang="zh-CN" dirty="0"/>
              <a:t>DNS (Domain Name System)</a:t>
            </a:r>
            <a:r>
              <a:rPr lang="zh-CN" altLang="en-US" dirty="0"/>
              <a:t>，但计算机的用户只是间接而不是直接使用域名系统。 </a:t>
            </a:r>
          </a:p>
          <a:p>
            <a:r>
              <a:rPr lang="zh-CN" altLang="en-US" dirty="0"/>
              <a:t>因特网采用层次结构的命名树作为主机的名字，并使用分布式的域名系统 </a:t>
            </a:r>
            <a:r>
              <a:rPr lang="en-US" altLang="zh-CN" dirty="0"/>
              <a:t>DNS</a:t>
            </a:r>
            <a:r>
              <a:rPr lang="zh-CN" altLang="en-US" dirty="0"/>
              <a: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6770" name="Rectangle 2"/>
          <p:cNvSpPr>
            <a:spLocks noChangeArrowheads="1"/>
          </p:cNvSpPr>
          <p:nvPr/>
        </p:nvSpPr>
        <p:spPr bwMode="auto">
          <a:xfrm>
            <a:off x="1501775" y="3284538"/>
            <a:ext cx="7146925" cy="763587"/>
          </a:xfrm>
          <a:prstGeom prst="rect">
            <a:avLst/>
          </a:prstGeom>
          <a:solidFill>
            <a:srgbClr val="FFFFCC"/>
          </a:solidFill>
          <a:ln w="28575">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36774" name="Rectangle 6"/>
          <p:cNvSpPr>
            <a:spLocks noGrp="1" noChangeArrowheads="1"/>
          </p:cNvSpPr>
          <p:nvPr>
            <p:ph type="body" idx="1"/>
          </p:nvPr>
        </p:nvSpPr>
        <p:spPr/>
        <p:txBody>
          <a:bodyPr/>
          <a:lstStyle/>
          <a:p>
            <a:r>
              <a:rPr lang="zh-CN" altLang="en-US" sz="2400"/>
              <a:t>因特网采用了层次树状结构的命名方法。</a:t>
            </a:r>
          </a:p>
          <a:p>
            <a:r>
              <a:rPr lang="zh-CN" altLang="en-US" sz="2400"/>
              <a:t>任何一个连接在因特网上的主机或路由器，都有一个唯一的层次结构的名字，即域名。</a:t>
            </a:r>
          </a:p>
          <a:p>
            <a:r>
              <a:rPr lang="zh-CN" altLang="en-US" sz="2400"/>
              <a:t>域名的结构由标号序列组成，各标号之间用点隔开：</a:t>
            </a:r>
          </a:p>
          <a:p>
            <a:pPr>
              <a:buFont typeface="Wingdings" pitchFamily="2" charset="2"/>
              <a:buNone/>
            </a:pPr>
            <a:endParaRPr lang="zh-CN" altLang="en-US" sz="2400"/>
          </a:p>
          <a:p>
            <a:pPr>
              <a:buFont typeface="Wingdings" pitchFamily="2" charset="2"/>
              <a:buNone/>
            </a:pPr>
            <a:r>
              <a:rPr lang="zh-CN" altLang="en-US" sz="2400"/>
              <a:t>              </a:t>
            </a:r>
            <a:r>
              <a:rPr lang="en-US" altLang="zh-CN" sz="2400">
                <a:latin typeface="宋体"/>
              </a:rPr>
              <a:t>…</a:t>
            </a:r>
            <a:r>
              <a:rPr lang="en-US" altLang="zh-CN" sz="2400"/>
              <a:t> . </a:t>
            </a:r>
            <a:r>
              <a:rPr lang="zh-CN" altLang="en-US" sz="2400"/>
              <a:t>三级域名 </a:t>
            </a:r>
            <a:r>
              <a:rPr lang="en-US" altLang="zh-CN" sz="2400"/>
              <a:t>. </a:t>
            </a:r>
            <a:r>
              <a:rPr lang="zh-CN" altLang="en-US" sz="2400"/>
              <a:t>二级域名 </a:t>
            </a:r>
            <a:r>
              <a:rPr lang="en-US" altLang="zh-CN" sz="2400"/>
              <a:t>. </a:t>
            </a:r>
            <a:r>
              <a:rPr lang="zh-CN" altLang="en-US" sz="2400"/>
              <a:t>顶级域名</a:t>
            </a:r>
          </a:p>
          <a:p>
            <a:pPr>
              <a:buFont typeface="Wingdings" pitchFamily="2" charset="2"/>
              <a:buNone/>
            </a:pPr>
            <a:endParaRPr lang="zh-CN" altLang="en-US" sz="2400"/>
          </a:p>
          <a:p>
            <a:r>
              <a:rPr lang="zh-CN" altLang="en-US" sz="2400"/>
              <a:t>各标号分别代表不同级别的域名。  </a:t>
            </a:r>
          </a:p>
          <a:p>
            <a:r>
              <a:rPr lang="zh-CN" altLang="en-US" sz="2400"/>
              <a:t>如域名</a:t>
            </a:r>
            <a:r>
              <a:rPr lang="en-US" altLang="zh-CN" sz="2400"/>
              <a:t>WWW.CRTVU.EDU.CN</a:t>
            </a:r>
            <a:r>
              <a:rPr lang="zh-CN" altLang="en-US" sz="2400"/>
              <a:t>的</a:t>
            </a:r>
            <a:r>
              <a:rPr lang="en-US" altLang="zh-CN" sz="2400"/>
              <a:t>.CN</a:t>
            </a:r>
            <a:r>
              <a:rPr lang="zh-CN" altLang="en-US" sz="2400"/>
              <a:t>是域名的第一层，</a:t>
            </a:r>
            <a:r>
              <a:rPr lang="en-US" altLang="zh-CN" sz="2400"/>
              <a:t>.EDU</a:t>
            </a:r>
            <a:r>
              <a:rPr lang="zh-CN" altLang="en-US" sz="2400"/>
              <a:t>是第二层，</a:t>
            </a:r>
            <a:r>
              <a:rPr lang="en-US" altLang="zh-CN" sz="2400"/>
              <a:t>.CRTVU</a:t>
            </a:r>
            <a:r>
              <a:rPr lang="zh-CN" altLang="en-US" sz="2400"/>
              <a:t>是真正的域名，处在第三层 。</a:t>
            </a:r>
          </a:p>
        </p:txBody>
      </p:sp>
      <p:sp>
        <p:nvSpPr>
          <p:cNvPr id="2336773" name="Rectangle 5"/>
          <p:cNvSpPr>
            <a:spLocks noGrp="1" noChangeArrowheads="1"/>
          </p:cNvSpPr>
          <p:nvPr>
            <p:ph type="title"/>
          </p:nvPr>
        </p:nvSpPr>
        <p:spPr/>
        <p:txBody>
          <a:bodyPr/>
          <a:lstStyle/>
          <a:p>
            <a:r>
              <a:rPr lang="zh-CN" altLang="en-US" sz="4400"/>
              <a:t>域名结构</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8818" name="Rectangle 2"/>
          <p:cNvSpPr>
            <a:spLocks noGrp="1" noChangeArrowheads="1"/>
          </p:cNvSpPr>
          <p:nvPr>
            <p:ph type="title"/>
          </p:nvPr>
        </p:nvSpPr>
        <p:spPr/>
        <p:txBody>
          <a:bodyPr/>
          <a:lstStyle/>
          <a:p>
            <a:r>
              <a:rPr lang="zh-CN" altLang="en-US"/>
              <a:t>国际互联网域名体系</a:t>
            </a:r>
          </a:p>
        </p:txBody>
      </p:sp>
      <p:sp>
        <p:nvSpPr>
          <p:cNvPr id="2338819" name="Rectangle 3"/>
          <p:cNvSpPr>
            <a:spLocks noGrp="1" noChangeArrowheads="1"/>
          </p:cNvSpPr>
          <p:nvPr>
            <p:ph type="body" idx="1"/>
          </p:nvPr>
        </p:nvSpPr>
        <p:spPr/>
        <p:txBody>
          <a:bodyPr/>
          <a:lstStyle/>
          <a:p>
            <a:endParaRPr lang="zh-CN" altLang="zh-CN"/>
          </a:p>
        </p:txBody>
      </p:sp>
      <p:sp>
        <p:nvSpPr>
          <p:cNvPr id="2338821" name="Rectangle 5"/>
          <p:cNvSpPr>
            <a:spLocks noChangeArrowheads="1"/>
          </p:cNvSpPr>
          <p:nvPr/>
        </p:nvSpPr>
        <p:spPr bwMode="auto">
          <a:xfrm>
            <a:off x="0" y="1733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338820" name="Object 4"/>
          <p:cNvGraphicFramePr>
            <a:graphicFrameLocks noChangeAspect="1"/>
          </p:cNvGraphicFramePr>
          <p:nvPr/>
        </p:nvGraphicFramePr>
        <p:xfrm>
          <a:off x="179388" y="1268413"/>
          <a:ext cx="8353425" cy="5367337"/>
        </p:xfrm>
        <a:graphic>
          <a:graphicData uri="http://schemas.openxmlformats.org/presentationml/2006/ole">
            <mc:AlternateContent xmlns:mc="http://schemas.openxmlformats.org/markup-compatibility/2006">
              <mc:Choice xmlns:v="urn:schemas-microsoft-com:vml" Requires="v">
                <p:oleObj spid="_x0000_s2338828" name="Visio" r:id="rId3" imgW="6750710" imgH="4337609" progId="Visio.Drawing.11">
                  <p:embed/>
                </p:oleObj>
              </mc:Choice>
              <mc:Fallback>
                <p:oleObj name="Visio" r:id="rId3" imgW="6750710" imgH="433760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268413"/>
                        <a:ext cx="8353425" cy="5367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9842" name="Rectangle 2"/>
          <p:cNvSpPr>
            <a:spLocks noGrp="1" noChangeArrowheads="1"/>
          </p:cNvSpPr>
          <p:nvPr>
            <p:ph type="title"/>
          </p:nvPr>
        </p:nvSpPr>
        <p:spPr/>
        <p:txBody>
          <a:bodyPr/>
          <a:lstStyle/>
          <a:p>
            <a:r>
              <a:rPr lang="zh-CN" altLang="en-US"/>
              <a:t>域名解析服务器 </a:t>
            </a:r>
          </a:p>
        </p:txBody>
      </p:sp>
      <p:sp>
        <p:nvSpPr>
          <p:cNvPr id="2339843" name="Rectangle 3"/>
          <p:cNvSpPr>
            <a:spLocks noGrp="1" noChangeArrowheads="1"/>
          </p:cNvSpPr>
          <p:nvPr>
            <p:ph type="body" idx="1"/>
          </p:nvPr>
        </p:nvSpPr>
        <p:spPr/>
        <p:txBody>
          <a:bodyPr/>
          <a:lstStyle/>
          <a:p>
            <a:r>
              <a:rPr lang="zh-CN" altLang="en-US"/>
              <a:t>名字到 </a:t>
            </a:r>
            <a:r>
              <a:rPr lang="en-US" altLang="zh-CN"/>
              <a:t>IP </a:t>
            </a:r>
            <a:r>
              <a:rPr lang="zh-CN" altLang="en-US"/>
              <a:t>地址的解析是由若干个域名服务器程序完成的。域名服务器程序在专设的结点上运行，运行该程序的机器称为域名服务器。</a:t>
            </a:r>
          </a:p>
          <a:p>
            <a:r>
              <a:rPr lang="zh-CN" altLang="en-US"/>
              <a:t>域名解析服务器就是进行域名解析的服务器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0866" name="Rectangle 2"/>
          <p:cNvSpPr>
            <a:spLocks noGrp="1" noChangeArrowheads="1"/>
          </p:cNvSpPr>
          <p:nvPr>
            <p:ph type="title"/>
          </p:nvPr>
        </p:nvSpPr>
        <p:spPr/>
        <p:txBody>
          <a:bodyPr/>
          <a:lstStyle/>
          <a:p>
            <a:r>
              <a:rPr lang="zh-CN" altLang="en-US"/>
              <a:t>域名解析过程</a:t>
            </a:r>
          </a:p>
        </p:txBody>
      </p:sp>
      <p:sp>
        <p:nvSpPr>
          <p:cNvPr id="2340867" name="Rectangle 3"/>
          <p:cNvSpPr>
            <a:spLocks noGrp="1" noChangeArrowheads="1"/>
          </p:cNvSpPr>
          <p:nvPr>
            <p:ph type="body" idx="1"/>
          </p:nvPr>
        </p:nvSpPr>
        <p:spPr/>
        <p:txBody>
          <a:bodyPr/>
          <a:lstStyle/>
          <a:p>
            <a:pPr>
              <a:lnSpc>
                <a:spcPct val="80000"/>
              </a:lnSpc>
            </a:pPr>
            <a:r>
              <a:rPr lang="zh-CN" altLang="en-US" sz="2400"/>
              <a:t>（</a:t>
            </a:r>
            <a:r>
              <a:rPr lang="en-US" altLang="zh-CN" sz="2400"/>
              <a:t>1</a:t>
            </a:r>
            <a:r>
              <a:rPr lang="zh-CN" altLang="en-US" sz="2400"/>
              <a:t>）客户机提出域名解析请求，并将该请求发送给本地的域名服务器。</a:t>
            </a:r>
          </a:p>
          <a:p>
            <a:pPr>
              <a:lnSpc>
                <a:spcPct val="80000"/>
              </a:lnSpc>
            </a:pPr>
            <a:r>
              <a:rPr lang="zh-CN" altLang="en-US" sz="2400"/>
              <a:t>（</a:t>
            </a:r>
            <a:r>
              <a:rPr lang="en-US" altLang="zh-CN" sz="2400"/>
              <a:t>2</a:t>
            </a:r>
            <a:r>
              <a:rPr lang="zh-CN" altLang="en-US" sz="2400"/>
              <a:t>）当本地的域名服务器收到请求后，就先查询本地的缓存，如果有该纪录项，则本地的域名服务器就直接把查询的结果返回。</a:t>
            </a:r>
          </a:p>
          <a:p>
            <a:pPr>
              <a:lnSpc>
                <a:spcPct val="80000"/>
              </a:lnSpc>
            </a:pPr>
            <a:r>
              <a:rPr lang="zh-CN" altLang="en-US" sz="2400"/>
              <a:t>（</a:t>
            </a:r>
            <a:r>
              <a:rPr lang="en-US" altLang="zh-CN" sz="2400"/>
              <a:t>3</a:t>
            </a:r>
            <a:r>
              <a:rPr lang="zh-CN" altLang="en-US" sz="2400"/>
              <a:t>）如果本地的缓存中没有该纪录，则本地域名服务器就直接把请求发给根域名服务器，然后根域名服务器再返回给本地域名服务器一个所查询域</a:t>
            </a:r>
            <a:r>
              <a:rPr lang="en-US" altLang="zh-CN" sz="2400"/>
              <a:t>(</a:t>
            </a:r>
            <a:r>
              <a:rPr lang="zh-CN" altLang="en-US" sz="2400"/>
              <a:t>根的子域</a:t>
            </a:r>
            <a:r>
              <a:rPr lang="en-US" altLang="zh-CN" sz="2400"/>
              <a:t>)</a:t>
            </a:r>
            <a:r>
              <a:rPr lang="zh-CN" altLang="en-US" sz="2400"/>
              <a:t>的主域名服务器的地址。</a:t>
            </a:r>
          </a:p>
          <a:p>
            <a:pPr>
              <a:lnSpc>
                <a:spcPct val="80000"/>
              </a:lnSpc>
            </a:pPr>
            <a:r>
              <a:rPr lang="zh-CN" altLang="en-US" sz="2400"/>
              <a:t>（</a:t>
            </a:r>
            <a:r>
              <a:rPr lang="en-US" altLang="zh-CN" sz="2400"/>
              <a:t>4</a:t>
            </a:r>
            <a:r>
              <a:rPr lang="zh-CN" altLang="en-US" sz="2400"/>
              <a:t>）本地服务器再向上一步返回的域名服务器发送请求，然后接受请求的服务器查询自己的缓存，如果没有该纪录，则返回相关的下级的域名服务器的地址。</a:t>
            </a:r>
          </a:p>
          <a:p>
            <a:pPr>
              <a:lnSpc>
                <a:spcPct val="80000"/>
              </a:lnSpc>
            </a:pPr>
            <a:r>
              <a:rPr lang="zh-CN" altLang="en-US" sz="2400"/>
              <a:t>（</a:t>
            </a:r>
            <a:r>
              <a:rPr lang="en-US" altLang="zh-CN" sz="2400"/>
              <a:t>5</a:t>
            </a:r>
            <a:r>
              <a:rPr lang="zh-CN" altLang="en-US" sz="2400"/>
              <a:t>）重复第（</a:t>
            </a:r>
            <a:r>
              <a:rPr lang="en-US" altLang="zh-CN" sz="2400"/>
              <a:t>4</a:t>
            </a:r>
            <a:r>
              <a:rPr lang="zh-CN" altLang="en-US" sz="2400"/>
              <a:t>）步</a:t>
            </a:r>
            <a:r>
              <a:rPr lang="en-US" altLang="zh-CN" sz="2400"/>
              <a:t>,</a:t>
            </a:r>
            <a:r>
              <a:rPr lang="zh-CN" altLang="en-US" sz="2400"/>
              <a:t>直到找到正确的纪录。</a:t>
            </a:r>
          </a:p>
          <a:p>
            <a:pPr>
              <a:lnSpc>
                <a:spcPct val="80000"/>
              </a:lnSpc>
            </a:pPr>
            <a:r>
              <a:rPr lang="zh-CN" altLang="en-US" sz="2400"/>
              <a:t>（</a:t>
            </a:r>
            <a:r>
              <a:rPr lang="en-US" altLang="zh-CN" sz="2400"/>
              <a:t>6</a:t>
            </a:r>
            <a:r>
              <a:rPr lang="zh-CN" altLang="en-US" sz="2400"/>
              <a:t>）本地域名服务器把返回的结果保存到缓存，以备下一次使用，同时还将结果返回给客户机。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1890" name="Rectangle 2"/>
          <p:cNvSpPr>
            <a:spLocks noGrp="1" noChangeArrowheads="1"/>
          </p:cNvSpPr>
          <p:nvPr>
            <p:ph type="title"/>
          </p:nvPr>
        </p:nvSpPr>
        <p:spPr/>
        <p:txBody>
          <a:bodyPr/>
          <a:lstStyle/>
          <a:p>
            <a:r>
              <a:rPr lang="en-US" altLang="zh-CN" dirty="0"/>
              <a:t> </a:t>
            </a:r>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三</a:t>
            </a:r>
            <a:r>
              <a:rPr lang="zh-CN" altLang="zh-CN" sz="4000" dirty="0" smtClean="0">
                <a:solidFill>
                  <a:schemeClr val="bg1"/>
                </a:solidFill>
                <a:effectLst/>
                <a:latin typeface="+mj-lt"/>
                <a:ea typeface="+mj-ea"/>
                <a:cs typeface="+mj-cs"/>
              </a:rPr>
              <a:t>）</a:t>
            </a:r>
            <a:r>
              <a:rPr lang="zh-CN" altLang="en-US" dirty="0" smtClean="0"/>
              <a:t>文件</a:t>
            </a:r>
            <a:r>
              <a:rPr lang="zh-CN" altLang="en-US" dirty="0"/>
              <a:t>传输协议</a:t>
            </a:r>
            <a:r>
              <a:rPr lang="en-US" altLang="zh-CN" dirty="0"/>
              <a:t>FTP </a:t>
            </a:r>
          </a:p>
        </p:txBody>
      </p:sp>
      <p:sp>
        <p:nvSpPr>
          <p:cNvPr id="2341891" name="Rectangle 3"/>
          <p:cNvSpPr>
            <a:spLocks noGrp="1" noChangeArrowheads="1"/>
          </p:cNvSpPr>
          <p:nvPr>
            <p:ph type="body" idx="1"/>
          </p:nvPr>
        </p:nvSpPr>
        <p:spPr/>
        <p:txBody>
          <a:bodyPr/>
          <a:lstStyle/>
          <a:p>
            <a:r>
              <a:rPr lang="zh-CN" altLang="en-US" sz="2400" dirty="0"/>
              <a:t>将文件从一个系统发送到另一个系统是网络功能的重要组成部分。</a:t>
            </a:r>
          </a:p>
          <a:p>
            <a:r>
              <a:rPr lang="zh-CN" altLang="en-US" sz="2400" dirty="0"/>
              <a:t>传输文件的可能方法：</a:t>
            </a:r>
          </a:p>
          <a:p>
            <a:pPr lvl="1"/>
            <a:r>
              <a:rPr lang="zh-CN" altLang="en-US" sz="2000" dirty="0"/>
              <a:t>使用</a:t>
            </a:r>
            <a:r>
              <a:rPr lang="en-US" altLang="zh-CN" sz="2000" dirty="0"/>
              <a:t>email</a:t>
            </a:r>
          </a:p>
          <a:p>
            <a:pPr lvl="1"/>
            <a:r>
              <a:rPr lang="zh-CN" altLang="en-US" sz="2000" dirty="0"/>
              <a:t>使用</a:t>
            </a:r>
            <a:r>
              <a:rPr lang="en-US" altLang="zh-CN" sz="2000" dirty="0"/>
              <a:t>HTTP</a:t>
            </a:r>
            <a:r>
              <a:rPr lang="zh-CN" altLang="en-US" sz="2000" dirty="0"/>
              <a:t>协议</a:t>
            </a:r>
          </a:p>
          <a:p>
            <a:pPr lvl="1"/>
            <a:r>
              <a:rPr lang="zh-CN" altLang="en-US" sz="2000" dirty="0"/>
              <a:t>文件传输协议</a:t>
            </a:r>
            <a:r>
              <a:rPr lang="en-US" altLang="zh-CN" sz="2000" dirty="0"/>
              <a:t>(File Transfer Protocol</a:t>
            </a:r>
            <a:r>
              <a:rPr lang="zh-CN" altLang="en-US" sz="2000" dirty="0"/>
              <a:t>，</a:t>
            </a:r>
            <a:r>
              <a:rPr lang="en-US" altLang="zh-CN" sz="2000" dirty="0"/>
              <a:t>FTP )</a:t>
            </a:r>
          </a:p>
          <a:p>
            <a:pPr lvl="1"/>
            <a:r>
              <a:rPr lang="zh-CN" altLang="en-US" sz="2000" dirty="0"/>
              <a:t>简单文件传输协议</a:t>
            </a:r>
            <a:r>
              <a:rPr lang="en-US" altLang="zh-CN" sz="2000" dirty="0"/>
              <a:t>( Trivial File Transfer Protocol</a:t>
            </a:r>
            <a:r>
              <a:rPr lang="zh-CN" altLang="en-US" sz="2000" dirty="0"/>
              <a:t>，</a:t>
            </a:r>
            <a:r>
              <a:rPr lang="en-US" altLang="zh-CN" sz="2000" dirty="0"/>
              <a:t>TFTP )</a:t>
            </a:r>
          </a:p>
          <a:p>
            <a:r>
              <a:rPr lang="en-US" altLang="zh-CN" sz="2400" dirty="0"/>
              <a:t>FTP </a:t>
            </a:r>
            <a:r>
              <a:rPr lang="zh-CN" altLang="en-US" sz="2400" dirty="0"/>
              <a:t>是因特网上使用得最广泛的文件传送协议。</a:t>
            </a:r>
          </a:p>
          <a:p>
            <a:r>
              <a:rPr lang="en-US" altLang="zh-CN" sz="2400" dirty="0"/>
              <a:t>FTP </a:t>
            </a:r>
            <a:r>
              <a:rPr lang="zh-CN" altLang="en-US" sz="2400" dirty="0"/>
              <a:t>提供交互式的访问，允许客户指明文件的类型与格式，并允许文件具有存取权限。</a:t>
            </a:r>
          </a:p>
          <a:p>
            <a:r>
              <a:rPr lang="en-US" altLang="zh-CN" sz="2400" dirty="0"/>
              <a:t>FTP </a:t>
            </a:r>
            <a:r>
              <a:rPr lang="zh-CN" altLang="en-US" sz="2400" dirty="0"/>
              <a:t>屏蔽了各计算机系统的细节，因而适合于在异构网络中任意计算机之间传送文件。</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3938" name="Rectangle 2"/>
          <p:cNvSpPr>
            <a:spLocks noGrp="1" noChangeArrowheads="1"/>
          </p:cNvSpPr>
          <p:nvPr>
            <p:ph type="title"/>
          </p:nvPr>
        </p:nvSpPr>
        <p:spPr/>
        <p:txBody>
          <a:bodyPr/>
          <a:lstStyle/>
          <a:p>
            <a:r>
              <a:rPr lang="en-US" altLang="zh-CN"/>
              <a:t>FTP</a:t>
            </a:r>
            <a:r>
              <a:rPr lang="zh-CN" altLang="en-US"/>
              <a:t>基本原理 </a:t>
            </a:r>
          </a:p>
        </p:txBody>
      </p:sp>
      <p:sp>
        <p:nvSpPr>
          <p:cNvPr id="2343939" name="Rectangle 3"/>
          <p:cNvSpPr>
            <a:spLocks noGrp="1" noChangeArrowheads="1"/>
          </p:cNvSpPr>
          <p:nvPr>
            <p:ph type="body" idx="1"/>
          </p:nvPr>
        </p:nvSpPr>
        <p:spPr>
          <a:xfrm>
            <a:off x="468313" y="1341438"/>
            <a:ext cx="8675687" cy="4876800"/>
          </a:xfrm>
        </p:spPr>
        <p:txBody>
          <a:bodyPr/>
          <a:lstStyle/>
          <a:p>
            <a:r>
              <a:rPr lang="en-US" altLang="zh-CN"/>
              <a:t>FTP</a:t>
            </a:r>
            <a:r>
              <a:rPr lang="zh-CN" altLang="en-US"/>
              <a:t>使用</a:t>
            </a:r>
            <a:r>
              <a:rPr lang="en-US" altLang="zh-CN"/>
              <a:t>TCP</a:t>
            </a:r>
            <a:r>
              <a:rPr lang="zh-CN" altLang="en-US"/>
              <a:t>传输而不是</a:t>
            </a:r>
            <a:r>
              <a:rPr lang="en-US" altLang="zh-CN"/>
              <a:t>UDP</a:t>
            </a:r>
            <a:r>
              <a:rPr lang="zh-CN" altLang="en-US"/>
              <a:t>。</a:t>
            </a:r>
          </a:p>
          <a:p>
            <a:r>
              <a:rPr lang="en-US" altLang="zh-CN"/>
              <a:t>FTP</a:t>
            </a:r>
            <a:r>
              <a:rPr lang="zh-CN" altLang="en-US"/>
              <a:t>位于</a:t>
            </a:r>
            <a:r>
              <a:rPr lang="en-US" altLang="zh-CN"/>
              <a:t>OSI</a:t>
            </a:r>
            <a:r>
              <a:rPr lang="zh-CN" altLang="en-US"/>
              <a:t>和</a:t>
            </a:r>
            <a:r>
              <a:rPr lang="en-US" altLang="zh-CN"/>
              <a:t>TCP</a:t>
            </a:r>
            <a:r>
              <a:rPr lang="zh-CN" altLang="en-US"/>
              <a:t>模型的应用层。</a:t>
            </a:r>
          </a:p>
          <a:p>
            <a:r>
              <a:rPr lang="en-US" altLang="zh-CN"/>
              <a:t>FTP</a:t>
            </a:r>
            <a:r>
              <a:rPr lang="zh-CN" altLang="en-US"/>
              <a:t>的目标：</a:t>
            </a:r>
          </a:p>
          <a:p>
            <a:pPr lvl="1"/>
            <a:r>
              <a:rPr lang="zh-CN" altLang="en-US"/>
              <a:t>（</a:t>
            </a:r>
            <a:r>
              <a:rPr lang="en-US" altLang="zh-CN"/>
              <a:t>1</a:t>
            </a:r>
            <a:r>
              <a:rPr lang="zh-CN" altLang="en-US"/>
              <a:t>）在主机之间共享计算机程序或数据；</a:t>
            </a:r>
          </a:p>
          <a:p>
            <a:pPr lvl="1"/>
            <a:r>
              <a:rPr lang="zh-CN" altLang="en-US"/>
              <a:t>（</a:t>
            </a:r>
            <a:r>
              <a:rPr lang="en-US" altLang="zh-CN"/>
              <a:t>2</a:t>
            </a:r>
            <a:r>
              <a:rPr lang="zh-CN" altLang="en-US"/>
              <a:t>）让本地主机间接地使用远程计算机；</a:t>
            </a:r>
          </a:p>
          <a:p>
            <a:pPr lvl="1"/>
            <a:r>
              <a:rPr lang="zh-CN" altLang="en-US"/>
              <a:t>（</a:t>
            </a:r>
            <a:r>
              <a:rPr lang="en-US" altLang="zh-CN"/>
              <a:t>3</a:t>
            </a:r>
            <a:r>
              <a:rPr lang="zh-CN" altLang="en-US"/>
              <a:t>）向用户屏蔽不同主机中各种文件存储系统的细节；</a:t>
            </a:r>
          </a:p>
          <a:p>
            <a:pPr lvl="1"/>
            <a:r>
              <a:rPr lang="zh-CN" altLang="en-US"/>
              <a:t>（</a:t>
            </a:r>
            <a:r>
              <a:rPr lang="en-US" altLang="zh-CN"/>
              <a:t>4</a:t>
            </a:r>
            <a:r>
              <a:rPr lang="zh-CN" altLang="en-US"/>
              <a:t>）可靠、有效的传输数据。</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62" name="Rectangle 2"/>
          <p:cNvSpPr>
            <a:spLocks noGrp="1" noChangeArrowheads="1"/>
          </p:cNvSpPr>
          <p:nvPr>
            <p:ph type="title"/>
          </p:nvPr>
        </p:nvSpPr>
        <p:spPr/>
        <p:txBody>
          <a:bodyPr/>
          <a:lstStyle/>
          <a:p>
            <a:r>
              <a:rPr lang="en-US" altLang="zh-CN"/>
              <a:t> FTP</a:t>
            </a:r>
            <a:r>
              <a:rPr lang="zh-CN" altLang="en-US"/>
              <a:t>连接 </a:t>
            </a:r>
          </a:p>
        </p:txBody>
      </p:sp>
      <p:sp>
        <p:nvSpPr>
          <p:cNvPr id="2344963" name="Rectangle 3"/>
          <p:cNvSpPr>
            <a:spLocks noGrp="1" noChangeArrowheads="1"/>
          </p:cNvSpPr>
          <p:nvPr>
            <p:ph type="body" idx="1"/>
          </p:nvPr>
        </p:nvSpPr>
        <p:spPr/>
        <p:txBody>
          <a:bodyPr/>
          <a:lstStyle/>
          <a:p>
            <a:r>
              <a:rPr lang="zh-CN" altLang="en-US"/>
              <a:t>控制端口</a:t>
            </a:r>
          </a:p>
          <a:p>
            <a:pPr lvl="1">
              <a:buFont typeface="Wingdings" pitchFamily="2" charset="2"/>
              <a:buNone/>
            </a:pPr>
            <a:r>
              <a:rPr lang="en-US" altLang="zh-CN"/>
              <a:t>FTP</a:t>
            </a:r>
            <a:r>
              <a:rPr lang="zh-CN" altLang="en-US"/>
              <a:t>控制端口用于交换命令信息及对命令的响应信息。</a:t>
            </a:r>
          </a:p>
          <a:p>
            <a:r>
              <a:rPr lang="zh-CN" altLang="en-US"/>
              <a:t>数据端口</a:t>
            </a:r>
          </a:p>
          <a:p>
            <a:pPr lvl="1"/>
            <a:r>
              <a:rPr lang="zh-CN" altLang="en-US"/>
              <a:t>数据端口是</a:t>
            </a:r>
            <a:r>
              <a:rPr lang="en-US" altLang="zh-CN"/>
              <a:t>FTP</a:t>
            </a:r>
            <a:r>
              <a:rPr lang="zh-CN" altLang="en-US"/>
              <a:t>数据文件发送到</a:t>
            </a:r>
            <a:r>
              <a:rPr lang="en-US" altLang="zh-CN"/>
              <a:t>FTP</a:t>
            </a:r>
            <a:r>
              <a:rPr lang="zh-CN" altLang="en-US"/>
              <a:t>服务器时使用的端口。</a:t>
            </a:r>
          </a:p>
        </p:txBody>
      </p:sp>
      <p:sp>
        <p:nvSpPr>
          <p:cNvPr id="2344965" name="Rectangle 5"/>
          <p:cNvSpPr>
            <a:spLocks noChangeArrowheads="1"/>
          </p:cNvSpPr>
          <p:nvPr/>
        </p:nvSpPr>
        <p:spPr bwMode="auto">
          <a:xfrm>
            <a:off x="0" y="27479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344964" name="Object 4"/>
          <p:cNvGraphicFramePr>
            <a:graphicFrameLocks noChangeAspect="1"/>
          </p:cNvGraphicFramePr>
          <p:nvPr/>
        </p:nvGraphicFramePr>
        <p:xfrm>
          <a:off x="684213" y="3644900"/>
          <a:ext cx="8135937" cy="2374900"/>
        </p:xfrm>
        <a:graphic>
          <a:graphicData uri="http://schemas.openxmlformats.org/presentationml/2006/ole">
            <mc:AlternateContent xmlns:mc="http://schemas.openxmlformats.org/markup-compatibility/2006">
              <mc:Choice xmlns:v="urn:schemas-microsoft-com:vml" Requires="v">
                <p:oleObj spid="_x0000_s2344972" name="Visio" r:id="rId3" imgW="4670450" imgH="1360627" progId="Visio.Drawing.11">
                  <p:embed/>
                </p:oleObj>
              </mc:Choice>
              <mc:Fallback>
                <p:oleObj name="Visio" r:id="rId3" imgW="4670450" imgH="1360627"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3644900"/>
                        <a:ext cx="8135937" cy="2374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5986" name="Rectangle 2"/>
          <p:cNvSpPr>
            <a:spLocks noGrp="1" noChangeArrowheads="1"/>
          </p:cNvSpPr>
          <p:nvPr>
            <p:ph type="title"/>
          </p:nvPr>
        </p:nvSpPr>
        <p:spPr/>
        <p:txBody>
          <a:bodyPr/>
          <a:lstStyle/>
          <a:p>
            <a:r>
              <a:rPr lang="en-US" altLang="zh-CN"/>
              <a:t>FTP</a:t>
            </a:r>
            <a:r>
              <a:rPr lang="zh-CN" altLang="en-US"/>
              <a:t>的主要特征 </a:t>
            </a:r>
          </a:p>
        </p:txBody>
      </p:sp>
      <p:sp>
        <p:nvSpPr>
          <p:cNvPr id="2345987" name="Rectangle 3"/>
          <p:cNvSpPr>
            <a:spLocks noGrp="1" noChangeArrowheads="1"/>
          </p:cNvSpPr>
          <p:nvPr>
            <p:ph type="body" idx="1"/>
          </p:nvPr>
        </p:nvSpPr>
        <p:spPr/>
        <p:txBody>
          <a:bodyPr/>
          <a:lstStyle/>
          <a:p>
            <a:pPr>
              <a:lnSpc>
                <a:spcPct val="90000"/>
              </a:lnSpc>
            </a:pPr>
            <a:r>
              <a:rPr lang="zh-CN" altLang="en-US" sz="2400"/>
              <a:t>（</a:t>
            </a:r>
            <a:r>
              <a:rPr lang="en-US" altLang="zh-CN" sz="2400"/>
              <a:t>1</a:t>
            </a:r>
            <a:r>
              <a:rPr lang="zh-CN" altLang="en-US" sz="2400"/>
              <a:t>）控制连接</a:t>
            </a:r>
          </a:p>
          <a:p>
            <a:pPr lvl="1">
              <a:lnSpc>
                <a:spcPct val="90000"/>
              </a:lnSpc>
            </a:pPr>
            <a:r>
              <a:rPr lang="zh-CN" altLang="en-US" sz="2000"/>
              <a:t>控制连接是建立在用户协议解释器和服务器解释器之间用于交换命令与应答的通信链路。</a:t>
            </a:r>
          </a:p>
          <a:p>
            <a:pPr>
              <a:lnSpc>
                <a:spcPct val="90000"/>
              </a:lnSpc>
            </a:pPr>
            <a:r>
              <a:rPr lang="zh-CN" altLang="en-US" sz="2400"/>
              <a:t>（</a:t>
            </a:r>
            <a:r>
              <a:rPr lang="en-US" altLang="zh-CN" sz="2400"/>
              <a:t>2</a:t>
            </a:r>
            <a:r>
              <a:rPr lang="zh-CN" altLang="en-US" sz="2400"/>
              <a:t>）数据连接</a:t>
            </a:r>
          </a:p>
          <a:p>
            <a:pPr lvl="1">
              <a:lnSpc>
                <a:spcPct val="90000"/>
              </a:lnSpc>
            </a:pPr>
            <a:r>
              <a:rPr lang="zh-CN" altLang="en-US" sz="2000"/>
              <a:t>数据连接是传输数据的全双工连接。</a:t>
            </a:r>
          </a:p>
          <a:p>
            <a:pPr>
              <a:lnSpc>
                <a:spcPct val="90000"/>
              </a:lnSpc>
            </a:pPr>
            <a:r>
              <a:rPr lang="zh-CN" altLang="en-US" sz="2400"/>
              <a:t>（</a:t>
            </a:r>
            <a:r>
              <a:rPr lang="en-US" altLang="zh-CN" sz="2400"/>
              <a:t>3</a:t>
            </a:r>
            <a:r>
              <a:rPr lang="zh-CN" altLang="en-US" sz="2400"/>
              <a:t>）文件类型</a:t>
            </a:r>
          </a:p>
          <a:p>
            <a:pPr lvl="1">
              <a:lnSpc>
                <a:spcPct val="90000"/>
              </a:lnSpc>
            </a:pPr>
            <a:r>
              <a:rPr lang="en-US" altLang="zh-CN" sz="2000"/>
              <a:t>ASCII</a:t>
            </a:r>
            <a:r>
              <a:rPr lang="zh-CN" altLang="en-US" sz="2000"/>
              <a:t>文件类型，为默认类型。</a:t>
            </a:r>
          </a:p>
          <a:p>
            <a:pPr lvl="1">
              <a:lnSpc>
                <a:spcPct val="90000"/>
              </a:lnSpc>
            </a:pPr>
            <a:r>
              <a:rPr lang="en-US" altLang="zh-CN" sz="2000"/>
              <a:t>EBCDIC</a:t>
            </a:r>
            <a:r>
              <a:rPr lang="zh-CN" altLang="en-US" sz="2000"/>
              <a:t>文件类型，采用</a:t>
            </a:r>
            <a:r>
              <a:rPr lang="en-US" altLang="zh-CN" sz="2000"/>
              <a:t>EBCDIC</a:t>
            </a:r>
            <a:r>
              <a:rPr lang="zh-CN" altLang="en-US" sz="2000"/>
              <a:t>（</a:t>
            </a:r>
            <a:r>
              <a:rPr lang="en-US" altLang="zh-CN" sz="2000"/>
              <a:t>extended binary-coded decimal interchange code</a:t>
            </a:r>
            <a:r>
              <a:rPr lang="zh-CN" altLang="en-US" sz="2000"/>
              <a:t>）字符编码</a:t>
            </a:r>
          </a:p>
          <a:p>
            <a:pPr lvl="1">
              <a:lnSpc>
                <a:spcPct val="90000"/>
              </a:lnSpc>
            </a:pPr>
            <a:r>
              <a:rPr lang="zh-CN" altLang="en-US" sz="2000"/>
              <a:t>图像文件类型（也称为二进制文件类型），在此类型下传输的数据呈现为连续的二进制比特流。通常用于传输二进制文件。</a:t>
            </a:r>
          </a:p>
          <a:p>
            <a:pPr lvl="1">
              <a:lnSpc>
                <a:spcPct val="90000"/>
              </a:lnSpc>
            </a:pPr>
            <a:r>
              <a:rPr lang="zh-CN" altLang="en-US" sz="2000"/>
              <a:t>本地类型，用在本地字节大小不是</a:t>
            </a:r>
            <a:r>
              <a:rPr lang="en-US" altLang="zh-CN" sz="2000"/>
              <a:t>8</a:t>
            </a:r>
            <a:r>
              <a:rPr lang="zh-CN" altLang="en-US" sz="2000"/>
              <a:t>位的环境下。该方式用于具有不同字节位数的主机间传输二进制文件，每字节的位数由发送方指定。</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7010" name="Rectangle 2"/>
          <p:cNvSpPr>
            <a:spLocks noGrp="1" noChangeArrowheads="1"/>
          </p:cNvSpPr>
          <p:nvPr>
            <p:ph type="title"/>
          </p:nvPr>
        </p:nvSpPr>
        <p:spPr/>
        <p:txBody>
          <a:bodyPr/>
          <a:lstStyle/>
          <a:p>
            <a:r>
              <a:rPr lang="en-US" altLang="zh-CN"/>
              <a:t>FTP</a:t>
            </a:r>
            <a:r>
              <a:rPr lang="zh-CN" altLang="en-US"/>
              <a:t>的优缺点</a:t>
            </a:r>
          </a:p>
        </p:txBody>
      </p:sp>
      <p:sp>
        <p:nvSpPr>
          <p:cNvPr id="2347011" name="Rectangle 3"/>
          <p:cNvSpPr>
            <a:spLocks noGrp="1" noChangeArrowheads="1"/>
          </p:cNvSpPr>
          <p:nvPr>
            <p:ph type="body" idx="1"/>
          </p:nvPr>
        </p:nvSpPr>
        <p:spPr/>
        <p:txBody>
          <a:bodyPr/>
          <a:lstStyle/>
          <a:p>
            <a:r>
              <a:rPr lang="en-US" altLang="zh-CN"/>
              <a:t>FTP</a:t>
            </a:r>
            <a:r>
              <a:rPr lang="zh-CN" altLang="en-US"/>
              <a:t>的优点</a:t>
            </a:r>
          </a:p>
          <a:p>
            <a:pPr lvl="1"/>
            <a:r>
              <a:rPr lang="zh-CN" altLang="en-US"/>
              <a:t>高效的传输数据</a:t>
            </a:r>
          </a:p>
          <a:p>
            <a:pPr lvl="1"/>
            <a:r>
              <a:rPr lang="zh-CN" altLang="en-US"/>
              <a:t>允许远程访问文件</a:t>
            </a:r>
          </a:p>
          <a:p>
            <a:r>
              <a:rPr lang="en-US" altLang="zh-CN"/>
              <a:t>FTP</a:t>
            </a:r>
            <a:r>
              <a:rPr lang="zh-CN" altLang="en-US"/>
              <a:t>的缺点</a:t>
            </a:r>
          </a:p>
          <a:p>
            <a:pPr lvl="1"/>
            <a:r>
              <a:rPr lang="zh-CN" altLang="en-US"/>
              <a:t>（</a:t>
            </a:r>
            <a:r>
              <a:rPr lang="en-US" altLang="zh-CN"/>
              <a:t>1</a:t>
            </a:r>
            <a:r>
              <a:rPr lang="zh-CN" altLang="en-US"/>
              <a:t>）</a:t>
            </a:r>
            <a:r>
              <a:rPr lang="en-US" altLang="zh-CN"/>
              <a:t>FTP</a:t>
            </a:r>
            <a:r>
              <a:rPr lang="zh-CN" altLang="en-US"/>
              <a:t>用户密码和文件内容都使用明文传输，可能产生安全性问题；</a:t>
            </a:r>
          </a:p>
          <a:p>
            <a:pPr lvl="1"/>
            <a:r>
              <a:rPr lang="zh-CN" altLang="en-US"/>
              <a:t>（</a:t>
            </a:r>
            <a:r>
              <a:rPr lang="en-US" altLang="zh-CN"/>
              <a:t>2</a:t>
            </a:r>
            <a:r>
              <a:rPr lang="zh-CN" altLang="en-US"/>
              <a:t>）由于需要开放一个随机端口来建立连接，当防火墙存在时，客户端很难过滤处于主动模式下的</a:t>
            </a:r>
            <a:r>
              <a:rPr lang="en-US" altLang="zh-CN"/>
              <a:t>FTP</a:t>
            </a:r>
            <a:r>
              <a:rPr lang="zh-CN" altLang="en-US"/>
              <a:t>数据流。</a:t>
            </a:r>
          </a:p>
          <a:p>
            <a:pPr lvl="1"/>
            <a:r>
              <a:rPr lang="zh-CN" altLang="en-US"/>
              <a:t>（</a:t>
            </a:r>
            <a:r>
              <a:rPr lang="en-US" altLang="zh-CN"/>
              <a:t>3</a:t>
            </a:r>
            <a:r>
              <a:rPr lang="zh-CN" altLang="en-US"/>
              <a:t>）服务器可能会被告知连接一个用户计算机的保留端口。</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8034" name="Rectangle 2"/>
          <p:cNvSpPr>
            <a:spLocks noGrp="1" noChangeArrowheads="1"/>
          </p:cNvSpPr>
          <p:nvPr>
            <p:ph type="title"/>
          </p:nvPr>
        </p:nvSpPr>
        <p:spPr/>
        <p:txBody>
          <a:bodyPr/>
          <a:lstStyle/>
          <a:p>
            <a:r>
              <a:rPr lang="zh-CN" altLang="en-US"/>
              <a:t>简单文件传输协议</a:t>
            </a:r>
            <a:r>
              <a:rPr lang="en-US" altLang="zh-CN"/>
              <a:t>TFTP</a:t>
            </a:r>
          </a:p>
        </p:txBody>
      </p:sp>
      <p:sp>
        <p:nvSpPr>
          <p:cNvPr id="2348035" name="Rectangle 3"/>
          <p:cNvSpPr>
            <a:spLocks noGrp="1" noChangeArrowheads="1"/>
          </p:cNvSpPr>
          <p:nvPr>
            <p:ph type="body" idx="1"/>
          </p:nvPr>
        </p:nvSpPr>
        <p:spPr/>
        <p:txBody>
          <a:bodyPr/>
          <a:lstStyle/>
          <a:p>
            <a:pPr marL="533400" indent="-533400"/>
            <a:r>
              <a:rPr lang="en-US" altLang="zh-CN"/>
              <a:t>TCP/IP</a:t>
            </a:r>
            <a:r>
              <a:rPr lang="zh-CN" altLang="en-US"/>
              <a:t>协议族中还有一个简单文件传送协议</a:t>
            </a:r>
            <a:r>
              <a:rPr lang="en-US" altLang="zh-CN"/>
              <a:t>TFTP (Trivial File Transfer Protocol)</a:t>
            </a:r>
            <a:r>
              <a:rPr lang="zh-CN" altLang="en-US"/>
              <a:t>，它是一个很小且易于实现的文件传送协议。</a:t>
            </a:r>
          </a:p>
          <a:p>
            <a:pPr marL="533400" indent="-533400"/>
            <a:r>
              <a:rPr lang="en-US" altLang="zh-CN"/>
              <a:t>TFTP</a:t>
            </a:r>
            <a:r>
              <a:rPr lang="zh-CN" altLang="en-US"/>
              <a:t>的用途 </a:t>
            </a:r>
          </a:p>
          <a:p>
            <a:pPr marL="914400" lvl="1" indent="-457200"/>
            <a:r>
              <a:rPr lang="zh-CN" altLang="en-US"/>
              <a:t>（</a:t>
            </a:r>
            <a:r>
              <a:rPr lang="en-US" altLang="zh-CN"/>
              <a:t>1</a:t>
            </a:r>
            <a:r>
              <a:rPr lang="zh-CN" altLang="en-US"/>
              <a:t>）利用</a:t>
            </a:r>
            <a:r>
              <a:rPr lang="en-US" altLang="zh-CN"/>
              <a:t>TFTP</a:t>
            </a:r>
            <a:r>
              <a:rPr lang="zh-CN" altLang="en-US"/>
              <a:t>为打印机、集线器和路由器下载初始化代码；</a:t>
            </a:r>
          </a:p>
          <a:p>
            <a:pPr marL="914400" lvl="1" indent="-457200"/>
            <a:r>
              <a:rPr lang="zh-CN" altLang="en-US"/>
              <a:t>（</a:t>
            </a:r>
            <a:r>
              <a:rPr lang="en-US" altLang="zh-CN"/>
              <a:t>2</a:t>
            </a:r>
            <a:r>
              <a:rPr lang="zh-CN" altLang="en-US"/>
              <a:t>）路由器的信息设置；</a:t>
            </a:r>
          </a:p>
          <a:p>
            <a:pPr marL="914400" lvl="1" indent="-457200"/>
            <a:r>
              <a:rPr lang="zh-CN" altLang="en-US"/>
              <a:t>（</a:t>
            </a:r>
            <a:r>
              <a:rPr lang="en-US" altLang="zh-CN"/>
              <a:t>3</a:t>
            </a:r>
            <a:r>
              <a:rPr lang="zh-CN" altLang="en-US"/>
              <a:t>）引导协议（</a:t>
            </a:r>
            <a:r>
              <a:rPr lang="en-US" altLang="zh-CN"/>
              <a:t>BOOTP</a:t>
            </a:r>
            <a:r>
              <a:rPr lang="zh-CN" altLang="en-US"/>
              <a:t>）主机的信息设置。</a:t>
            </a:r>
            <a:r>
              <a:rPr lang="zh-CN" altLang="en-US" sz="1800" b="0">
                <a:solidFill>
                  <a:schemeClr val="tx1"/>
                </a:solidFill>
                <a:ea typeface="黑体" pitchFamily="49" charset="-122"/>
              </a:rPr>
              <a:t>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9058" name="Rectangle 2"/>
          <p:cNvSpPr>
            <a:spLocks noGrp="1" noChangeArrowheads="1"/>
          </p:cNvSpPr>
          <p:nvPr>
            <p:ph type="title"/>
          </p:nvPr>
        </p:nvSpPr>
        <p:spPr/>
        <p:txBody>
          <a:bodyPr/>
          <a:lstStyle/>
          <a:p>
            <a:r>
              <a:rPr lang="en-US" altLang="zh-CN"/>
              <a:t>TFTP</a:t>
            </a:r>
            <a:r>
              <a:rPr lang="zh-CN" altLang="en-US"/>
              <a:t>的主要特点</a:t>
            </a:r>
          </a:p>
        </p:txBody>
      </p:sp>
      <p:sp>
        <p:nvSpPr>
          <p:cNvPr id="2349059" name="Rectangle 3"/>
          <p:cNvSpPr>
            <a:spLocks noGrp="1" noChangeArrowheads="1"/>
          </p:cNvSpPr>
          <p:nvPr>
            <p:ph type="body" idx="1"/>
          </p:nvPr>
        </p:nvSpPr>
        <p:spPr/>
        <p:txBody>
          <a:bodyPr/>
          <a:lstStyle/>
          <a:p>
            <a:r>
              <a:rPr lang="zh-CN" altLang="en-US"/>
              <a:t>（</a:t>
            </a:r>
            <a:r>
              <a:rPr lang="en-US" altLang="zh-CN"/>
              <a:t>1</a:t>
            </a:r>
            <a:r>
              <a:rPr lang="zh-CN" altLang="en-US"/>
              <a:t>）每次传送的数据</a:t>
            </a:r>
            <a:r>
              <a:rPr lang="en-US" altLang="zh-CN"/>
              <a:t>PDU</a:t>
            </a:r>
            <a:r>
              <a:rPr lang="zh-CN" altLang="en-US"/>
              <a:t>中有</a:t>
            </a:r>
            <a:r>
              <a:rPr lang="en-US" altLang="zh-CN"/>
              <a:t>512</a:t>
            </a:r>
            <a:r>
              <a:rPr lang="zh-CN" altLang="en-US"/>
              <a:t>字节的数据，但最后一次可不足</a:t>
            </a:r>
            <a:r>
              <a:rPr lang="en-US" altLang="zh-CN"/>
              <a:t>512</a:t>
            </a:r>
            <a:r>
              <a:rPr lang="zh-CN" altLang="en-US"/>
              <a:t>字节；</a:t>
            </a:r>
          </a:p>
          <a:p>
            <a:r>
              <a:rPr lang="zh-CN" altLang="en-US"/>
              <a:t>（</a:t>
            </a:r>
            <a:r>
              <a:rPr lang="en-US" altLang="zh-CN"/>
              <a:t>2</a:t>
            </a:r>
            <a:r>
              <a:rPr lang="zh-CN" altLang="en-US"/>
              <a:t>）数据</a:t>
            </a:r>
            <a:r>
              <a:rPr lang="en-US" altLang="zh-CN"/>
              <a:t>PDU</a:t>
            </a:r>
            <a:r>
              <a:rPr lang="zh-CN" altLang="en-US"/>
              <a:t>也称为文件块</a:t>
            </a:r>
            <a:r>
              <a:rPr lang="en-US" altLang="zh-CN"/>
              <a:t>(block)</a:t>
            </a:r>
            <a:r>
              <a:rPr lang="zh-CN" altLang="en-US"/>
              <a:t>，每个块按序编号，从</a:t>
            </a:r>
            <a:r>
              <a:rPr lang="en-US" altLang="zh-CN"/>
              <a:t>1</a:t>
            </a:r>
            <a:r>
              <a:rPr lang="zh-CN" altLang="en-US"/>
              <a:t>开始；</a:t>
            </a:r>
          </a:p>
          <a:p>
            <a:r>
              <a:rPr lang="zh-CN" altLang="en-US"/>
              <a:t>（</a:t>
            </a:r>
            <a:r>
              <a:rPr lang="en-US" altLang="zh-CN"/>
              <a:t>3</a:t>
            </a:r>
            <a:r>
              <a:rPr lang="zh-CN" altLang="en-US"/>
              <a:t>）支持</a:t>
            </a:r>
            <a:r>
              <a:rPr lang="en-US" altLang="zh-CN"/>
              <a:t>ASCII</a:t>
            </a:r>
            <a:r>
              <a:rPr lang="zh-CN" altLang="en-US"/>
              <a:t>码或二进制传送；</a:t>
            </a:r>
          </a:p>
          <a:p>
            <a:r>
              <a:rPr lang="zh-CN" altLang="en-US"/>
              <a:t>（</a:t>
            </a:r>
            <a:r>
              <a:rPr lang="en-US" altLang="zh-CN"/>
              <a:t>4</a:t>
            </a:r>
            <a:r>
              <a:rPr lang="zh-CN" altLang="en-US"/>
              <a:t>）可对文件进行读或写；</a:t>
            </a:r>
          </a:p>
          <a:p>
            <a:r>
              <a:rPr lang="zh-CN" altLang="en-US"/>
              <a:t>（</a:t>
            </a:r>
            <a:r>
              <a:rPr lang="en-US" altLang="zh-CN"/>
              <a:t>5</a:t>
            </a:r>
            <a:r>
              <a:rPr lang="zh-CN" altLang="en-US"/>
              <a:t>）使用很简单的首部。</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0082" name="Rectangle 2"/>
          <p:cNvSpPr>
            <a:spLocks noGrp="1" noChangeArrowheads="1"/>
          </p:cNvSpPr>
          <p:nvPr>
            <p:ph type="title"/>
          </p:nvPr>
        </p:nvSpPr>
        <p:spPr/>
        <p:txBody>
          <a:bodyPr/>
          <a:lstStyle/>
          <a:p>
            <a:r>
              <a:rPr lang="en-US" altLang="zh-CN"/>
              <a:t>TFTP</a:t>
            </a:r>
            <a:r>
              <a:rPr lang="zh-CN" altLang="en-US"/>
              <a:t>与</a:t>
            </a:r>
            <a:r>
              <a:rPr lang="en-US" altLang="zh-CN"/>
              <a:t>FTP</a:t>
            </a:r>
            <a:r>
              <a:rPr lang="zh-CN" altLang="en-US"/>
              <a:t>的比较 </a:t>
            </a:r>
          </a:p>
        </p:txBody>
      </p:sp>
      <p:sp>
        <p:nvSpPr>
          <p:cNvPr id="2350083" name="Rectangle 3"/>
          <p:cNvSpPr>
            <a:spLocks noGrp="1" noChangeArrowheads="1"/>
          </p:cNvSpPr>
          <p:nvPr>
            <p:ph type="body" idx="1"/>
          </p:nvPr>
        </p:nvSpPr>
        <p:spPr/>
        <p:txBody>
          <a:bodyPr/>
          <a:lstStyle/>
          <a:p>
            <a:r>
              <a:rPr lang="en-US" altLang="zh-CN"/>
              <a:t>TFTP</a:t>
            </a:r>
            <a:r>
              <a:rPr lang="zh-CN" altLang="en-US"/>
              <a:t>协议的优势：</a:t>
            </a:r>
          </a:p>
          <a:p>
            <a:pPr lvl="1"/>
            <a:r>
              <a:rPr lang="en-US" altLang="zh-CN"/>
              <a:t>TFTP</a:t>
            </a:r>
            <a:r>
              <a:rPr lang="zh-CN" altLang="en-US"/>
              <a:t>能够用于那些由</a:t>
            </a:r>
            <a:r>
              <a:rPr lang="en-US" altLang="zh-CN"/>
              <a:t>UDP</a:t>
            </a:r>
            <a:r>
              <a:rPr lang="zh-CN" altLang="en-US"/>
              <a:t>而无</a:t>
            </a:r>
            <a:r>
              <a:rPr lang="en-US" altLang="zh-CN"/>
              <a:t>TCP</a:t>
            </a:r>
            <a:r>
              <a:rPr lang="zh-CN" altLang="en-US"/>
              <a:t>的环境；</a:t>
            </a:r>
          </a:p>
          <a:p>
            <a:pPr lvl="1"/>
            <a:r>
              <a:rPr lang="en-US" altLang="zh-CN"/>
              <a:t>TFTP</a:t>
            </a:r>
            <a:r>
              <a:rPr lang="zh-CN" altLang="en-US"/>
              <a:t>代码所占的内存要比</a:t>
            </a:r>
            <a:r>
              <a:rPr lang="en-US" altLang="zh-CN"/>
              <a:t>FTP</a:t>
            </a:r>
            <a:r>
              <a:rPr lang="zh-CN" altLang="en-US"/>
              <a:t>小；</a:t>
            </a:r>
          </a:p>
          <a:p>
            <a:pPr lvl="1"/>
            <a:r>
              <a:rPr lang="en-US" altLang="zh-CN"/>
              <a:t>TFTP</a:t>
            </a:r>
            <a:r>
              <a:rPr lang="zh-CN" altLang="en-US"/>
              <a:t>适用于只读存储器，仅用于无盘系统进行系统引导。</a:t>
            </a:r>
          </a:p>
          <a:p>
            <a:r>
              <a:rPr lang="en-US" altLang="zh-CN"/>
              <a:t>TFTP</a:t>
            </a:r>
            <a:r>
              <a:rPr lang="zh-CN" altLang="en-US"/>
              <a:t>协议与</a:t>
            </a:r>
            <a:r>
              <a:rPr lang="en-US" altLang="zh-CN"/>
              <a:t>FTP</a:t>
            </a:r>
            <a:r>
              <a:rPr lang="zh-CN" altLang="en-US"/>
              <a:t>协议的相同点：</a:t>
            </a:r>
          </a:p>
          <a:p>
            <a:pPr lvl="1"/>
            <a:r>
              <a:rPr lang="en-US" altLang="zh-CN"/>
              <a:t>TFTP</a:t>
            </a:r>
            <a:r>
              <a:rPr lang="zh-CN" altLang="en-US"/>
              <a:t>协议的作用和我们经常使用的</a:t>
            </a:r>
            <a:r>
              <a:rPr lang="en-US" altLang="zh-CN"/>
              <a:t>FTP</a:t>
            </a:r>
            <a:r>
              <a:rPr lang="zh-CN" altLang="en-US"/>
              <a:t>大致相同，都是用于文件传输，可以实现网络中两台计算机之间的文件上传与下载。可以将</a:t>
            </a:r>
            <a:r>
              <a:rPr lang="en-US" altLang="zh-CN"/>
              <a:t>TFTP</a:t>
            </a:r>
            <a:r>
              <a:rPr lang="zh-CN" altLang="en-US"/>
              <a:t>协议看作是</a:t>
            </a:r>
            <a:r>
              <a:rPr lang="en-US" altLang="zh-CN"/>
              <a:t>FTP</a:t>
            </a:r>
            <a:r>
              <a:rPr lang="zh-CN" altLang="en-US"/>
              <a:t>协议的简化版本。</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1106" name="Rectangle 2"/>
          <p:cNvSpPr>
            <a:spLocks noGrp="1" noChangeArrowheads="1"/>
          </p:cNvSpPr>
          <p:nvPr>
            <p:ph type="title"/>
          </p:nvPr>
        </p:nvSpPr>
        <p:spPr/>
        <p:txBody>
          <a:bodyPr/>
          <a:lstStyle/>
          <a:p>
            <a:r>
              <a:rPr lang="en-US" altLang="zh-CN"/>
              <a:t>TFTP</a:t>
            </a:r>
            <a:r>
              <a:rPr lang="zh-CN" altLang="en-US"/>
              <a:t>与</a:t>
            </a:r>
            <a:r>
              <a:rPr lang="en-US" altLang="zh-CN"/>
              <a:t>FTP</a:t>
            </a:r>
            <a:r>
              <a:rPr lang="zh-CN" altLang="en-US"/>
              <a:t>的比较</a:t>
            </a:r>
          </a:p>
        </p:txBody>
      </p:sp>
      <p:sp>
        <p:nvSpPr>
          <p:cNvPr id="2351107" name="Rectangle 3"/>
          <p:cNvSpPr>
            <a:spLocks noGrp="1" noChangeArrowheads="1"/>
          </p:cNvSpPr>
          <p:nvPr>
            <p:ph type="body" idx="1"/>
          </p:nvPr>
        </p:nvSpPr>
        <p:spPr/>
        <p:txBody>
          <a:bodyPr/>
          <a:lstStyle/>
          <a:p>
            <a:r>
              <a:rPr lang="en-US" altLang="zh-CN"/>
              <a:t>TFTP</a:t>
            </a:r>
            <a:r>
              <a:rPr lang="zh-CN" altLang="en-US"/>
              <a:t>协议与</a:t>
            </a:r>
            <a:r>
              <a:rPr lang="en-US" altLang="zh-CN"/>
              <a:t>FTP</a:t>
            </a:r>
            <a:r>
              <a:rPr lang="zh-CN" altLang="en-US"/>
              <a:t>协议的不同点：</a:t>
            </a:r>
          </a:p>
          <a:p>
            <a:pPr lvl="1"/>
            <a:r>
              <a:rPr lang="en-US" altLang="zh-CN"/>
              <a:t>TFTP</a:t>
            </a:r>
            <a:r>
              <a:rPr lang="zh-CN" altLang="en-US"/>
              <a:t>协议不需要验证客户端的权限，</a:t>
            </a:r>
            <a:r>
              <a:rPr lang="en-US" altLang="zh-CN"/>
              <a:t>FTP</a:t>
            </a:r>
            <a:r>
              <a:rPr lang="zh-CN" altLang="en-US"/>
              <a:t>协议需要进行客户端验证；</a:t>
            </a:r>
          </a:p>
          <a:p>
            <a:pPr lvl="1"/>
            <a:r>
              <a:rPr lang="en-US" altLang="zh-CN"/>
              <a:t>TFTP</a:t>
            </a:r>
            <a:r>
              <a:rPr lang="zh-CN" altLang="en-US"/>
              <a:t>协议一般多用于局域网以及远程</a:t>
            </a:r>
            <a:r>
              <a:rPr lang="en-US" altLang="zh-CN"/>
              <a:t>UNIX</a:t>
            </a:r>
            <a:r>
              <a:rPr lang="zh-CN" altLang="en-US"/>
              <a:t>计算机中，而常见的</a:t>
            </a:r>
            <a:r>
              <a:rPr lang="en-US" altLang="zh-CN"/>
              <a:t>FTP</a:t>
            </a:r>
            <a:r>
              <a:rPr lang="zh-CN" altLang="en-US"/>
              <a:t>协议则多用于互联网中；</a:t>
            </a:r>
          </a:p>
          <a:p>
            <a:pPr lvl="1"/>
            <a:r>
              <a:rPr lang="en-US" altLang="zh-CN"/>
              <a:t>FTP</a:t>
            </a:r>
            <a:r>
              <a:rPr lang="zh-CN" altLang="en-US"/>
              <a:t>客户与服务器间的通信使用</a:t>
            </a:r>
            <a:r>
              <a:rPr lang="en-US" altLang="zh-CN"/>
              <a:t>TCP</a:t>
            </a:r>
            <a:r>
              <a:rPr lang="zh-CN" altLang="en-US"/>
              <a:t>，而</a:t>
            </a:r>
            <a:r>
              <a:rPr lang="en-US" altLang="zh-CN"/>
              <a:t>TFTP</a:t>
            </a:r>
            <a:r>
              <a:rPr lang="zh-CN" altLang="en-US"/>
              <a:t>协议与服务器间的通信使用的是</a:t>
            </a:r>
            <a:r>
              <a:rPr lang="en-US" altLang="zh-CN"/>
              <a:t>UDP</a:t>
            </a:r>
            <a:r>
              <a:rPr lang="zh-CN" altLang="en-US"/>
              <a:t>；</a:t>
            </a:r>
          </a:p>
          <a:p>
            <a:pPr lvl="1"/>
            <a:r>
              <a:rPr lang="en-US" altLang="zh-CN"/>
              <a:t>TFTP</a:t>
            </a:r>
            <a:r>
              <a:rPr lang="zh-CN" altLang="en-US"/>
              <a:t>协议只支持文本传输，也就是说，</a:t>
            </a:r>
            <a:r>
              <a:rPr lang="en-US" altLang="zh-CN"/>
              <a:t>TFTP</a:t>
            </a:r>
            <a:r>
              <a:rPr lang="zh-CN" altLang="en-US"/>
              <a:t>协议不支持交互，而且没有一个庞大的命令集。</a:t>
            </a:r>
            <a:r>
              <a:rPr lang="en-US" altLang="zh-CN"/>
              <a:t>TFTP</a:t>
            </a:r>
            <a:r>
              <a:rPr lang="zh-CN" altLang="en-US"/>
              <a:t>协议不允许用户列出目录内容或者与服务器协商来决定哪些是可以得到的文件。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2130" name="Rectangle 2"/>
          <p:cNvSpPr>
            <a:spLocks noGrp="1" noChangeArrowheads="1"/>
          </p:cNvSpPr>
          <p:nvPr>
            <p:ph type="title"/>
          </p:nvPr>
        </p:nvSpPr>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四</a:t>
            </a:r>
            <a:r>
              <a:rPr lang="zh-CN" altLang="zh-CN" sz="4000" dirty="0" smtClean="0">
                <a:solidFill>
                  <a:schemeClr val="bg1"/>
                </a:solidFill>
                <a:effectLst/>
                <a:latin typeface="+mj-lt"/>
                <a:ea typeface="+mj-ea"/>
                <a:cs typeface="+mj-cs"/>
              </a:rPr>
              <a:t>）</a:t>
            </a:r>
            <a:r>
              <a:rPr lang="zh-CN" altLang="en-US" dirty="0" smtClean="0"/>
              <a:t>远程终端</a:t>
            </a:r>
            <a:r>
              <a:rPr lang="zh-CN" altLang="en-US" dirty="0"/>
              <a:t>协议</a:t>
            </a:r>
            <a:r>
              <a:rPr lang="en-US" altLang="zh-CN" dirty="0"/>
              <a:t>TELNET </a:t>
            </a:r>
          </a:p>
        </p:txBody>
      </p:sp>
      <p:sp>
        <p:nvSpPr>
          <p:cNvPr id="2352131" name="Rectangle 3"/>
          <p:cNvSpPr>
            <a:spLocks noGrp="1" noChangeArrowheads="1"/>
          </p:cNvSpPr>
          <p:nvPr>
            <p:ph type="body" idx="1"/>
          </p:nvPr>
        </p:nvSpPr>
        <p:spPr/>
        <p:txBody>
          <a:bodyPr/>
          <a:lstStyle/>
          <a:p>
            <a:r>
              <a:rPr lang="en-US" altLang="zh-CN"/>
              <a:t>TELNET </a:t>
            </a:r>
            <a:r>
              <a:rPr lang="zh-CN" altLang="en-US"/>
              <a:t>是一个简单的远程终端协议，也是因特网的正式标准。</a:t>
            </a:r>
          </a:p>
          <a:p>
            <a:r>
              <a:rPr lang="zh-CN" altLang="en-US"/>
              <a:t>用户用 </a:t>
            </a:r>
            <a:r>
              <a:rPr lang="en-US" altLang="zh-CN"/>
              <a:t>TELNET </a:t>
            </a:r>
            <a:r>
              <a:rPr lang="zh-CN" altLang="en-US"/>
              <a:t>就可在其所在地通过 </a:t>
            </a:r>
            <a:r>
              <a:rPr lang="en-US" altLang="zh-CN"/>
              <a:t>TCP </a:t>
            </a:r>
            <a:r>
              <a:rPr lang="zh-CN" altLang="en-US"/>
              <a:t>连接注册（即登录）到远地的另一个主机上（使用主机名或 </a:t>
            </a:r>
            <a:r>
              <a:rPr lang="en-US" altLang="zh-CN"/>
              <a:t>IP </a:t>
            </a:r>
            <a:r>
              <a:rPr lang="zh-CN" altLang="en-US"/>
              <a:t>地址）。</a:t>
            </a:r>
          </a:p>
          <a:p>
            <a:pPr algn="just"/>
            <a:r>
              <a:rPr lang="en-US" altLang="zh-CN"/>
              <a:t>TELNET </a:t>
            </a:r>
            <a:r>
              <a:rPr lang="zh-CN" altLang="en-US"/>
              <a:t>能将用户的击键传到远地主机，同时也能将远地主机的输出通过 </a:t>
            </a:r>
            <a:r>
              <a:rPr lang="en-US" altLang="zh-CN"/>
              <a:t>TCP </a:t>
            </a:r>
            <a:r>
              <a:rPr lang="zh-CN" altLang="en-US"/>
              <a:t>连接返回到用户屏幕。这种服务是透明的，因为用户感觉到好像键盘和显示器是直接连在远地主机上。</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02" name="Rectangle 2"/>
          <p:cNvSpPr>
            <a:spLocks noGrp="1" noChangeArrowheads="1"/>
          </p:cNvSpPr>
          <p:nvPr>
            <p:ph type="title"/>
          </p:nvPr>
        </p:nvSpPr>
        <p:spPr/>
        <p:txBody>
          <a:bodyPr/>
          <a:lstStyle/>
          <a:p>
            <a:r>
              <a:rPr lang="zh-CN" altLang="en-US"/>
              <a:t>远程登录 </a:t>
            </a:r>
          </a:p>
        </p:txBody>
      </p:sp>
      <p:sp>
        <p:nvSpPr>
          <p:cNvPr id="2355203" name="Rectangle 3"/>
          <p:cNvSpPr>
            <a:spLocks noGrp="1" noChangeArrowheads="1"/>
          </p:cNvSpPr>
          <p:nvPr>
            <p:ph type="body" idx="1"/>
          </p:nvPr>
        </p:nvSpPr>
        <p:spPr/>
        <p:txBody>
          <a:bodyPr/>
          <a:lstStyle/>
          <a:p>
            <a:r>
              <a:rPr lang="zh-CN" altLang="en-US" dirty="0"/>
              <a:t>登录</a:t>
            </a:r>
          </a:p>
          <a:p>
            <a:pPr lvl="1"/>
            <a:r>
              <a:rPr lang="zh-CN" altLang="en-US" dirty="0"/>
              <a:t>用户在使用某一系统之前要输入标识和口令，这个过程被称为</a:t>
            </a:r>
            <a:r>
              <a:rPr lang="zh-CN" altLang="en-US" dirty="0">
                <a:latin typeface="宋体"/>
              </a:rPr>
              <a:t>“</a:t>
            </a:r>
            <a:r>
              <a:rPr lang="zh-CN" altLang="en-US" dirty="0"/>
              <a:t>登录</a:t>
            </a:r>
            <a:r>
              <a:rPr lang="zh-CN" altLang="en-US" dirty="0">
                <a:latin typeface="宋体"/>
              </a:rPr>
              <a:t>”</a:t>
            </a:r>
            <a:r>
              <a:rPr lang="zh-CN" altLang="en-US" dirty="0"/>
              <a:t>。 </a:t>
            </a:r>
          </a:p>
          <a:p>
            <a:r>
              <a:rPr lang="zh-CN" altLang="en-US" dirty="0"/>
              <a:t>远程登录</a:t>
            </a:r>
          </a:p>
          <a:p>
            <a:pPr lvl="1"/>
            <a:r>
              <a:rPr lang="zh-CN" altLang="en-US" dirty="0"/>
              <a:t>用户使用</a:t>
            </a:r>
            <a:r>
              <a:rPr lang="en-US" altLang="zh-CN" dirty="0"/>
              <a:t>Telnet</a:t>
            </a:r>
            <a:r>
              <a:rPr lang="zh-CN" altLang="en-US" dirty="0"/>
              <a:t>命令，使自己的计算机暂时成为远程主机的一个仿真终端的过程。仿真终端等效于一个非智能的机器，它只负责把用户输入的每个字符传递给主机，再将主机输出的每个信息回显在屏幕上。</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226" name="Rectangle 2"/>
          <p:cNvSpPr>
            <a:spLocks noGrp="1" noChangeArrowheads="1"/>
          </p:cNvSpPr>
          <p:nvPr>
            <p:ph type="title"/>
          </p:nvPr>
        </p:nvSpPr>
        <p:spPr/>
        <p:txBody>
          <a:bodyPr/>
          <a:lstStyle/>
          <a:p>
            <a:r>
              <a:rPr lang="en-US" altLang="zh-CN"/>
              <a:t>Telnet</a:t>
            </a:r>
            <a:r>
              <a:rPr lang="zh-CN" altLang="en-US"/>
              <a:t>协议</a:t>
            </a:r>
          </a:p>
        </p:txBody>
      </p:sp>
      <p:sp>
        <p:nvSpPr>
          <p:cNvPr id="2356227" name="Rectangle 3"/>
          <p:cNvSpPr>
            <a:spLocks noGrp="1" noChangeArrowheads="1"/>
          </p:cNvSpPr>
          <p:nvPr>
            <p:ph type="body" idx="1"/>
          </p:nvPr>
        </p:nvSpPr>
        <p:spPr/>
        <p:txBody>
          <a:bodyPr/>
          <a:lstStyle/>
          <a:p>
            <a:pPr marL="533400" indent="-533400"/>
            <a:r>
              <a:rPr lang="en-US" altLang="zh-CN"/>
              <a:t>Telnet</a:t>
            </a:r>
            <a:r>
              <a:rPr lang="zh-CN" altLang="en-US"/>
              <a:t>协议是</a:t>
            </a:r>
            <a:r>
              <a:rPr lang="en-US" altLang="zh-CN"/>
              <a:t>TCP/IP</a:t>
            </a:r>
            <a:r>
              <a:rPr lang="zh-CN" altLang="en-US"/>
              <a:t>协议族中的一员，是</a:t>
            </a:r>
            <a:r>
              <a:rPr lang="en-US" altLang="zh-CN"/>
              <a:t>Internet</a:t>
            </a:r>
            <a:r>
              <a:rPr lang="zh-CN" altLang="en-US"/>
              <a:t>远程登陆服务的标准协议。</a:t>
            </a:r>
          </a:p>
          <a:p>
            <a:pPr marL="533400" indent="-533400"/>
            <a:r>
              <a:rPr lang="en-US" altLang="zh-CN"/>
              <a:t>Telnet</a:t>
            </a:r>
            <a:r>
              <a:rPr lang="zh-CN" altLang="en-US"/>
              <a:t>协议提供了三种基本服务：　　 </a:t>
            </a:r>
          </a:p>
          <a:p>
            <a:pPr marL="914400" lvl="1" indent="-457200"/>
            <a:r>
              <a:rPr lang="en-US" altLang="zh-CN"/>
              <a:t>1</a:t>
            </a:r>
            <a:r>
              <a:rPr lang="zh-CN" altLang="en-US"/>
              <a:t>）</a:t>
            </a:r>
            <a:r>
              <a:rPr lang="en-US" altLang="zh-CN"/>
              <a:t>Telnet</a:t>
            </a:r>
            <a:r>
              <a:rPr lang="zh-CN" altLang="en-US"/>
              <a:t>定义一个网络虚拟终端为远的系统提供一个标准接口。客户机程序不必详细了解远程系统，他们只需构造使用标准接口的程序；　　 </a:t>
            </a:r>
          </a:p>
          <a:p>
            <a:pPr marL="914400" lvl="1" indent="-457200"/>
            <a:r>
              <a:rPr lang="en-US" altLang="zh-CN"/>
              <a:t>2</a:t>
            </a:r>
            <a:r>
              <a:rPr lang="zh-CN" altLang="en-US"/>
              <a:t>）</a:t>
            </a:r>
            <a:r>
              <a:rPr lang="en-US" altLang="zh-CN"/>
              <a:t>Telnet</a:t>
            </a:r>
            <a:r>
              <a:rPr lang="zh-CN" altLang="en-US"/>
              <a:t>包括一个允许客户机和服务器协商选项的机制，而且它还提供一组标准选项；　　 </a:t>
            </a:r>
          </a:p>
          <a:p>
            <a:pPr marL="914400" lvl="1" indent="-457200"/>
            <a:r>
              <a:rPr lang="en-US" altLang="zh-CN"/>
              <a:t>3</a:t>
            </a:r>
            <a:r>
              <a:rPr lang="zh-CN" altLang="en-US"/>
              <a:t>）</a:t>
            </a:r>
            <a:r>
              <a:rPr lang="en-US" altLang="zh-CN"/>
              <a:t>Telnet</a:t>
            </a:r>
            <a:r>
              <a:rPr lang="zh-CN" altLang="en-US"/>
              <a:t>对称处理连接的两端，即</a:t>
            </a:r>
            <a:r>
              <a:rPr lang="en-US" altLang="zh-CN"/>
              <a:t>Telnet</a:t>
            </a:r>
            <a:r>
              <a:rPr lang="zh-CN" altLang="en-US"/>
              <a:t>不强迫客户机从键盘输入，也不强迫客户机在屏幕上显示输出。</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7250" name="Rectangle 2"/>
          <p:cNvSpPr>
            <a:spLocks noGrp="1" noChangeArrowheads="1"/>
          </p:cNvSpPr>
          <p:nvPr>
            <p:ph type="title"/>
          </p:nvPr>
        </p:nvSpPr>
        <p:spPr/>
        <p:txBody>
          <a:bodyPr/>
          <a:lstStyle/>
          <a:p>
            <a:r>
              <a:rPr lang="en-US" altLang="zh-CN"/>
              <a:t>Telnet</a:t>
            </a:r>
            <a:r>
              <a:rPr lang="zh-CN" altLang="en-US"/>
              <a:t>的用途</a:t>
            </a:r>
          </a:p>
        </p:txBody>
      </p:sp>
      <p:sp>
        <p:nvSpPr>
          <p:cNvPr id="2357251" name="Rectangle 3"/>
          <p:cNvSpPr>
            <a:spLocks noGrp="1" noChangeArrowheads="1"/>
          </p:cNvSpPr>
          <p:nvPr>
            <p:ph type="body" idx="1"/>
          </p:nvPr>
        </p:nvSpPr>
        <p:spPr/>
        <p:txBody>
          <a:bodyPr/>
          <a:lstStyle/>
          <a:p>
            <a:r>
              <a:rPr lang="zh-CN" altLang="en-US" dirty="0"/>
              <a:t>远程登录的根本目的是使本地用户访问远程资源。主要用途表现在：</a:t>
            </a:r>
          </a:p>
          <a:p>
            <a:r>
              <a:rPr lang="zh-CN" altLang="en-US" dirty="0"/>
              <a:t>（</a:t>
            </a:r>
            <a:r>
              <a:rPr lang="en-US" altLang="zh-CN" dirty="0"/>
              <a:t>1</a:t>
            </a:r>
            <a:r>
              <a:rPr lang="zh-CN" altLang="en-US" dirty="0"/>
              <a:t>）远程登录缩短了空间距离</a:t>
            </a:r>
          </a:p>
          <a:p>
            <a:r>
              <a:rPr lang="zh-CN" altLang="en-US" dirty="0"/>
              <a:t>（</a:t>
            </a:r>
            <a:r>
              <a:rPr lang="en-US" altLang="zh-CN" dirty="0"/>
              <a:t>2</a:t>
            </a:r>
            <a:r>
              <a:rPr lang="zh-CN" altLang="en-US" dirty="0"/>
              <a:t>）远程登录计算机具有广泛的兼容性</a:t>
            </a:r>
          </a:p>
          <a:p>
            <a:r>
              <a:rPr lang="zh-CN" altLang="en-US" dirty="0"/>
              <a:t>（</a:t>
            </a:r>
            <a:r>
              <a:rPr lang="en-US" altLang="zh-CN" dirty="0"/>
              <a:t>3</a:t>
            </a:r>
            <a:r>
              <a:rPr lang="zh-CN" altLang="en-US" dirty="0"/>
              <a:t>）通过</a:t>
            </a:r>
            <a:r>
              <a:rPr lang="en-US" altLang="zh-CN" dirty="0"/>
              <a:t>Telnet</a:t>
            </a:r>
            <a:r>
              <a:rPr lang="zh-CN" altLang="en-US" dirty="0"/>
              <a:t>访问其他因特网服务。利用</a:t>
            </a:r>
            <a:r>
              <a:rPr lang="en-US" altLang="zh-CN" dirty="0"/>
              <a:t>Telnet</a:t>
            </a:r>
            <a:r>
              <a:rPr lang="zh-CN" altLang="en-US" dirty="0"/>
              <a:t>程序可以访问远程计算机上的电子邮件、文件传输、电子公告牌、信息检索等各种服务。</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8274" name="Rectangle 2"/>
          <p:cNvSpPr>
            <a:spLocks noGrp="1" noChangeArrowheads="1"/>
          </p:cNvSpPr>
          <p:nvPr>
            <p:ph type="title"/>
          </p:nvPr>
        </p:nvSpPr>
        <p:spPr/>
        <p:txBody>
          <a:bodyPr/>
          <a:lstStyle/>
          <a:p>
            <a:r>
              <a:rPr lang="zh-CN" altLang="pt-BR" dirty="0"/>
              <a:t> </a:t>
            </a:r>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五</a:t>
            </a:r>
            <a:r>
              <a:rPr lang="zh-CN" altLang="zh-CN" sz="4000" dirty="0" smtClean="0">
                <a:solidFill>
                  <a:schemeClr val="bg1"/>
                </a:solidFill>
                <a:effectLst/>
                <a:latin typeface="+mj-lt"/>
                <a:ea typeface="+mj-ea"/>
                <a:cs typeface="+mj-cs"/>
              </a:rPr>
              <a:t>）</a:t>
            </a:r>
            <a:r>
              <a:rPr lang="zh-CN" altLang="en-US" dirty="0" smtClean="0"/>
              <a:t>电子邮件 </a:t>
            </a:r>
            <a:endParaRPr lang="zh-CN" altLang="en-US" dirty="0"/>
          </a:p>
        </p:txBody>
      </p:sp>
      <p:sp>
        <p:nvSpPr>
          <p:cNvPr id="2358275" name="Rectangle 3"/>
          <p:cNvSpPr>
            <a:spLocks noGrp="1" noChangeArrowheads="1"/>
          </p:cNvSpPr>
          <p:nvPr>
            <p:ph type="body" idx="1"/>
          </p:nvPr>
        </p:nvSpPr>
        <p:spPr/>
        <p:txBody>
          <a:bodyPr/>
          <a:lstStyle/>
          <a:p>
            <a:pPr>
              <a:lnSpc>
                <a:spcPct val="90000"/>
              </a:lnSpc>
            </a:pPr>
            <a:r>
              <a:rPr lang="zh-CN" altLang="en-US" sz="3200"/>
              <a:t>电子邮件</a:t>
            </a:r>
            <a:r>
              <a:rPr lang="en-US" altLang="zh-CN" sz="3200"/>
              <a:t>(e-mail)</a:t>
            </a:r>
            <a:r>
              <a:rPr lang="zh-CN" altLang="en-US" sz="3200"/>
              <a:t>是因特网上使用得最多的和最受用户欢迎的一种应用。</a:t>
            </a:r>
          </a:p>
          <a:p>
            <a:pPr>
              <a:lnSpc>
                <a:spcPct val="90000"/>
              </a:lnSpc>
            </a:pPr>
            <a:r>
              <a:rPr lang="zh-CN" altLang="en-US" sz="3200"/>
              <a:t>电子邮件把邮件发送到收件人使用的邮件服务器，并放在其中的收件人邮箱中，收件人可随时上网到自己使用的邮件服务器进行读取。</a:t>
            </a:r>
          </a:p>
          <a:p>
            <a:pPr>
              <a:lnSpc>
                <a:spcPct val="90000"/>
              </a:lnSpc>
            </a:pPr>
            <a:r>
              <a:rPr lang="zh-CN" altLang="en-US" sz="3200"/>
              <a:t>电子邮件不仅使用方便，而且还具有传递迅速和费用低廉的优点。</a:t>
            </a:r>
          </a:p>
          <a:p>
            <a:pPr>
              <a:lnSpc>
                <a:spcPct val="90000"/>
              </a:lnSpc>
            </a:pPr>
            <a:r>
              <a:rPr lang="zh-CN" altLang="en-US" sz="3200"/>
              <a:t>现在电子邮件不仅可传送文字信息，而且还可附上声音和图像。</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3394" name="Rectangle 2"/>
          <p:cNvSpPr>
            <a:spLocks noGrp="1" noChangeArrowheads="1"/>
          </p:cNvSpPr>
          <p:nvPr>
            <p:ph type="title"/>
          </p:nvPr>
        </p:nvSpPr>
        <p:spPr>
          <a:xfrm>
            <a:off x="1619250" y="0"/>
            <a:ext cx="7073900" cy="768350"/>
          </a:xfrm>
        </p:spPr>
        <p:txBody>
          <a:bodyPr/>
          <a:lstStyle/>
          <a:p>
            <a:pPr algn="ctr"/>
            <a:r>
              <a:rPr lang="zh-CN" altLang="en-US"/>
              <a:t>电子邮件的最主要的组成构件</a:t>
            </a:r>
            <a:r>
              <a:rPr lang="zh-CN" altLang="en-US" sz="2800"/>
              <a:t> </a:t>
            </a:r>
          </a:p>
        </p:txBody>
      </p:sp>
      <p:sp>
        <p:nvSpPr>
          <p:cNvPr id="2363395" name="Line 3"/>
          <p:cNvSpPr>
            <a:spLocks noChangeShapeType="1"/>
          </p:cNvSpPr>
          <p:nvPr/>
        </p:nvSpPr>
        <p:spPr bwMode="auto">
          <a:xfrm flipH="1" flipV="1">
            <a:off x="1098550" y="5173663"/>
            <a:ext cx="762000" cy="76200"/>
          </a:xfrm>
          <a:prstGeom prst="line">
            <a:avLst/>
          </a:prstGeom>
          <a:noFill/>
          <a:ln w="38100">
            <a:solidFill>
              <a:srgbClr val="333399"/>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396" name="Freeform 4"/>
          <p:cNvSpPr>
            <a:spLocks/>
          </p:cNvSpPr>
          <p:nvPr/>
        </p:nvSpPr>
        <p:spPr bwMode="auto">
          <a:xfrm>
            <a:off x="7480300" y="5108575"/>
            <a:ext cx="762000" cy="142875"/>
          </a:xfrm>
          <a:custGeom>
            <a:avLst/>
            <a:gdLst>
              <a:gd name="T0" fmla="*/ 480 w 480"/>
              <a:gd name="T1" fmla="*/ 0 h 90"/>
              <a:gd name="T2" fmla="*/ 0 w 480"/>
              <a:gd name="T3" fmla="*/ 90 h 90"/>
            </a:gdLst>
            <a:ahLst/>
            <a:cxnLst>
              <a:cxn ang="0">
                <a:pos x="T0" y="T1"/>
              </a:cxn>
              <a:cxn ang="0">
                <a:pos x="T2" y="T3"/>
              </a:cxn>
            </a:cxnLst>
            <a:rect l="0" t="0" r="r" b="b"/>
            <a:pathLst>
              <a:path w="480" h="90">
                <a:moveTo>
                  <a:pt x="480" y="0"/>
                </a:moveTo>
                <a:lnTo>
                  <a:pt x="0" y="90"/>
                </a:lnTo>
              </a:path>
            </a:pathLst>
          </a:custGeom>
          <a:noFill/>
          <a:ln w="38100" cmpd="sng">
            <a:solidFill>
              <a:srgbClr val="333399"/>
            </a:solidFill>
            <a:round/>
            <a:headEnd type="none" w="med" len="med"/>
            <a:tailEnd type="none" w="sm"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397" name="Line 5"/>
          <p:cNvSpPr>
            <a:spLocks noChangeShapeType="1"/>
          </p:cNvSpPr>
          <p:nvPr/>
        </p:nvSpPr>
        <p:spPr bwMode="auto">
          <a:xfrm flipH="1" flipV="1">
            <a:off x="5880100" y="5326063"/>
            <a:ext cx="781050" cy="0"/>
          </a:xfrm>
          <a:prstGeom prst="line">
            <a:avLst/>
          </a:prstGeom>
          <a:noFill/>
          <a:ln w="38100">
            <a:solidFill>
              <a:srgbClr val="333399"/>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398" name="Line 6"/>
          <p:cNvSpPr>
            <a:spLocks noChangeShapeType="1"/>
          </p:cNvSpPr>
          <p:nvPr/>
        </p:nvSpPr>
        <p:spPr bwMode="auto">
          <a:xfrm flipH="1" flipV="1">
            <a:off x="2851150" y="5313363"/>
            <a:ext cx="781050" cy="0"/>
          </a:xfrm>
          <a:prstGeom prst="line">
            <a:avLst/>
          </a:prstGeom>
          <a:noFill/>
          <a:ln w="38100">
            <a:solidFill>
              <a:srgbClr val="333399"/>
            </a:solidFill>
            <a:round/>
            <a:headEnd/>
            <a:tailEnd type="none"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399" name="Text Box 7"/>
          <p:cNvSpPr txBox="1">
            <a:spLocks noChangeArrowheads="1"/>
          </p:cNvSpPr>
          <p:nvPr/>
        </p:nvSpPr>
        <p:spPr bwMode="auto">
          <a:xfrm>
            <a:off x="107950" y="4352925"/>
            <a:ext cx="869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发送方</a:t>
            </a:r>
          </a:p>
        </p:txBody>
      </p:sp>
      <p:sp>
        <p:nvSpPr>
          <p:cNvPr id="2363400" name="Text Box 8"/>
          <p:cNvSpPr txBox="1">
            <a:spLocks noChangeArrowheads="1"/>
          </p:cNvSpPr>
          <p:nvPr/>
        </p:nvSpPr>
        <p:spPr bwMode="auto">
          <a:xfrm>
            <a:off x="1092200" y="6213475"/>
            <a:ext cx="1098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邮件缓存</a:t>
            </a:r>
          </a:p>
        </p:txBody>
      </p:sp>
      <p:sp>
        <p:nvSpPr>
          <p:cNvPr id="2363401" name="Text Box 9"/>
          <p:cNvSpPr txBox="1">
            <a:spLocks noChangeArrowheads="1"/>
          </p:cNvSpPr>
          <p:nvPr/>
        </p:nvSpPr>
        <p:spPr bwMode="auto">
          <a:xfrm>
            <a:off x="5518150" y="6243638"/>
            <a:ext cx="1327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   </a:t>
            </a:r>
            <a:r>
              <a:rPr kumimoji="1" lang="zh-CN" altLang="en-US" sz="1800">
                <a:solidFill>
                  <a:srgbClr val="333399"/>
                </a:solidFill>
                <a:ea typeface="黑体" pitchFamily="49" charset="-122"/>
              </a:rPr>
              <a:t>接收端</a:t>
            </a:r>
          </a:p>
          <a:p>
            <a:pPr>
              <a:spcBef>
                <a:spcPct val="0"/>
              </a:spcBef>
              <a:buClrTx/>
              <a:buFontTx/>
              <a:buNone/>
            </a:pPr>
            <a:r>
              <a:rPr kumimoji="1" lang="zh-CN" altLang="en-US" sz="1800">
                <a:solidFill>
                  <a:srgbClr val="333399"/>
                </a:solidFill>
                <a:ea typeface="黑体" pitchFamily="49" charset="-122"/>
              </a:rPr>
              <a:t>邮件服务器</a:t>
            </a:r>
          </a:p>
        </p:txBody>
      </p:sp>
      <p:sp>
        <p:nvSpPr>
          <p:cNvPr id="2363402" name="Oval 10"/>
          <p:cNvSpPr>
            <a:spLocks noChangeArrowheads="1"/>
          </p:cNvSpPr>
          <p:nvPr/>
        </p:nvSpPr>
        <p:spPr bwMode="auto">
          <a:xfrm>
            <a:off x="6356350" y="4638675"/>
            <a:ext cx="1296988" cy="1296988"/>
          </a:xfrm>
          <a:prstGeom prst="ellipse">
            <a:avLst/>
          </a:prstGeom>
          <a:solidFill>
            <a:srgbClr val="66FF66"/>
          </a:solidFill>
          <a:ln w="19050">
            <a:solidFill>
              <a:schemeClr val="folHlink"/>
            </a:solidFill>
            <a:round/>
            <a:headEnd/>
            <a:tailEnd/>
          </a:ln>
          <a:effectLst>
            <a:outerShdw dist="35921" dir="2700000" algn="ctr" rotWithShape="0">
              <a:schemeClr val="bg2"/>
            </a:outerShdw>
          </a:effectLst>
        </p:spPr>
        <p:txBody>
          <a:bodyPr wrap="none" anchor="ctr"/>
          <a:lstStyle/>
          <a:p>
            <a:endParaRPr lang="zh-CN" altLang="en-US"/>
          </a:p>
        </p:txBody>
      </p:sp>
      <p:grpSp>
        <p:nvGrpSpPr>
          <p:cNvPr id="2363403" name="Group 11"/>
          <p:cNvGrpSpPr>
            <a:grpSpLocks/>
          </p:cNvGrpSpPr>
          <p:nvPr/>
        </p:nvGrpSpPr>
        <p:grpSpPr bwMode="auto">
          <a:xfrm>
            <a:off x="6738938" y="4748213"/>
            <a:ext cx="457200" cy="457200"/>
            <a:chOff x="2351" y="2975"/>
            <a:chExt cx="481" cy="433"/>
          </a:xfrm>
        </p:grpSpPr>
        <p:sp>
          <p:nvSpPr>
            <p:cNvPr id="2363404" name="Rectangle 12"/>
            <p:cNvSpPr>
              <a:spLocks noChangeArrowheads="1"/>
            </p:cNvSpPr>
            <p:nvPr/>
          </p:nvSpPr>
          <p:spPr bwMode="auto">
            <a:xfrm rot="-5400000">
              <a:off x="2376" y="2952"/>
              <a:ext cx="432" cy="480"/>
            </a:xfrm>
            <a:prstGeom prst="rect">
              <a:avLst/>
            </a:prstGeom>
            <a:solidFill>
              <a:srgbClr val="CCECFF"/>
            </a:solidFill>
            <a:ln w="19050">
              <a:solidFill>
                <a:schemeClr val="tx1"/>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363405" name="Line 13"/>
            <p:cNvSpPr>
              <a:spLocks noChangeShapeType="1"/>
            </p:cNvSpPr>
            <p:nvPr/>
          </p:nvSpPr>
          <p:spPr bwMode="auto">
            <a:xfrm rot="-10800000">
              <a:off x="2351" y="3321"/>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06" name="Line 14"/>
            <p:cNvSpPr>
              <a:spLocks noChangeShapeType="1"/>
            </p:cNvSpPr>
            <p:nvPr/>
          </p:nvSpPr>
          <p:spPr bwMode="auto">
            <a:xfrm rot="-10800000">
              <a:off x="2351" y="3234"/>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07" name="Line 15"/>
            <p:cNvSpPr>
              <a:spLocks noChangeShapeType="1"/>
            </p:cNvSpPr>
            <p:nvPr/>
          </p:nvSpPr>
          <p:spPr bwMode="auto">
            <a:xfrm rot="-10800000">
              <a:off x="2351" y="3148"/>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08" name="Line 16"/>
            <p:cNvSpPr>
              <a:spLocks noChangeShapeType="1"/>
            </p:cNvSpPr>
            <p:nvPr/>
          </p:nvSpPr>
          <p:spPr bwMode="auto">
            <a:xfrm rot="-10800000">
              <a:off x="2351" y="3061"/>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09" name="Line 17"/>
            <p:cNvSpPr>
              <a:spLocks noChangeShapeType="1"/>
            </p:cNvSpPr>
            <p:nvPr/>
          </p:nvSpPr>
          <p:spPr bwMode="auto">
            <a:xfrm rot="-16200000">
              <a:off x="2519"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10" name="Line 18"/>
            <p:cNvSpPr>
              <a:spLocks noChangeShapeType="1"/>
            </p:cNvSpPr>
            <p:nvPr/>
          </p:nvSpPr>
          <p:spPr bwMode="auto">
            <a:xfrm rot="-16200000">
              <a:off x="2423"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11" name="Line 19"/>
            <p:cNvSpPr>
              <a:spLocks noChangeShapeType="1"/>
            </p:cNvSpPr>
            <p:nvPr/>
          </p:nvSpPr>
          <p:spPr bwMode="auto">
            <a:xfrm rot="-16200000">
              <a:off x="2327"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12" name="Line 20"/>
            <p:cNvSpPr>
              <a:spLocks noChangeShapeType="1"/>
            </p:cNvSpPr>
            <p:nvPr/>
          </p:nvSpPr>
          <p:spPr bwMode="auto">
            <a:xfrm rot="-16200000">
              <a:off x="2231"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363413" name="Group 21"/>
          <p:cNvGrpSpPr>
            <a:grpSpLocks/>
          </p:cNvGrpSpPr>
          <p:nvPr/>
        </p:nvGrpSpPr>
        <p:grpSpPr bwMode="auto">
          <a:xfrm>
            <a:off x="6634163" y="5300663"/>
            <a:ext cx="730250" cy="457200"/>
            <a:chOff x="1296" y="768"/>
            <a:chExt cx="556" cy="336"/>
          </a:xfrm>
        </p:grpSpPr>
        <p:sp>
          <p:nvSpPr>
            <p:cNvPr id="2363414" name="Rectangle 22"/>
            <p:cNvSpPr>
              <a:spLocks noChangeArrowheads="1"/>
            </p:cNvSpPr>
            <p:nvPr/>
          </p:nvSpPr>
          <p:spPr bwMode="auto">
            <a:xfrm>
              <a:off x="1296" y="768"/>
              <a:ext cx="556" cy="336"/>
            </a:xfrm>
            <a:prstGeom prst="rect">
              <a:avLst/>
            </a:prstGeom>
            <a:solidFill>
              <a:srgbClr val="FFFF99"/>
            </a:solidFill>
            <a:ln w="12700">
              <a:solidFill>
                <a:schemeClr val="tx1"/>
              </a:solidFill>
              <a:miter lim="800000"/>
              <a:headEnd/>
              <a:tailEnd/>
            </a:ln>
            <a:effectLst>
              <a:outerShdw dist="35921" dir="2700000" algn="ctr" rotWithShape="0">
                <a:schemeClr val="bg2"/>
              </a:outerShdw>
            </a:effectLst>
          </p:spPr>
          <p:txBody>
            <a:bodyPr wrap="none" anchor="ctr"/>
            <a:lstStyle/>
            <a:p>
              <a:pPr algn="ctr">
                <a:spcBef>
                  <a:spcPct val="0"/>
                </a:spcBef>
                <a:buClrTx/>
                <a:buFontTx/>
                <a:buNone/>
              </a:pPr>
              <a:endParaRPr kumimoji="1" lang="zh-CN" altLang="zh-CN" sz="1800">
                <a:solidFill>
                  <a:srgbClr val="333399"/>
                </a:solidFill>
                <a:ea typeface="黑体" pitchFamily="49" charset="-122"/>
              </a:endParaRPr>
            </a:p>
          </p:txBody>
        </p:sp>
        <p:grpSp>
          <p:nvGrpSpPr>
            <p:cNvPr id="2363415" name="Group 23"/>
            <p:cNvGrpSpPr>
              <a:grpSpLocks/>
            </p:cNvGrpSpPr>
            <p:nvPr/>
          </p:nvGrpSpPr>
          <p:grpSpPr bwMode="auto">
            <a:xfrm>
              <a:off x="1367" y="829"/>
              <a:ext cx="393" cy="214"/>
              <a:chOff x="2928" y="3744"/>
              <a:chExt cx="528" cy="336"/>
            </a:xfrm>
          </p:grpSpPr>
          <p:grpSp>
            <p:nvGrpSpPr>
              <p:cNvPr id="2363416" name="Group 24"/>
              <p:cNvGrpSpPr>
                <a:grpSpLocks/>
              </p:cNvGrpSpPr>
              <p:nvPr/>
            </p:nvGrpSpPr>
            <p:grpSpPr bwMode="auto">
              <a:xfrm>
                <a:off x="3024" y="3744"/>
                <a:ext cx="432" cy="240"/>
                <a:chOff x="2736" y="3648"/>
                <a:chExt cx="432" cy="240"/>
              </a:xfrm>
            </p:grpSpPr>
            <p:grpSp>
              <p:nvGrpSpPr>
                <p:cNvPr id="2363417" name="Group 25"/>
                <p:cNvGrpSpPr>
                  <a:grpSpLocks/>
                </p:cNvGrpSpPr>
                <p:nvPr/>
              </p:nvGrpSpPr>
              <p:grpSpPr bwMode="auto">
                <a:xfrm>
                  <a:off x="2736" y="3648"/>
                  <a:ext cx="432" cy="240"/>
                  <a:chOff x="2592" y="3504"/>
                  <a:chExt cx="576" cy="384"/>
                </a:xfrm>
              </p:grpSpPr>
              <p:sp>
                <p:nvSpPr>
                  <p:cNvPr id="2363418" name="Rectangle 26"/>
                  <p:cNvSpPr>
                    <a:spLocks noChangeArrowheads="1"/>
                  </p:cNvSpPr>
                  <p:nvPr/>
                </p:nvSpPr>
                <p:spPr bwMode="auto">
                  <a:xfrm>
                    <a:off x="2592" y="3504"/>
                    <a:ext cx="576"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19" name="Freeform 27"/>
                  <p:cNvSpPr>
                    <a:spLocks/>
                  </p:cNvSpPr>
                  <p:nvPr/>
                </p:nvSpPr>
                <p:spPr bwMode="auto">
                  <a:xfrm>
                    <a:off x="2592" y="3504"/>
                    <a:ext cx="576" cy="240"/>
                  </a:xfrm>
                  <a:custGeom>
                    <a:avLst/>
                    <a:gdLst>
                      <a:gd name="T0" fmla="*/ 0 w 576"/>
                      <a:gd name="T1" fmla="*/ 0 h 240"/>
                      <a:gd name="T2" fmla="*/ 288 w 576"/>
                      <a:gd name="T3" fmla="*/ 240 h 240"/>
                      <a:gd name="T4" fmla="*/ 576 w 576"/>
                      <a:gd name="T5" fmla="*/ 0 h 240"/>
                    </a:gdLst>
                    <a:ahLst/>
                    <a:cxnLst>
                      <a:cxn ang="0">
                        <a:pos x="T0" y="T1"/>
                      </a:cxn>
                      <a:cxn ang="0">
                        <a:pos x="T2" y="T3"/>
                      </a:cxn>
                      <a:cxn ang="0">
                        <a:pos x="T4" y="T5"/>
                      </a:cxn>
                    </a:cxnLst>
                    <a:rect l="0" t="0" r="r" b="b"/>
                    <a:pathLst>
                      <a:path w="576" h="240">
                        <a:moveTo>
                          <a:pt x="0" y="0"/>
                        </a:moveTo>
                        <a:lnTo>
                          <a:pt x="288" y="240"/>
                        </a:lnTo>
                        <a:lnTo>
                          <a:pt x="576" y="0"/>
                        </a:lnTo>
                      </a:path>
                    </a:pathLst>
                  </a:cu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20" name="Line 28"/>
                  <p:cNvSpPr>
                    <a:spLocks noChangeShapeType="1"/>
                  </p:cNvSpPr>
                  <p:nvPr/>
                </p:nvSpPr>
                <p:spPr bwMode="auto">
                  <a:xfrm flipV="1">
                    <a:off x="2592"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21" name="Line 29"/>
                  <p:cNvSpPr>
                    <a:spLocks noChangeShapeType="1"/>
                  </p:cNvSpPr>
                  <p:nvPr/>
                </p:nvSpPr>
                <p:spPr bwMode="auto">
                  <a:xfrm flipH="1" flipV="1">
                    <a:off x="2936"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363422" name="Line 30"/>
                <p:cNvSpPr>
                  <a:spLocks noChangeShapeType="1"/>
                </p:cNvSpPr>
                <p:nvPr/>
              </p:nvSpPr>
              <p:spPr bwMode="auto">
                <a:xfrm>
                  <a:off x="2736" y="3648"/>
                  <a:ext cx="424"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363423" name="Group 31"/>
              <p:cNvGrpSpPr>
                <a:grpSpLocks/>
              </p:cNvGrpSpPr>
              <p:nvPr/>
            </p:nvGrpSpPr>
            <p:grpSpPr bwMode="auto">
              <a:xfrm>
                <a:off x="2976" y="3792"/>
                <a:ext cx="432" cy="240"/>
                <a:chOff x="2736" y="3648"/>
                <a:chExt cx="432" cy="240"/>
              </a:xfrm>
            </p:grpSpPr>
            <p:grpSp>
              <p:nvGrpSpPr>
                <p:cNvPr id="2363424" name="Group 32"/>
                <p:cNvGrpSpPr>
                  <a:grpSpLocks/>
                </p:cNvGrpSpPr>
                <p:nvPr/>
              </p:nvGrpSpPr>
              <p:grpSpPr bwMode="auto">
                <a:xfrm>
                  <a:off x="2736" y="3648"/>
                  <a:ext cx="432" cy="240"/>
                  <a:chOff x="2592" y="3504"/>
                  <a:chExt cx="576" cy="384"/>
                </a:xfrm>
              </p:grpSpPr>
              <p:sp>
                <p:nvSpPr>
                  <p:cNvPr id="2363425" name="Rectangle 33"/>
                  <p:cNvSpPr>
                    <a:spLocks noChangeArrowheads="1"/>
                  </p:cNvSpPr>
                  <p:nvPr/>
                </p:nvSpPr>
                <p:spPr bwMode="auto">
                  <a:xfrm>
                    <a:off x="2592" y="3504"/>
                    <a:ext cx="576"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26" name="Freeform 34"/>
                  <p:cNvSpPr>
                    <a:spLocks/>
                  </p:cNvSpPr>
                  <p:nvPr/>
                </p:nvSpPr>
                <p:spPr bwMode="auto">
                  <a:xfrm>
                    <a:off x="2592" y="3504"/>
                    <a:ext cx="576" cy="240"/>
                  </a:xfrm>
                  <a:custGeom>
                    <a:avLst/>
                    <a:gdLst>
                      <a:gd name="T0" fmla="*/ 0 w 576"/>
                      <a:gd name="T1" fmla="*/ 0 h 240"/>
                      <a:gd name="T2" fmla="*/ 288 w 576"/>
                      <a:gd name="T3" fmla="*/ 240 h 240"/>
                      <a:gd name="T4" fmla="*/ 576 w 576"/>
                      <a:gd name="T5" fmla="*/ 0 h 240"/>
                    </a:gdLst>
                    <a:ahLst/>
                    <a:cxnLst>
                      <a:cxn ang="0">
                        <a:pos x="T0" y="T1"/>
                      </a:cxn>
                      <a:cxn ang="0">
                        <a:pos x="T2" y="T3"/>
                      </a:cxn>
                      <a:cxn ang="0">
                        <a:pos x="T4" y="T5"/>
                      </a:cxn>
                    </a:cxnLst>
                    <a:rect l="0" t="0" r="r" b="b"/>
                    <a:pathLst>
                      <a:path w="576" h="240">
                        <a:moveTo>
                          <a:pt x="0" y="0"/>
                        </a:moveTo>
                        <a:lnTo>
                          <a:pt x="288" y="240"/>
                        </a:lnTo>
                        <a:lnTo>
                          <a:pt x="576" y="0"/>
                        </a:lnTo>
                      </a:path>
                    </a:pathLst>
                  </a:cu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27" name="Line 35"/>
                  <p:cNvSpPr>
                    <a:spLocks noChangeShapeType="1"/>
                  </p:cNvSpPr>
                  <p:nvPr/>
                </p:nvSpPr>
                <p:spPr bwMode="auto">
                  <a:xfrm flipV="1">
                    <a:off x="2592"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28" name="Line 36"/>
                  <p:cNvSpPr>
                    <a:spLocks noChangeShapeType="1"/>
                  </p:cNvSpPr>
                  <p:nvPr/>
                </p:nvSpPr>
                <p:spPr bwMode="auto">
                  <a:xfrm flipH="1" flipV="1">
                    <a:off x="2936"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363429" name="Line 37"/>
                <p:cNvSpPr>
                  <a:spLocks noChangeShapeType="1"/>
                </p:cNvSpPr>
                <p:nvPr/>
              </p:nvSpPr>
              <p:spPr bwMode="auto">
                <a:xfrm>
                  <a:off x="2736" y="3648"/>
                  <a:ext cx="424"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363430" name="Group 38"/>
              <p:cNvGrpSpPr>
                <a:grpSpLocks/>
              </p:cNvGrpSpPr>
              <p:nvPr/>
            </p:nvGrpSpPr>
            <p:grpSpPr bwMode="auto">
              <a:xfrm>
                <a:off x="2928" y="3840"/>
                <a:ext cx="432" cy="240"/>
                <a:chOff x="2736" y="3648"/>
                <a:chExt cx="432" cy="240"/>
              </a:xfrm>
            </p:grpSpPr>
            <p:grpSp>
              <p:nvGrpSpPr>
                <p:cNvPr id="2363431" name="Group 39"/>
                <p:cNvGrpSpPr>
                  <a:grpSpLocks/>
                </p:cNvGrpSpPr>
                <p:nvPr/>
              </p:nvGrpSpPr>
              <p:grpSpPr bwMode="auto">
                <a:xfrm>
                  <a:off x="2736" y="3648"/>
                  <a:ext cx="432" cy="240"/>
                  <a:chOff x="2592" y="3504"/>
                  <a:chExt cx="576" cy="384"/>
                </a:xfrm>
              </p:grpSpPr>
              <p:sp>
                <p:nvSpPr>
                  <p:cNvPr id="2363432" name="Rectangle 40"/>
                  <p:cNvSpPr>
                    <a:spLocks noChangeArrowheads="1"/>
                  </p:cNvSpPr>
                  <p:nvPr/>
                </p:nvSpPr>
                <p:spPr bwMode="auto">
                  <a:xfrm>
                    <a:off x="2592" y="3504"/>
                    <a:ext cx="576"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33" name="Freeform 41"/>
                  <p:cNvSpPr>
                    <a:spLocks/>
                  </p:cNvSpPr>
                  <p:nvPr/>
                </p:nvSpPr>
                <p:spPr bwMode="auto">
                  <a:xfrm>
                    <a:off x="2592" y="3504"/>
                    <a:ext cx="576" cy="240"/>
                  </a:xfrm>
                  <a:custGeom>
                    <a:avLst/>
                    <a:gdLst>
                      <a:gd name="T0" fmla="*/ 0 w 576"/>
                      <a:gd name="T1" fmla="*/ 0 h 240"/>
                      <a:gd name="T2" fmla="*/ 288 w 576"/>
                      <a:gd name="T3" fmla="*/ 240 h 240"/>
                      <a:gd name="T4" fmla="*/ 576 w 576"/>
                      <a:gd name="T5" fmla="*/ 0 h 240"/>
                    </a:gdLst>
                    <a:ahLst/>
                    <a:cxnLst>
                      <a:cxn ang="0">
                        <a:pos x="T0" y="T1"/>
                      </a:cxn>
                      <a:cxn ang="0">
                        <a:pos x="T2" y="T3"/>
                      </a:cxn>
                      <a:cxn ang="0">
                        <a:pos x="T4" y="T5"/>
                      </a:cxn>
                    </a:cxnLst>
                    <a:rect l="0" t="0" r="r" b="b"/>
                    <a:pathLst>
                      <a:path w="576" h="240">
                        <a:moveTo>
                          <a:pt x="0" y="0"/>
                        </a:moveTo>
                        <a:lnTo>
                          <a:pt x="288" y="240"/>
                        </a:lnTo>
                        <a:lnTo>
                          <a:pt x="576" y="0"/>
                        </a:lnTo>
                      </a:path>
                    </a:pathLst>
                  </a:cu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34" name="Line 42"/>
                  <p:cNvSpPr>
                    <a:spLocks noChangeShapeType="1"/>
                  </p:cNvSpPr>
                  <p:nvPr/>
                </p:nvSpPr>
                <p:spPr bwMode="auto">
                  <a:xfrm flipV="1">
                    <a:off x="2592"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435" name="Line 43"/>
                  <p:cNvSpPr>
                    <a:spLocks noChangeShapeType="1"/>
                  </p:cNvSpPr>
                  <p:nvPr/>
                </p:nvSpPr>
                <p:spPr bwMode="auto">
                  <a:xfrm flipH="1" flipV="1">
                    <a:off x="2936"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363436" name="Line 44"/>
                <p:cNvSpPr>
                  <a:spLocks noChangeShapeType="1"/>
                </p:cNvSpPr>
                <p:nvPr/>
              </p:nvSpPr>
              <p:spPr bwMode="auto">
                <a:xfrm>
                  <a:off x="2736" y="3648"/>
                  <a:ext cx="424"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grpSp>
        <p:nvGrpSpPr>
          <p:cNvPr id="2363437" name="Group 45"/>
          <p:cNvGrpSpPr>
            <a:grpSpLocks/>
          </p:cNvGrpSpPr>
          <p:nvPr/>
        </p:nvGrpSpPr>
        <p:grpSpPr bwMode="auto">
          <a:xfrm>
            <a:off x="422275" y="4854575"/>
            <a:ext cx="884238" cy="1014413"/>
            <a:chOff x="246" y="1767"/>
            <a:chExt cx="557" cy="639"/>
          </a:xfrm>
        </p:grpSpPr>
        <p:grpSp>
          <p:nvGrpSpPr>
            <p:cNvPr id="2363438" name="Group 46"/>
            <p:cNvGrpSpPr>
              <a:grpSpLocks/>
            </p:cNvGrpSpPr>
            <p:nvPr/>
          </p:nvGrpSpPr>
          <p:grpSpPr bwMode="auto">
            <a:xfrm>
              <a:off x="246" y="1943"/>
              <a:ext cx="557" cy="463"/>
              <a:chOff x="246" y="1943"/>
              <a:chExt cx="557" cy="463"/>
            </a:xfrm>
          </p:grpSpPr>
          <p:sp>
            <p:nvSpPr>
              <p:cNvPr id="2363439" name="Freeform 47"/>
              <p:cNvSpPr>
                <a:spLocks/>
              </p:cNvSpPr>
              <p:nvPr/>
            </p:nvSpPr>
            <p:spPr bwMode="auto">
              <a:xfrm>
                <a:off x="373" y="2005"/>
                <a:ext cx="196" cy="295"/>
              </a:xfrm>
              <a:custGeom>
                <a:avLst/>
                <a:gdLst>
                  <a:gd name="T0" fmla="*/ 652 w 982"/>
                  <a:gd name="T1" fmla="*/ 26 h 1477"/>
                  <a:gd name="T2" fmla="*/ 982 w 982"/>
                  <a:gd name="T3" fmla="*/ 1347 h 1477"/>
                  <a:gd name="T4" fmla="*/ 0 w 982"/>
                  <a:gd name="T5" fmla="*/ 1477 h 1477"/>
                  <a:gd name="T6" fmla="*/ 252 w 982"/>
                  <a:gd name="T7" fmla="*/ 0 h 1477"/>
                </a:gdLst>
                <a:ahLst/>
                <a:cxnLst>
                  <a:cxn ang="0">
                    <a:pos x="T0" y="T1"/>
                  </a:cxn>
                  <a:cxn ang="0">
                    <a:pos x="T2" y="T3"/>
                  </a:cxn>
                  <a:cxn ang="0">
                    <a:pos x="T4" y="T5"/>
                  </a:cxn>
                  <a:cxn ang="0">
                    <a:pos x="T6" y="T7"/>
                  </a:cxn>
                </a:cxnLst>
                <a:rect l="0" t="0" r="r" b="b"/>
                <a:pathLst>
                  <a:path w="982" h="1477">
                    <a:moveTo>
                      <a:pt x="652" y="26"/>
                    </a:moveTo>
                    <a:lnTo>
                      <a:pt x="982" y="1347"/>
                    </a:lnTo>
                    <a:lnTo>
                      <a:pt x="0" y="1477"/>
                    </a:lnTo>
                    <a:lnTo>
                      <a:pt x="252" y="0"/>
                    </a:lnTo>
                  </a:path>
                </a:pathLst>
              </a:custGeom>
              <a:noFill/>
              <a:ln w="174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363440" name="Group 48"/>
              <p:cNvGrpSpPr>
                <a:grpSpLocks/>
              </p:cNvGrpSpPr>
              <p:nvPr/>
            </p:nvGrpSpPr>
            <p:grpSpPr bwMode="auto">
              <a:xfrm>
                <a:off x="246" y="1943"/>
                <a:ext cx="551" cy="121"/>
                <a:chOff x="246" y="1943"/>
                <a:chExt cx="551" cy="121"/>
              </a:xfrm>
            </p:grpSpPr>
            <p:sp>
              <p:nvSpPr>
                <p:cNvPr id="2363441" name="Freeform 49"/>
                <p:cNvSpPr>
                  <a:spLocks/>
                </p:cNvSpPr>
                <p:nvPr/>
              </p:nvSpPr>
              <p:spPr bwMode="auto">
                <a:xfrm>
                  <a:off x="246" y="1943"/>
                  <a:ext cx="551" cy="104"/>
                </a:xfrm>
                <a:custGeom>
                  <a:avLst/>
                  <a:gdLst>
                    <a:gd name="T0" fmla="*/ 2751 w 2751"/>
                    <a:gd name="T1" fmla="*/ 270 h 522"/>
                    <a:gd name="T2" fmla="*/ 1016 w 2751"/>
                    <a:gd name="T3" fmla="*/ 522 h 522"/>
                    <a:gd name="T4" fmla="*/ 0 w 2751"/>
                    <a:gd name="T5" fmla="*/ 132 h 522"/>
                    <a:gd name="T6" fmla="*/ 1302 w 2751"/>
                    <a:gd name="T7" fmla="*/ 0 h 522"/>
                    <a:gd name="T8" fmla="*/ 2751 w 2751"/>
                    <a:gd name="T9" fmla="*/ 270 h 522"/>
                  </a:gdLst>
                  <a:ahLst/>
                  <a:cxnLst>
                    <a:cxn ang="0">
                      <a:pos x="T0" y="T1"/>
                    </a:cxn>
                    <a:cxn ang="0">
                      <a:pos x="T2" y="T3"/>
                    </a:cxn>
                    <a:cxn ang="0">
                      <a:pos x="T4" y="T5"/>
                    </a:cxn>
                    <a:cxn ang="0">
                      <a:pos x="T6" y="T7"/>
                    </a:cxn>
                    <a:cxn ang="0">
                      <a:pos x="T8" y="T9"/>
                    </a:cxn>
                  </a:cxnLst>
                  <a:rect l="0" t="0" r="r" b="b"/>
                  <a:pathLst>
                    <a:path w="2751" h="522">
                      <a:moveTo>
                        <a:pt x="2751" y="270"/>
                      </a:moveTo>
                      <a:lnTo>
                        <a:pt x="1016" y="522"/>
                      </a:lnTo>
                      <a:lnTo>
                        <a:pt x="0" y="132"/>
                      </a:lnTo>
                      <a:lnTo>
                        <a:pt x="1302" y="0"/>
                      </a:lnTo>
                      <a:lnTo>
                        <a:pt x="2751" y="270"/>
                      </a:lnTo>
                      <a:close/>
                    </a:path>
                  </a:pathLst>
                </a:custGeom>
                <a:solidFill>
                  <a:srgbClr val="FFFFFF"/>
                </a:solidFill>
                <a:ln w="3175">
                  <a:solidFill>
                    <a:srgbClr val="000000"/>
                  </a:solidFill>
                  <a:prstDash val="solid"/>
                  <a:round/>
                  <a:headEnd/>
                  <a:tailEnd/>
                </a:ln>
              </p:spPr>
              <p:txBody>
                <a:bodyPr/>
                <a:lstStyle/>
                <a:p>
                  <a:endParaRPr lang="zh-CN" altLang="en-US"/>
                </a:p>
              </p:txBody>
            </p:sp>
            <p:sp>
              <p:nvSpPr>
                <p:cNvPr id="2363442" name="Freeform 50"/>
                <p:cNvSpPr>
                  <a:spLocks/>
                </p:cNvSpPr>
                <p:nvPr/>
              </p:nvSpPr>
              <p:spPr bwMode="auto">
                <a:xfrm>
                  <a:off x="450" y="1997"/>
                  <a:ext cx="345" cy="67"/>
                </a:xfrm>
                <a:custGeom>
                  <a:avLst/>
                  <a:gdLst>
                    <a:gd name="T0" fmla="*/ 1728 w 1728"/>
                    <a:gd name="T1" fmla="*/ 0 h 337"/>
                    <a:gd name="T2" fmla="*/ 0 w 1728"/>
                    <a:gd name="T3" fmla="*/ 251 h 337"/>
                    <a:gd name="T4" fmla="*/ 0 w 1728"/>
                    <a:gd name="T5" fmla="*/ 337 h 337"/>
                    <a:gd name="T6" fmla="*/ 1728 w 1728"/>
                    <a:gd name="T7" fmla="*/ 88 h 337"/>
                    <a:gd name="T8" fmla="*/ 1728 w 1728"/>
                    <a:gd name="T9" fmla="*/ 0 h 337"/>
                  </a:gdLst>
                  <a:ahLst/>
                  <a:cxnLst>
                    <a:cxn ang="0">
                      <a:pos x="T0" y="T1"/>
                    </a:cxn>
                    <a:cxn ang="0">
                      <a:pos x="T2" y="T3"/>
                    </a:cxn>
                    <a:cxn ang="0">
                      <a:pos x="T4" y="T5"/>
                    </a:cxn>
                    <a:cxn ang="0">
                      <a:pos x="T6" y="T7"/>
                    </a:cxn>
                    <a:cxn ang="0">
                      <a:pos x="T8" y="T9"/>
                    </a:cxn>
                  </a:cxnLst>
                  <a:rect l="0" t="0" r="r" b="b"/>
                  <a:pathLst>
                    <a:path w="1728" h="337">
                      <a:moveTo>
                        <a:pt x="1728" y="0"/>
                      </a:moveTo>
                      <a:lnTo>
                        <a:pt x="0" y="251"/>
                      </a:lnTo>
                      <a:lnTo>
                        <a:pt x="0" y="337"/>
                      </a:lnTo>
                      <a:lnTo>
                        <a:pt x="1728" y="88"/>
                      </a:lnTo>
                      <a:lnTo>
                        <a:pt x="1728" y="0"/>
                      </a:lnTo>
                      <a:close/>
                    </a:path>
                  </a:pathLst>
                </a:custGeom>
                <a:solidFill>
                  <a:srgbClr val="E0E0E0"/>
                </a:solidFill>
                <a:ln w="3175">
                  <a:solidFill>
                    <a:srgbClr val="000000"/>
                  </a:solidFill>
                  <a:prstDash val="solid"/>
                  <a:round/>
                  <a:headEnd/>
                  <a:tailEnd/>
                </a:ln>
              </p:spPr>
              <p:txBody>
                <a:bodyPr/>
                <a:lstStyle/>
                <a:p>
                  <a:endParaRPr lang="zh-CN" altLang="en-US"/>
                </a:p>
              </p:txBody>
            </p:sp>
            <p:sp>
              <p:nvSpPr>
                <p:cNvPr id="2363443" name="Freeform 51"/>
                <p:cNvSpPr>
                  <a:spLocks/>
                </p:cNvSpPr>
                <p:nvPr/>
              </p:nvSpPr>
              <p:spPr bwMode="auto">
                <a:xfrm>
                  <a:off x="246" y="1969"/>
                  <a:ext cx="204" cy="95"/>
                </a:xfrm>
                <a:custGeom>
                  <a:avLst/>
                  <a:gdLst>
                    <a:gd name="T0" fmla="*/ 1016 w 1016"/>
                    <a:gd name="T1" fmla="*/ 476 h 476"/>
                    <a:gd name="T2" fmla="*/ 1016 w 1016"/>
                    <a:gd name="T3" fmla="*/ 390 h 476"/>
                    <a:gd name="T4" fmla="*/ 0 w 1016"/>
                    <a:gd name="T5" fmla="*/ 0 h 476"/>
                    <a:gd name="T6" fmla="*/ 0 w 1016"/>
                    <a:gd name="T7" fmla="*/ 60 h 476"/>
                    <a:gd name="T8" fmla="*/ 1016 w 1016"/>
                    <a:gd name="T9" fmla="*/ 476 h 476"/>
                  </a:gdLst>
                  <a:ahLst/>
                  <a:cxnLst>
                    <a:cxn ang="0">
                      <a:pos x="T0" y="T1"/>
                    </a:cxn>
                    <a:cxn ang="0">
                      <a:pos x="T2" y="T3"/>
                    </a:cxn>
                    <a:cxn ang="0">
                      <a:pos x="T4" y="T5"/>
                    </a:cxn>
                    <a:cxn ang="0">
                      <a:pos x="T6" y="T7"/>
                    </a:cxn>
                    <a:cxn ang="0">
                      <a:pos x="T8" y="T9"/>
                    </a:cxn>
                  </a:cxnLst>
                  <a:rect l="0" t="0" r="r" b="b"/>
                  <a:pathLst>
                    <a:path w="1016" h="476">
                      <a:moveTo>
                        <a:pt x="1016" y="476"/>
                      </a:moveTo>
                      <a:lnTo>
                        <a:pt x="1016" y="390"/>
                      </a:lnTo>
                      <a:lnTo>
                        <a:pt x="0" y="0"/>
                      </a:lnTo>
                      <a:lnTo>
                        <a:pt x="0" y="60"/>
                      </a:lnTo>
                      <a:lnTo>
                        <a:pt x="1016" y="476"/>
                      </a:lnTo>
                      <a:close/>
                    </a:path>
                  </a:pathLst>
                </a:custGeom>
                <a:solidFill>
                  <a:srgbClr val="C0C0C0"/>
                </a:solidFill>
                <a:ln w="3175">
                  <a:solidFill>
                    <a:srgbClr val="000000"/>
                  </a:solidFill>
                  <a:prstDash val="solid"/>
                  <a:round/>
                  <a:headEnd/>
                  <a:tailEnd/>
                </a:ln>
              </p:spPr>
              <p:txBody>
                <a:bodyPr/>
                <a:lstStyle/>
                <a:p>
                  <a:endParaRPr lang="zh-CN" altLang="en-US"/>
                </a:p>
              </p:txBody>
            </p:sp>
          </p:grpSp>
          <p:sp>
            <p:nvSpPr>
              <p:cNvPr id="2363444" name="Freeform 52"/>
              <p:cNvSpPr>
                <a:spLocks/>
              </p:cNvSpPr>
              <p:nvPr/>
            </p:nvSpPr>
            <p:spPr bwMode="auto">
              <a:xfrm>
                <a:off x="564" y="2028"/>
                <a:ext cx="239" cy="378"/>
              </a:xfrm>
              <a:custGeom>
                <a:avLst/>
                <a:gdLst>
                  <a:gd name="T0" fmla="*/ 660 w 1195"/>
                  <a:gd name="T1" fmla="*/ 0 h 1893"/>
                  <a:gd name="T2" fmla="*/ 1195 w 1195"/>
                  <a:gd name="T3" fmla="*/ 1747 h 1893"/>
                  <a:gd name="T4" fmla="*/ 0 w 1195"/>
                  <a:gd name="T5" fmla="*/ 1893 h 1893"/>
                  <a:gd name="T6" fmla="*/ 191 w 1195"/>
                  <a:gd name="T7" fmla="*/ 35 h 1893"/>
                </a:gdLst>
                <a:ahLst/>
                <a:cxnLst>
                  <a:cxn ang="0">
                    <a:pos x="T0" y="T1"/>
                  </a:cxn>
                  <a:cxn ang="0">
                    <a:pos x="T2" y="T3"/>
                  </a:cxn>
                  <a:cxn ang="0">
                    <a:pos x="T4" y="T5"/>
                  </a:cxn>
                  <a:cxn ang="0">
                    <a:pos x="T6" y="T7"/>
                  </a:cxn>
                </a:cxnLst>
                <a:rect l="0" t="0" r="r" b="b"/>
                <a:pathLst>
                  <a:path w="1195" h="1893">
                    <a:moveTo>
                      <a:pt x="660" y="0"/>
                    </a:moveTo>
                    <a:lnTo>
                      <a:pt x="1195" y="1747"/>
                    </a:lnTo>
                    <a:lnTo>
                      <a:pt x="0" y="1893"/>
                    </a:lnTo>
                    <a:lnTo>
                      <a:pt x="191" y="35"/>
                    </a:lnTo>
                  </a:path>
                </a:pathLst>
              </a:custGeom>
              <a:noFill/>
              <a:ln w="1746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2363445" name="Group 53"/>
            <p:cNvGrpSpPr>
              <a:grpSpLocks/>
            </p:cNvGrpSpPr>
            <p:nvPr/>
          </p:nvGrpSpPr>
          <p:grpSpPr bwMode="auto">
            <a:xfrm>
              <a:off x="325" y="1767"/>
              <a:ext cx="383" cy="268"/>
              <a:chOff x="325" y="1767"/>
              <a:chExt cx="383" cy="268"/>
            </a:xfrm>
          </p:grpSpPr>
          <p:grpSp>
            <p:nvGrpSpPr>
              <p:cNvPr id="2363446" name="Group 54"/>
              <p:cNvGrpSpPr>
                <a:grpSpLocks/>
              </p:cNvGrpSpPr>
              <p:nvPr/>
            </p:nvGrpSpPr>
            <p:grpSpPr bwMode="auto">
              <a:xfrm>
                <a:off x="412" y="1767"/>
                <a:ext cx="296" cy="243"/>
                <a:chOff x="412" y="1767"/>
                <a:chExt cx="296" cy="243"/>
              </a:xfrm>
            </p:grpSpPr>
            <p:grpSp>
              <p:nvGrpSpPr>
                <p:cNvPr id="2363447" name="Group 55"/>
                <p:cNvGrpSpPr>
                  <a:grpSpLocks/>
                </p:cNvGrpSpPr>
                <p:nvPr/>
              </p:nvGrpSpPr>
              <p:grpSpPr bwMode="auto">
                <a:xfrm>
                  <a:off x="412" y="1767"/>
                  <a:ext cx="296" cy="243"/>
                  <a:chOff x="412" y="1767"/>
                  <a:chExt cx="296" cy="243"/>
                </a:xfrm>
              </p:grpSpPr>
              <p:grpSp>
                <p:nvGrpSpPr>
                  <p:cNvPr id="2363448" name="Group 56"/>
                  <p:cNvGrpSpPr>
                    <a:grpSpLocks/>
                  </p:cNvGrpSpPr>
                  <p:nvPr/>
                </p:nvGrpSpPr>
                <p:grpSpPr bwMode="auto">
                  <a:xfrm>
                    <a:off x="412" y="1904"/>
                    <a:ext cx="296" cy="106"/>
                    <a:chOff x="412" y="1904"/>
                    <a:chExt cx="296" cy="106"/>
                  </a:xfrm>
                </p:grpSpPr>
                <p:sp>
                  <p:nvSpPr>
                    <p:cNvPr id="2363449" name="Freeform 57"/>
                    <p:cNvSpPr>
                      <a:spLocks/>
                    </p:cNvSpPr>
                    <p:nvPr/>
                  </p:nvSpPr>
                  <p:spPr bwMode="auto">
                    <a:xfrm>
                      <a:off x="412" y="1904"/>
                      <a:ext cx="170" cy="106"/>
                    </a:xfrm>
                    <a:custGeom>
                      <a:avLst/>
                      <a:gdLst>
                        <a:gd name="T0" fmla="*/ 848 w 848"/>
                        <a:gd name="T1" fmla="*/ 162 h 530"/>
                        <a:gd name="T2" fmla="*/ 848 w 848"/>
                        <a:gd name="T3" fmla="*/ 530 h 530"/>
                        <a:gd name="T4" fmla="*/ 0 w 848"/>
                        <a:gd name="T5" fmla="*/ 258 h 530"/>
                        <a:gd name="T6" fmla="*/ 0 w 848"/>
                        <a:gd name="T7" fmla="*/ 0 h 530"/>
                        <a:gd name="T8" fmla="*/ 848 w 848"/>
                        <a:gd name="T9" fmla="*/ 162 h 530"/>
                      </a:gdLst>
                      <a:ahLst/>
                      <a:cxnLst>
                        <a:cxn ang="0">
                          <a:pos x="T0" y="T1"/>
                        </a:cxn>
                        <a:cxn ang="0">
                          <a:pos x="T2" y="T3"/>
                        </a:cxn>
                        <a:cxn ang="0">
                          <a:pos x="T4" y="T5"/>
                        </a:cxn>
                        <a:cxn ang="0">
                          <a:pos x="T6" y="T7"/>
                        </a:cxn>
                        <a:cxn ang="0">
                          <a:pos x="T8" y="T9"/>
                        </a:cxn>
                      </a:cxnLst>
                      <a:rect l="0" t="0" r="r" b="b"/>
                      <a:pathLst>
                        <a:path w="848" h="530">
                          <a:moveTo>
                            <a:pt x="848" y="162"/>
                          </a:moveTo>
                          <a:lnTo>
                            <a:pt x="848" y="530"/>
                          </a:lnTo>
                          <a:lnTo>
                            <a:pt x="0" y="258"/>
                          </a:lnTo>
                          <a:lnTo>
                            <a:pt x="0" y="0"/>
                          </a:lnTo>
                          <a:lnTo>
                            <a:pt x="848" y="162"/>
                          </a:lnTo>
                          <a:close/>
                        </a:path>
                      </a:pathLst>
                    </a:custGeom>
                    <a:solidFill>
                      <a:srgbClr val="A0A0A0"/>
                    </a:solidFill>
                    <a:ln w="3175">
                      <a:solidFill>
                        <a:srgbClr val="000000"/>
                      </a:solidFill>
                      <a:prstDash val="solid"/>
                      <a:round/>
                      <a:headEnd/>
                      <a:tailEnd/>
                    </a:ln>
                  </p:spPr>
                  <p:txBody>
                    <a:bodyPr/>
                    <a:lstStyle/>
                    <a:p>
                      <a:endParaRPr lang="zh-CN" altLang="en-US"/>
                    </a:p>
                  </p:txBody>
                </p:sp>
                <p:sp>
                  <p:nvSpPr>
                    <p:cNvPr id="2363450" name="Freeform 58"/>
                    <p:cNvSpPr>
                      <a:spLocks/>
                    </p:cNvSpPr>
                    <p:nvPr/>
                  </p:nvSpPr>
                  <p:spPr bwMode="auto">
                    <a:xfrm>
                      <a:off x="582" y="1929"/>
                      <a:ext cx="126" cy="81"/>
                    </a:xfrm>
                    <a:custGeom>
                      <a:avLst/>
                      <a:gdLst>
                        <a:gd name="T0" fmla="*/ 0 w 631"/>
                        <a:gd name="T1" fmla="*/ 36 h 404"/>
                        <a:gd name="T2" fmla="*/ 0 w 631"/>
                        <a:gd name="T3" fmla="*/ 404 h 404"/>
                        <a:gd name="T4" fmla="*/ 631 w 631"/>
                        <a:gd name="T5" fmla="*/ 312 h 404"/>
                        <a:gd name="T6" fmla="*/ 631 w 631"/>
                        <a:gd name="T7" fmla="*/ 0 h 404"/>
                        <a:gd name="T8" fmla="*/ 0 w 631"/>
                        <a:gd name="T9" fmla="*/ 36 h 404"/>
                      </a:gdLst>
                      <a:ahLst/>
                      <a:cxnLst>
                        <a:cxn ang="0">
                          <a:pos x="T0" y="T1"/>
                        </a:cxn>
                        <a:cxn ang="0">
                          <a:pos x="T2" y="T3"/>
                        </a:cxn>
                        <a:cxn ang="0">
                          <a:pos x="T4" y="T5"/>
                        </a:cxn>
                        <a:cxn ang="0">
                          <a:pos x="T6" y="T7"/>
                        </a:cxn>
                        <a:cxn ang="0">
                          <a:pos x="T8" y="T9"/>
                        </a:cxn>
                      </a:cxnLst>
                      <a:rect l="0" t="0" r="r" b="b"/>
                      <a:pathLst>
                        <a:path w="631" h="404">
                          <a:moveTo>
                            <a:pt x="0" y="36"/>
                          </a:moveTo>
                          <a:lnTo>
                            <a:pt x="0" y="404"/>
                          </a:lnTo>
                          <a:lnTo>
                            <a:pt x="631" y="312"/>
                          </a:lnTo>
                          <a:lnTo>
                            <a:pt x="631" y="0"/>
                          </a:lnTo>
                          <a:lnTo>
                            <a:pt x="0" y="36"/>
                          </a:lnTo>
                          <a:close/>
                        </a:path>
                      </a:pathLst>
                    </a:custGeom>
                    <a:solidFill>
                      <a:srgbClr val="808080"/>
                    </a:solidFill>
                    <a:ln w="3175">
                      <a:solidFill>
                        <a:srgbClr val="000000"/>
                      </a:solidFill>
                      <a:prstDash val="solid"/>
                      <a:round/>
                      <a:headEnd/>
                      <a:tailEnd/>
                    </a:ln>
                  </p:spPr>
                  <p:txBody>
                    <a:bodyPr/>
                    <a:lstStyle/>
                    <a:p>
                      <a:endParaRPr lang="zh-CN" altLang="en-US"/>
                    </a:p>
                  </p:txBody>
                </p:sp>
                <p:sp>
                  <p:nvSpPr>
                    <p:cNvPr id="2363451" name="Freeform 59"/>
                    <p:cNvSpPr>
                      <a:spLocks/>
                    </p:cNvSpPr>
                    <p:nvPr/>
                  </p:nvSpPr>
                  <p:spPr bwMode="auto">
                    <a:xfrm>
                      <a:off x="412" y="1904"/>
                      <a:ext cx="296" cy="32"/>
                    </a:xfrm>
                    <a:custGeom>
                      <a:avLst/>
                      <a:gdLst>
                        <a:gd name="T0" fmla="*/ 1479 w 1479"/>
                        <a:gd name="T1" fmla="*/ 126 h 162"/>
                        <a:gd name="T2" fmla="*/ 842 w 1479"/>
                        <a:gd name="T3" fmla="*/ 162 h 162"/>
                        <a:gd name="T4" fmla="*/ 0 w 1479"/>
                        <a:gd name="T5" fmla="*/ 0 h 162"/>
                        <a:gd name="T6" fmla="*/ 619 w 1479"/>
                        <a:gd name="T7" fmla="*/ 0 h 162"/>
                        <a:gd name="T8" fmla="*/ 1479 w 1479"/>
                        <a:gd name="T9" fmla="*/ 126 h 162"/>
                      </a:gdLst>
                      <a:ahLst/>
                      <a:cxnLst>
                        <a:cxn ang="0">
                          <a:pos x="T0" y="T1"/>
                        </a:cxn>
                        <a:cxn ang="0">
                          <a:pos x="T2" y="T3"/>
                        </a:cxn>
                        <a:cxn ang="0">
                          <a:pos x="T4" y="T5"/>
                        </a:cxn>
                        <a:cxn ang="0">
                          <a:pos x="T6" y="T7"/>
                        </a:cxn>
                        <a:cxn ang="0">
                          <a:pos x="T8" y="T9"/>
                        </a:cxn>
                      </a:cxnLst>
                      <a:rect l="0" t="0" r="r" b="b"/>
                      <a:pathLst>
                        <a:path w="1479" h="162">
                          <a:moveTo>
                            <a:pt x="1479" y="126"/>
                          </a:moveTo>
                          <a:lnTo>
                            <a:pt x="842" y="162"/>
                          </a:lnTo>
                          <a:lnTo>
                            <a:pt x="0" y="0"/>
                          </a:lnTo>
                          <a:lnTo>
                            <a:pt x="619" y="0"/>
                          </a:lnTo>
                          <a:lnTo>
                            <a:pt x="1479" y="126"/>
                          </a:lnTo>
                          <a:close/>
                        </a:path>
                      </a:pathLst>
                    </a:custGeom>
                    <a:solidFill>
                      <a:srgbClr val="C0C0C0"/>
                    </a:solidFill>
                    <a:ln w="3175">
                      <a:solidFill>
                        <a:srgbClr val="000000"/>
                      </a:solidFill>
                      <a:prstDash val="solid"/>
                      <a:round/>
                      <a:headEnd/>
                      <a:tailEnd/>
                    </a:ln>
                  </p:spPr>
                  <p:txBody>
                    <a:bodyPr/>
                    <a:lstStyle/>
                    <a:p>
                      <a:endParaRPr lang="zh-CN" altLang="en-US"/>
                    </a:p>
                  </p:txBody>
                </p:sp>
              </p:grpSp>
              <p:sp>
                <p:nvSpPr>
                  <p:cNvPr id="2363452" name="Freeform 60"/>
                  <p:cNvSpPr>
                    <a:spLocks/>
                  </p:cNvSpPr>
                  <p:nvPr/>
                </p:nvSpPr>
                <p:spPr bwMode="auto">
                  <a:xfrm>
                    <a:off x="504" y="1895"/>
                    <a:ext cx="108" cy="30"/>
                  </a:xfrm>
                  <a:custGeom>
                    <a:avLst/>
                    <a:gdLst>
                      <a:gd name="T0" fmla="*/ 538 w 538"/>
                      <a:gd name="T1" fmla="*/ 86 h 151"/>
                      <a:gd name="T2" fmla="*/ 538 w 538"/>
                      <a:gd name="T3" fmla="*/ 135 h 151"/>
                      <a:gd name="T4" fmla="*/ 287 w 538"/>
                      <a:gd name="T5" fmla="*/ 151 h 151"/>
                      <a:gd name="T6" fmla="*/ 0 w 538"/>
                      <a:gd name="T7" fmla="*/ 97 h 151"/>
                      <a:gd name="T8" fmla="*/ 0 w 538"/>
                      <a:gd name="T9" fmla="*/ 0 h 151"/>
                      <a:gd name="T10" fmla="*/ 538 w 538"/>
                      <a:gd name="T11" fmla="*/ 86 h 151"/>
                    </a:gdLst>
                    <a:ahLst/>
                    <a:cxnLst>
                      <a:cxn ang="0">
                        <a:pos x="T0" y="T1"/>
                      </a:cxn>
                      <a:cxn ang="0">
                        <a:pos x="T2" y="T3"/>
                      </a:cxn>
                      <a:cxn ang="0">
                        <a:pos x="T4" y="T5"/>
                      </a:cxn>
                      <a:cxn ang="0">
                        <a:pos x="T6" y="T7"/>
                      </a:cxn>
                      <a:cxn ang="0">
                        <a:pos x="T8" y="T9"/>
                      </a:cxn>
                      <a:cxn ang="0">
                        <a:pos x="T10" y="T11"/>
                      </a:cxn>
                    </a:cxnLst>
                    <a:rect l="0" t="0" r="r" b="b"/>
                    <a:pathLst>
                      <a:path w="538" h="151">
                        <a:moveTo>
                          <a:pt x="538" y="86"/>
                        </a:moveTo>
                        <a:lnTo>
                          <a:pt x="538" y="135"/>
                        </a:lnTo>
                        <a:lnTo>
                          <a:pt x="287" y="151"/>
                        </a:lnTo>
                        <a:lnTo>
                          <a:pt x="0" y="97"/>
                        </a:lnTo>
                        <a:lnTo>
                          <a:pt x="0" y="0"/>
                        </a:lnTo>
                        <a:lnTo>
                          <a:pt x="538" y="86"/>
                        </a:lnTo>
                        <a:close/>
                      </a:path>
                    </a:pathLst>
                  </a:custGeom>
                  <a:solidFill>
                    <a:srgbClr val="606060"/>
                  </a:solidFill>
                  <a:ln w="3175">
                    <a:solidFill>
                      <a:srgbClr val="000000"/>
                    </a:solidFill>
                    <a:prstDash val="solid"/>
                    <a:round/>
                    <a:headEnd/>
                    <a:tailEnd/>
                  </a:ln>
                </p:spPr>
                <p:txBody>
                  <a:bodyPr/>
                  <a:lstStyle/>
                  <a:p>
                    <a:endParaRPr lang="zh-CN" altLang="en-US"/>
                  </a:p>
                </p:txBody>
              </p:sp>
              <p:grpSp>
                <p:nvGrpSpPr>
                  <p:cNvPr id="2363453" name="Group 61"/>
                  <p:cNvGrpSpPr>
                    <a:grpSpLocks/>
                  </p:cNvGrpSpPr>
                  <p:nvPr/>
                </p:nvGrpSpPr>
                <p:grpSpPr bwMode="auto">
                  <a:xfrm>
                    <a:off x="446" y="1767"/>
                    <a:ext cx="239" cy="151"/>
                    <a:chOff x="446" y="1767"/>
                    <a:chExt cx="239" cy="151"/>
                  </a:xfrm>
                </p:grpSpPr>
                <p:sp>
                  <p:nvSpPr>
                    <p:cNvPr id="2363454" name="Freeform 62"/>
                    <p:cNvSpPr>
                      <a:spLocks/>
                    </p:cNvSpPr>
                    <p:nvPr/>
                  </p:nvSpPr>
                  <p:spPr bwMode="auto">
                    <a:xfrm>
                      <a:off x="446" y="1767"/>
                      <a:ext cx="137" cy="148"/>
                    </a:xfrm>
                    <a:custGeom>
                      <a:avLst/>
                      <a:gdLst>
                        <a:gd name="T0" fmla="*/ 589 w 686"/>
                        <a:gd name="T1" fmla="*/ 740 h 740"/>
                        <a:gd name="T2" fmla="*/ 686 w 686"/>
                        <a:gd name="T3" fmla="*/ 24 h 740"/>
                        <a:gd name="T4" fmla="*/ 95 w 686"/>
                        <a:gd name="T5" fmla="*/ 0 h 740"/>
                        <a:gd name="T6" fmla="*/ 0 w 686"/>
                        <a:gd name="T7" fmla="*/ 638 h 740"/>
                        <a:gd name="T8" fmla="*/ 589 w 686"/>
                        <a:gd name="T9" fmla="*/ 740 h 740"/>
                      </a:gdLst>
                      <a:ahLst/>
                      <a:cxnLst>
                        <a:cxn ang="0">
                          <a:pos x="T0" y="T1"/>
                        </a:cxn>
                        <a:cxn ang="0">
                          <a:pos x="T2" y="T3"/>
                        </a:cxn>
                        <a:cxn ang="0">
                          <a:pos x="T4" y="T5"/>
                        </a:cxn>
                        <a:cxn ang="0">
                          <a:pos x="T6" y="T7"/>
                        </a:cxn>
                        <a:cxn ang="0">
                          <a:pos x="T8" y="T9"/>
                        </a:cxn>
                      </a:cxnLst>
                      <a:rect l="0" t="0" r="r" b="b"/>
                      <a:pathLst>
                        <a:path w="686" h="740">
                          <a:moveTo>
                            <a:pt x="589" y="740"/>
                          </a:moveTo>
                          <a:lnTo>
                            <a:pt x="686" y="24"/>
                          </a:lnTo>
                          <a:lnTo>
                            <a:pt x="95" y="0"/>
                          </a:lnTo>
                          <a:lnTo>
                            <a:pt x="0" y="638"/>
                          </a:lnTo>
                          <a:lnTo>
                            <a:pt x="589" y="740"/>
                          </a:lnTo>
                          <a:close/>
                        </a:path>
                      </a:pathLst>
                    </a:custGeom>
                    <a:solidFill>
                      <a:srgbClr val="A0A0A0"/>
                    </a:solidFill>
                    <a:ln w="3175">
                      <a:solidFill>
                        <a:srgbClr val="000000"/>
                      </a:solidFill>
                      <a:prstDash val="solid"/>
                      <a:round/>
                      <a:headEnd/>
                      <a:tailEnd/>
                    </a:ln>
                  </p:spPr>
                  <p:txBody>
                    <a:bodyPr/>
                    <a:lstStyle/>
                    <a:p>
                      <a:endParaRPr lang="zh-CN" altLang="en-US"/>
                    </a:p>
                  </p:txBody>
                </p:sp>
                <p:sp>
                  <p:nvSpPr>
                    <p:cNvPr id="2363455" name="Freeform 63"/>
                    <p:cNvSpPr>
                      <a:spLocks/>
                    </p:cNvSpPr>
                    <p:nvPr/>
                  </p:nvSpPr>
                  <p:spPr bwMode="auto">
                    <a:xfrm>
                      <a:off x="564" y="1771"/>
                      <a:ext cx="121" cy="147"/>
                    </a:xfrm>
                    <a:custGeom>
                      <a:avLst/>
                      <a:gdLst>
                        <a:gd name="T0" fmla="*/ 97 w 608"/>
                        <a:gd name="T1" fmla="*/ 0 h 735"/>
                        <a:gd name="T2" fmla="*/ 608 w 608"/>
                        <a:gd name="T3" fmla="*/ 163 h 735"/>
                        <a:gd name="T4" fmla="*/ 536 w 608"/>
                        <a:gd name="T5" fmla="*/ 735 h 735"/>
                        <a:gd name="T6" fmla="*/ 0 w 608"/>
                        <a:gd name="T7" fmla="*/ 717 h 735"/>
                        <a:gd name="T8" fmla="*/ 97 w 608"/>
                        <a:gd name="T9" fmla="*/ 0 h 735"/>
                      </a:gdLst>
                      <a:ahLst/>
                      <a:cxnLst>
                        <a:cxn ang="0">
                          <a:pos x="T0" y="T1"/>
                        </a:cxn>
                        <a:cxn ang="0">
                          <a:pos x="T2" y="T3"/>
                        </a:cxn>
                        <a:cxn ang="0">
                          <a:pos x="T4" y="T5"/>
                        </a:cxn>
                        <a:cxn ang="0">
                          <a:pos x="T6" y="T7"/>
                        </a:cxn>
                        <a:cxn ang="0">
                          <a:pos x="T8" y="T9"/>
                        </a:cxn>
                      </a:cxnLst>
                      <a:rect l="0" t="0" r="r" b="b"/>
                      <a:pathLst>
                        <a:path w="608" h="735">
                          <a:moveTo>
                            <a:pt x="97" y="0"/>
                          </a:moveTo>
                          <a:lnTo>
                            <a:pt x="608" y="163"/>
                          </a:lnTo>
                          <a:lnTo>
                            <a:pt x="536" y="735"/>
                          </a:lnTo>
                          <a:lnTo>
                            <a:pt x="0" y="717"/>
                          </a:lnTo>
                          <a:lnTo>
                            <a:pt x="97" y="0"/>
                          </a:lnTo>
                          <a:close/>
                        </a:path>
                      </a:pathLst>
                    </a:custGeom>
                    <a:solidFill>
                      <a:srgbClr val="808080"/>
                    </a:solidFill>
                    <a:ln w="3175">
                      <a:solidFill>
                        <a:srgbClr val="000000"/>
                      </a:solidFill>
                      <a:prstDash val="solid"/>
                      <a:round/>
                      <a:headEnd/>
                      <a:tailEnd/>
                    </a:ln>
                  </p:spPr>
                  <p:txBody>
                    <a:bodyPr/>
                    <a:lstStyle/>
                    <a:p>
                      <a:endParaRPr lang="zh-CN" altLang="en-US"/>
                    </a:p>
                  </p:txBody>
                </p:sp>
                <p:sp>
                  <p:nvSpPr>
                    <p:cNvPr id="2363456" name="Freeform 64"/>
                    <p:cNvSpPr>
                      <a:spLocks/>
                    </p:cNvSpPr>
                    <p:nvPr/>
                  </p:nvSpPr>
                  <p:spPr bwMode="auto">
                    <a:xfrm>
                      <a:off x="462" y="1781"/>
                      <a:ext cx="98" cy="112"/>
                    </a:xfrm>
                    <a:custGeom>
                      <a:avLst/>
                      <a:gdLst>
                        <a:gd name="T0" fmla="*/ 493 w 493"/>
                        <a:gd name="T1" fmla="*/ 25 h 557"/>
                        <a:gd name="T2" fmla="*/ 423 w 493"/>
                        <a:gd name="T3" fmla="*/ 557 h 557"/>
                        <a:gd name="T4" fmla="*/ 0 w 493"/>
                        <a:gd name="T5" fmla="*/ 494 h 557"/>
                        <a:gd name="T6" fmla="*/ 73 w 493"/>
                        <a:gd name="T7" fmla="*/ 0 h 557"/>
                        <a:gd name="T8" fmla="*/ 493 w 493"/>
                        <a:gd name="T9" fmla="*/ 25 h 557"/>
                      </a:gdLst>
                      <a:ahLst/>
                      <a:cxnLst>
                        <a:cxn ang="0">
                          <a:pos x="T0" y="T1"/>
                        </a:cxn>
                        <a:cxn ang="0">
                          <a:pos x="T2" y="T3"/>
                        </a:cxn>
                        <a:cxn ang="0">
                          <a:pos x="T4" y="T5"/>
                        </a:cxn>
                        <a:cxn ang="0">
                          <a:pos x="T6" y="T7"/>
                        </a:cxn>
                        <a:cxn ang="0">
                          <a:pos x="T8" y="T9"/>
                        </a:cxn>
                      </a:cxnLst>
                      <a:rect l="0" t="0" r="r" b="b"/>
                      <a:pathLst>
                        <a:path w="493" h="557">
                          <a:moveTo>
                            <a:pt x="493" y="25"/>
                          </a:moveTo>
                          <a:lnTo>
                            <a:pt x="423" y="557"/>
                          </a:lnTo>
                          <a:lnTo>
                            <a:pt x="0" y="494"/>
                          </a:lnTo>
                          <a:lnTo>
                            <a:pt x="73" y="0"/>
                          </a:lnTo>
                          <a:lnTo>
                            <a:pt x="493" y="25"/>
                          </a:lnTo>
                          <a:close/>
                        </a:path>
                      </a:pathLst>
                    </a:custGeom>
                    <a:solidFill>
                      <a:srgbClr val="00C0C0"/>
                    </a:solidFill>
                    <a:ln w="3175">
                      <a:solidFill>
                        <a:srgbClr val="000000"/>
                      </a:solidFill>
                      <a:prstDash val="solid"/>
                      <a:round/>
                      <a:headEnd/>
                      <a:tailEnd/>
                    </a:ln>
                  </p:spPr>
                  <p:txBody>
                    <a:bodyPr/>
                    <a:lstStyle/>
                    <a:p>
                      <a:endParaRPr lang="zh-CN" altLang="en-US"/>
                    </a:p>
                  </p:txBody>
                </p:sp>
              </p:grpSp>
            </p:grpSp>
            <p:grpSp>
              <p:nvGrpSpPr>
                <p:cNvPr id="2363457" name="Group 65"/>
                <p:cNvGrpSpPr>
                  <a:grpSpLocks/>
                </p:cNvGrpSpPr>
                <p:nvPr/>
              </p:nvGrpSpPr>
              <p:grpSpPr bwMode="auto">
                <a:xfrm>
                  <a:off x="424" y="1915"/>
                  <a:ext cx="97" cy="69"/>
                  <a:chOff x="424" y="1915"/>
                  <a:chExt cx="97" cy="69"/>
                </a:xfrm>
              </p:grpSpPr>
              <p:sp>
                <p:nvSpPr>
                  <p:cNvPr id="2363458" name="Freeform 66"/>
                  <p:cNvSpPr>
                    <a:spLocks/>
                  </p:cNvSpPr>
                  <p:nvPr/>
                </p:nvSpPr>
                <p:spPr bwMode="auto">
                  <a:xfrm>
                    <a:off x="424" y="1915"/>
                    <a:ext cx="97" cy="69"/>
                  </a:xfrm>
                  <a:custGeom>
                    <a:avLst/>
                    <a:gdLst>
                      <a:gd name="T0" fmla="*/ 0 w 483"/>
                      <a:gd name="T1" fmla="*/ 0 h 346"/>
                      <a:gd name="T2" fmla="*/ 483 w 483"/>
                      <a:gd name="T3" fmla="*/ 104 h 346"/>
                      <a:gd name="T4" fmla="*/ 483 w 483"/>
                      <a:gd name="T5" fmla="*/ 346 h 346"/>
                      <a:gd name="T6" fmla="*/ 0 w 483"/>
                      <a:gd name="T7" fmla="*/ 195 h 346"/>
                      <a:gd name="T8" fmla="*/ 0 w 483"/>
                      <a:gd name="T9" fmla="*/ 0 h 346"/>
                    </a:gdLst>
                    <a:ahLst/>
                    <a:cxnLst>
                      <a:cxn ang="0">
                        <a:pos x="T0" y="T1"/>
                      </a:cxn>
                      <a:cxn ang="0">
                        <a:pos x="T2" y="T3"/>
                      </a:cxn>
                      <a:cxn ang="0">
                        <a:pos x="T4" y="T5"/>
                      </a:cxn>
                      <a:cxn ang="0">
                        <a:pos x="T6" y="T7"/>
                      </a:cxn>
                      <a:cxn ang="0">
                        <a:pos x="T8" y="T9"/>
                      </a:cxn>
                    </a:cxnLst>
                    <a:rect l="0" t="0" r="r" b="b"/>
                    <a:pathLst>
                      <a:path w="483" h="346">
                        <a:moveTo>
                          <a:pt x="0" y="0"/>
                        </a:moveTo>
                        <a:lnTo>
                          <a:pt x="483" y="104"/>
                        </a:lnTo>
                        <a:lnTo>
                          <a:pt x="483" y="346"/>
                        </a:lnTo>
                        <a:lnTo>
                          <a:pt x="0" y="195"/>
                        </a:lnTo>
                        <a:lnTo>
                          <a:pt x="0" y="0"/>
                        </a:lnTo>
                        <a:close/>
                      </a:path>
                    </a:pathLst>
                  </a:custGeom>
                  <a:solidFill>
                    <a:srgbClr val="404040"/>
                  </a:solidFill>
                  <a:ln w="3175">
                    <a:solidFill>
                      <a:srgbClr val="000000"/>
                    </a:solidFill>
                    <a:prstDash val="solid"/>
                    <a:round/>
                    <a:headEnd/>
                    <a:tailEnd/>
                  </a:ln>
                </p:spPr>
                <p:txBody>
                  <a:bodyPr/>
                  <a:lstStyle/>
                  <a:p>
                    <a:endParaRPr lang="zh-CN" altLang="en-US"/>
                  </a:p>
                </p:txBody>
              </p:sp>
              <p:sp>
                <p:nvSpPr>
                  <p:cNvPr id="2363459" name="Line 67"/>
                  <p:cNvSpPr>
                    <a:spLocks noChangeShapeType="1"/>
                  </p:cNvSpPr>
                  <p:nvPr/>
                </p:nvSpPr>
                <p:spPr bwMode="auto">
                  <a:xfrm flipH="1" flipV="1">
                    <a:off x="433" y="1933"/>
                    <a:ext cx="26" cy="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60" name="Line 68"/>
                  <p:cNvSpPr>
                    <a:spLocks noChangeShapeType="1"/>
                  </p:cNvSpPr>
                  <p:nvPr/>
                </p:nvSpPr>
                <p:spPr bwMode="auto">
                  <a:xfrm>
                    <a:off x="472" y="1941"/>
                    <a:ext cx="34" cy="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61" name="Line 69"/>
                  <p:cNvSpPr>
                    <a:spLocks noChangeShapeType="1"/>
                  </p:cNvSpPr>
                  <p:nvPr/>
                </p:nvSpPr>
                <p:spPr bwMode="auto">
                  <a:xfrm>
                    <a:off x="465" y="1924"/>
                    <a:ext cx="1" cy="4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62" name="Line 70"/>
                  <p:cNvSpPr>
                    <a:spLocks noChangeShapeType="1"/>
                  </p:cNvSpPr>
                  <p:nvPr/>
                </p:nvSpPr>
                <p:spPr bwMode="auto">
                  <a:xfrm>
                    <a:off x="511" y="1934"/>
                    <a:ext cx="1" cy="4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63" name="Line 71"/>
                  <p:cNvSpPr>
                    <a:spLocks noChangeShapeType="1"/>
                  </p:cNvSpPr>
                  <p:nvPr/>
                </p:nvSpPr>
                <p:spPr bwMode="auto">
                  <a:xfrm>
                    <a:off x="425" y="1933"/>
                    <a:ext cx="88" cy="22"/>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64" name="Line 72"/>
                  <p:cNvSpPr>
                    <a:spLocks noChangeShapeType="1"/>
                  </p:cNvSpPr>
                  <p:nvPr/>
                </p:nvSpPr>
                <p:spPr bwMode="auto">
                  <a:xfrm flipH="1" flipV="1">
                    <a:off x="424" y="1926"/>
                    <a:ext cx="89" cy="2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nvGrpSpPr>
              <p:cNvPr id="2363465" name="Group 73"/>
              <p:cNvGrpSpPr>
                <a:grpSpLocks/>
              </p:cNvGrpSpPr>
              <p:nvPr/>
            </p:nvGrpSpPr>
            <p:grpSpPr bwMode="auto">
              <a:xfrm>
                <a:off x="325" y="1917"/>
                <a:ext cx="231" cy="118"/>
                <a:chOff x="325" y="1917"/>
                <a:chExt cx="231" cy="118"/>
              </a:xfrm>
            </p:grpSpPr>
            <p:grpSp>
              <p:nvGrpSpPr>
                <p:cNvPr id="2363466" name="Group 74"/>
                <p:cNvGrpSpPr>
                  <a:grpSpLocks/>
                </p:cNvGrpSpPr>
                <p:nvPr/>
              </p:nvGrpSpPr>
              <p:grpSpPr bwMode="auto">
                <a:xfrm>
                  <a:off x="504" y="1981"/>
                  <a:ext cx="37" cy="28"/>
                  <a:chOff x="504" y="1981"/>
                  <a:chExt cx="37" cy="28"/>
                </a:xfrm>
              </p:grpSpPr>
              <p:sp>
                <p:nvSpPr>
                  <p:cNvPr id="2363467" name="Freeform 75"/>
                  <p:cNvSpPr>
                    <a:spLocks/>
                  </p:cNvSpPr>
                  <p:nvPr/>
                </p:nvSpPr>
                <p:spPr bwMode="auto">
                  <a:xfrm>
                    <a:off x="531" y="1981"/>
                    <a:ext cx="10" cy="28"/>
                  </a:xfrm>
                  <a:custGeom>
                    <a:avLst/>
                    <a:gdLst>
                      <a:gd name="T0" fmla="*/ 37 w 53"/>
                      <a:gd name="T1" fmla="*/ 0 h 140"/>
                      <a:gd name="T2" fmla="*/ 53 w 53"/>
                      <a:gd name="T3" fmla="*/ 131 h 140"/>
                      <a:gd name="T4" fmla="*/ 14 w 53"/>
                      <a:gd name="T5" fmla="*/ 140 h 140"/>
                      <a:gd name="T6" fmla="*/ 0 w 53"/>
                      <a:gd name="T7" fmla="*/ 6 h 140"/>
                      <a:gd name="T8" fmla="*/ 37 w 53"/>
                      <a:gd name="T9" fmla="*/ 0 h 140"/>
                    </a:gdLst>
                    <a:ahLst/>
                    <a:cxnLst>
                      <a:cxn ang="0">
                        <a:pos x="T0" y="T1"/>
                      </a:cxn>
                      <a:cxn ang="0">
                        <a:pos x="T2" y="T3"/>
                      </a:cxn>
                      <a:cxn ang="0">
                        <a:pos x="T4" y="T5"/>
                      </a:cxn>
                      <a:cxn ang="0">
                        <a:pos x="T6" y="T7"/>
                      </a:cxn>
                      <a:cxn ang="0">
                        <a:pos x="T8" y="T9"/>
                      </a:cxn>
                    </a:cxnLst>
                    <a:rect l="0" t="0" r="r" b="b"/>
                    <a:pathLst>
                      <a:path w="53" h="140">
                        <a:moveTo>
                          <a:pt x="37" y="0"/>
                        </a:moveTo>
                        <a:lnTo>
                          <a:pt x="53" y="131"/>
                        </a:lnTo>
                        <a:lnTo>
                          <a:pt x="14" y="140"/>
                        </a:lnTo>
                        <a:lnTo>
                          <a:pt x="0" y="6"/>
                        </a:lnTo>
                        <a:lnTo>
                          <a:pt x="37" y="0"/>
                        </a:lnTo>
                        <a:close/>
                      </a:path>
                    </a:pathLst>
                  </a:custGeom>
                  <a:solidFill>
                    <a:srgbClr val="606060"/>
                  </a:solidFill>
                  <a:ln w="3175">
                    <a:solidFill>
                      <a:srgbClr val="000000"/>
                    </a:solidFill>
                    <a:prstDash val="solid"/>
                    <a:round/>
                    <a:headEnd/>
                    <a:tailEnd/>
                  </a:ln>
                </p:spPr>
                <p:txBody>
                  <a:bodyPr/>
                  <a:lstStyle/>
                  <a:p>
                    <a:endParaRPr lang="zh-CN" altLang="en-US"/>
                  </a:p>
                </p:txBody>
              </p:sp>
              <p:sp>
                <p:nvSpPr>
                  <p:cNvPr id="2363468" name="Freeform 76"/>
                  <p:cNvSpPr>
                    <a:spLocks/>
                  </p:cNvSpPr>
                  <p:nvPr/>
                </p:nvSpPr>
                <p:spPr bwMode="auto">
                  <a:xfrm>
                    <a:off x="504" y="1985"/>
                    <a:ext cx="29" cy="24"/>
                  </a:xfrm>
                  <a:custGeom>
                    <a:avLst/>
                    <a:gdLst>
                      <a:gd name="T0" fmla="*/ 136 w 148"/>
                      <a:gd name="T1" fmla="*/ 5 h 122"/>
                      <a:gd name="T2" fmla="*/ 148 w 148"/>
                      <a:gd name="T3" fmla="*/ 122 h 122"/>
                      <a:gd name="T4" fmla="*/ 0 w 148"/>
                      <a:gd name="T5" fmla="*/ 61 h 122"/>
                      <a:gd name="T6" fmla="*/ 58 w 148"/>
                      <a:gd name="T7" fmla="*/ 43 h 122"/>
                      <a:gd name="T8" fmla="*/ 111 w 148"/>
                      <a:gd name="T9" fmla="*/ 70 h 122"/>
                      <a:gd name="T10" fmla="*/ 94 w 148"/>
                      <a:gd name="T11" fmla="*/ 0 h 122"/>
                      <a:gd name="T12" fmla="*/ 136 w 148"/>
                      <a:gd name="T13" fmla="*/ 5 h 122"/>
                    </a:gdLst>
                    <a:ahLst/>
                    <a:cxnLst>
                      <a:cxn ang="0">
                        <a:pos x="T0" y="T1"/>
                      </a:cxn>
                      <a:cxn ang="0">
                        <a:pos x="T2" y="T3"/>
                      </a:cxn>
                      <a:cxn ang="0">
                        <a:pos x="T4" y="T5"/>
                      </a:cxn>
                      <a:cxn ang="0">
                        <a:pos x="T6" y="T7"/>
                      </a:cxn>
                      <a:cxn ang="0">
                        <a:pos x="T8" y="T9"/>
                      </a:cxn>
                      <a:cxn ang="0">
                        <a:pos x="T10" y="T11"/>
                      </a:cxn>
                      <a:cxn ang="0">
                        <a:pos x="T12" y="T13"/>
                      </a:cxn>
                    </a:cxnLst>
                    <a:rect l="0" t="0" r="r" b="b"/>
                    <a:pathLst>
                      <a:path w="148" h="122">
                        <a:moveTo>
                          <a:pt x="136" y="5"/>
                        </a:moveTo>
                        <a:lnTo>
                          <a:pt x="148" y="122"/>
                        </a:lnTo>
                        <a:lnTo>
                          <a:pt x="0" y="61"/>
                        </a:lnTo>
                        <a:lnTo>
                          <a:pt x="58" y="43"/>
                        </a:lnTo>
                        <a:lnTo>
                          <a:pt x="111" y="70"/>
                        </a:lnTo>
                        <a:lnTo>
                          <a:pt x="94" y="0"/>
                        </a:lnTo>
                        <a:lnTo>
                          <a:pt x="136" y="5"/>
                        </a:lnTo>
                        <a:close/>
                      </a:path>
                    </a:pathLst>
                  </a:custGeom>
                  <a:solidFill>
                    <a:srgbClr val="404040"/>
                  </a:solidFill>
                  <a:ln w="3175">
                    <a:solidFill>
                      <a:srgbClr val="000000"/>
                    </a:solidFill>
                    <a:prstDash val="solid"/>
                    <a:round/>
                    <a:headEnd/>
                    <a:tailEnd/>
                  </a:ln>
                </p:spPr>
                <p:txBody>
                  <a:bodyPr/>
                  <a:lstStyle/>
                  <a:p>
                    <a:endParaRPr lang="zh-CN" altLang="en-US"/>
                  </a:p>
                </p:txBody>
              </p:sp>
            </p:grpSp>
            <p:grpSp>
              <p:nvGrpSpPr>
                <p:cNvPr id="2363469" name="Group 77"/>
                <p:cNvGrpSpPr>
                  <a:grpSpLocks/>
                </p:cNvGrpSpPr>
                <p:nvPr/>
              </p:nvGrpSpPr>
              <p:grpSpPr bwMode="auto">
                <a:xfrm>
                  <a:off x="325" y="1917"/>
                  <a:ext cx="231" cy="118"/>
                  <a:chOff x="325" y="1917"/>
                  <a:chExt cx="231" cy="118"/>
                </a:xfrm>
              </p:grpSpPr>
              <p:sp>
                <p:nvSpPr>
                  <p:cNvPr id="2363470" name="Freeform 78"/>
                  <p:cNvSpPr>
                    <a:spLocks/>
                  </p:cNvSpPr>
                  <p:nvPr/>
                </p:nvSpPr>
                <p:spPr bwMode="auto">
                  <a:xfrm>
                    <a:off x="326" y="1917"/>
                    <a:ext cx="226" cy="105"/>
                  </a:xfrm>
                  <a:custGeom>
                    <a:avLst/>
                    <a:gdLst>
                      <a:gd name="T0" fmla="*/ 1132 w 1132"/>
                      <a:gd name="T1" fmla="*/ 223 h 525"/>
                      <a:gd name="T2" fmla="*/ 589 w 1132"/>
                      <a:gd name="T3" fmla="*/ 525 h 525"/>
                      <a:gd name="T4" fmla="*/ 0 w 1132"/>
                      <a:gd name="T5" fmla="*/ 230 h 525"/>
                      <a:gd name="T6" fmla="*/ 452 w 1132"/>
                      <a:gd name="T7" fmla="*/ 0 h 525"/>
                      <a:gd name="T8" fmla="*/ 1132 w 1132"/>
                      <a:gd name="T9" fmla="*/ 223 h 525"/>
                    </a:gdLst>
                    <a:ahLst/>
                    <a:cxnLst>
                      <a:cxn ang="0">
                        <a:pos x="T0" y="T1"/>
                      </a:cxn>
                      <a:cxn ang="0">
                        <a:pos x="T2" y="T3"/>
                      </a:cxn>
                      <a:cxn ang="0">
                        <a:pos x="T4" y="T5"/>
                      </a:cxn>
                      <a:cxn ang="0">
                        <a:pos x="T6" y="T7"/>
                      </a:cxn>
                      <a:cxn ang="0">
                        <a:pos x="T8" y="T9"/>
                      </a:cxn>
                    </a:cxnLst>
                    <a:rect l="0" t="0" r="r" b="b"/>
                    <a:pathLst>
                      <a:path w="1132" h="525">
                        <a:moveTo>
                          <a:pt x="1132" y="223"/>
                        </a:moveTo>
                        <a:lnTo>
                          <a:pt x="589" y="525"/>
                        </a:lnTo>
                        <a:lnTo>
                          <a:pt x="0" y="230"/>
                        </a:lnTo>
                        <a:lnTo>
                          <a:pt x="452" y="0"/>
                        </a:lnTo>
                        <a:lnTo>
                          <a:pt x="1132" y="223"/>
                        </a:lnTo>
                        <a:close/>
                      </a:path>
                    </a:pathLst>
                  </a:custGeom>
                  <a:solidFill>
                    <a:srgbClr val="808080"/>
                  </a:solidFill>
                  <a:ln w="3175">
                    <a:solidFill>
                      <a:srgbClr val="000000"/>
                    </a:solidFill>
                    <a:prstDash val="solid"/>
                    <a:round/>
                    <a:headEnd/>
                    <a:tailEnd/>
                  </a:ln>
                </p:spPr>
                <p:txBody>
                  <a:bodyPr/>
                  <a:lstStyle/>
                  <a:p>
                    <a:endParaRPr lang="zh-CN" altLang="en-US"/>
                  </a:p>
                </p:txBody>
              </p:sp>
              <p:sp>
                <p:nvSpPr>
                  <p:cNvPr id="2363471" name="Freeform 79"/>
                  <p:cNvSpPr>
                    <a:spLocks/>
                  </p:cNvSpPr>
                  <p:nvPr/>
                </p:nvSpPr>
                <p:spPr bwMode="auto">
                  <a:xfrm>
                    <a:off x="443" y="1961"/>
                    <a:ext cx="113" cy="74"/>
                  </a:xfrm>
                  <a:custGeom>
                    <a:avLst/>
                    <a:gdLst>
                      <a:gd name="T0" fmla="*/ 547 w 566"/>
                      <a:gd name="T1" fmla="*/ 0 h 371"/>
                      <a:gd name="T2" fmla="*/ 0 w 566"/>
                      <a:gd name="T3" fmla="*/ 307 h 371"/>
                      <a:gd name="T4" fmla="*/ 16 w 566"/>
                      <a:gd name="T5" fmla="*/ 371 h 371"/>
                      <a:gd name="T6" fmla="*/ 566 w 566"/>
                      <a:gd name="T7" fmla="*/ 60 h 371"/>
                      <a:gd name="T8" fmla="*/ 547 w 566"/>
                      <a:gd name="T9" fmla="*/ 0 h 371"/>
                    </a:gdLst>
                    <a:ahLst/>
                    <a:cxnLst>
                      <a:cxn ang="0">
                        <a:pos x="T0" y="T1"/>
                      </a:cxn>
                      <a:cxn ang="0">
                        <a:pos x="T2" y="T3"/>
                      </a:cxn>
                      <a:cxn ang="0">
                        <a:pos x="T4" y="T5"/>
                      </a:cxn>
                      <a:cxn ang="0">
                        <a:pos x="T6" y="T7"/>
                      </a:cxn>
                      <a:cxn ang="0">
                        <a:pos x="T8" y="T9"/>
                      </a:cxn>
                    </a:cxnLst>
                    <a:rect l="0" t="0" r="r" b="b"/>
                    <a:pathLst>
                      <a:path w="566" h="371">
                        <a:moveTo>
                          <a:pt x="547" y="0"/>
                        </a:moveTo>
                        <a:lnTo>
                          <a:pt x="0" y="307"/>
                        </a:lnTo>
                        <a:lnTo>
                          <a:pt x="16" y="371"/>
                        </a:lnTo>
                        <a:lnTo>
                          <a:pt x="566" y="60"/>
                        </a:lnTo>
                        <a:lnTo>
                          <a:pt x="547" y="0"/>
                        </a:lnTo>
                        <a:close/>
                      </a:path>
                    </a:pathLst>
                  </a:custGeom>
                  <a:solidFill>
                    <a:srgbClr val="606060"/>
                  </a:solidFill>
                  <a:ln w="3175">
                    <a:solidFill>
                      <a:srgbClr val="000000"/>
                    </a:solidFill>
                    <a:prstDash val="solid"/>
                    <a:round/>
                    <a:headEnd/>
                    <a:tailEnd/>
                  </a:ln>
                </p:spPr>
                <p:txBody>
                  <a:bodyPr/>
                  <a:lstStyle/>
                  <a:p>
                    <a:endParaRPr lang="zh-CN" altLang="en-US"/>
                  </a:p>
                </p:txBody>
              </p:sp>
              <p:sp>
                <p:nvSpPr>
                  <p:cNvPr id="2363472" name="Freeform 80"/>
                  <p:cNvSpPr>
                    <a:spLocks/>
                  </p:cNvSpPr>
                  <p:nvPr/>
                </p:nvSpPr>
                <p:spPr bwMode="auto">
                  <a:xfrm>
                    <a:off x="325" y="1963"/>
                    <a:ext cx="121" cy="72"/>
                  </a:xfrm>
                  <a:custGeom>
                    <a:avLst/>
                    <a:gdLst>
                      <a:gd name="T0" fmla="*/ 605 w 605"/>
                      <a:gd name="T1" fmla="*/ 363 h 363"/>
                      <a:gd name="T2" fmla="*/ 587 w 605"/>
                      <a:gd name="T3" fmla="*/ 295 h 363"/>
                      <a:gd name="T4" fmla="*/ 0 w 605"/>
                      <a:gd name="T5" fmla="*/ 0 h 363"/>
                      <a:gd name="T6" fmla="*/ 21 w 605"/>
                      <a:gd name="T7" fmla="*/ 53 h 363"/>
                      <a:gd name="T8" fmla="*/ 605 w 605"/>
                      <a:gd name="T9" fmla="*/ 363 h 363"/>
                    </a:gdLst>
                    <a:ahLst/>
                    <a:cxnLst>
                      <a:cxn ang="0">
                        <a:pos x="T0" y="T1"/>
                      </a:cxn>
                      <a:cxn ang="0">
                        <a:pos x="T2" y="T3"/>
                      </a:cxn>
                      <a:cxn ang="0">
                        <a:pos x="T4" y="T5"/>
                      </a:cxn>
                      <a:cxn ang="0">
                        <a:pos x="T6" y="T7"/>
                      </a:cxn>
                      <a:cxn ang="0">
                        <a:pos x="T8" y="T9"/>
                      </a:cxn>
                    </a:cxnLst>
                    <a:rect l="0" t="0" r="r" b="b"/>
                    <a:pathLst>
                      <a:path w="605" h="363">
                        <a:moveTo>
                          <a:pt x="605" y="363"/>
                        </a:moveTo>
                        <a:lnTo>
                          <a:pt x="587" y="295"/>
                        </a:lnTo>
                        <a:lnTo>
                          <a:pt x="0" y="0"/>
                        </a:lnTo>
                        <a:lnTo>
                          <a:pt x="21" y="53"/>
                        </a:lnTo>
                        <a:lnTo>
                          <a:pt x="605" y="363"/>
                        </a:lnTo>
                        <a:close/>
                      </a:path>
                    </a:pathLst>
                  </a:custGeom>
                  <a:solidFill>
                    <a:srgbClr val="404040"/>
                  </a:solidFill>
                  <a:ln w="3175">
                    <a:solidFill>
                      <a:srgbClr val="000000"/>
                    </a:solidFill>
                    <a:prstDash val="solid"/>
                    <a:round/>
                    <a:headEnd/>
                    <a:tailEnd/>
                  </a:ln>
                </p:spPr>
                <p:txBody>
                  <a:bodyPr/>
                  <a:lstStyle/>
                  <a:p>
                    <a:endParaRPr lang="zh-CN" altLang="en-US"/>
                  </a:p>
                </p:txBody>
              </p:sp>
              <p:sp>
                <p:nvSpPr>
                  <p:cNvPr id="2363473" name="Freeform 81"/>
                  <p:cNvSpPr>
                    <a:spLocks/>
                  </p:cNvSpPr>
                  <p:nvPr/>
                </p:nvSpPr>
                <p:spPr bwMode="auto">
                  <a:xfrm>
                    <a:off x="417" y="1966"/>
                    <a:ext cx="90" cy="46"/>
                  </a:xfrm>
                  <a:custGeom>
                    <a:avLst/>
                    <a:gdLst>
                      <a:gd name="T0" fmla="*/ 454 w 454"/>
                      <a:gd name="T1" fmla="*/ 59 h 230"/>
                      <a:gd name="T2" fmla="*/ 297 w 454"/>
                      <a:gd name="T3" fmla="*/ 0 h 230"/>
                      <a:gd name="T4" fmla="*/ 0 w 454"/>
                      <a:gd name="T5" fmla="*/ 161 h 230"/>
                      <a:gd name="T6" fmla="*/ 151 w 454"/>
                      <a:gd name="T7" fmla="*/ 230 h 230"/>
                      <a:gd name="T8" fmla="*/ 454 w 454"/>
                      <a:gd name="T9" fmla="*/ 59 h 230"/>
                    </a:gdLst>
                    <a:ahLst/>
                    <a:cxnLst>
                      <a:cxn ang="0">
                        <a:pos x="T0" y="T1"/>
                      </a:cxn>
                      <a:cxn ang="0">
                        <a:pos x="T2" y="T3"/>
                      </a:cxn>
                      <a:cxn ang="0">
                        <a:pos x="T4" y="T5"/>
                      </a:cxn>
                      <a:cxn ang="0">
                        <a:pos x="T6" y="T7"/>
                      </a:cxn>
                      <a:cxn ang="0">
                        <a:pos x="T8" y="T9"/>
                      </a:cxn>
                    </a:cxnLst>
                    <a:rect l="0" t="0" r="r" b="b"/>
                    <a:pathLst>
                      <a:path w="454" h="230">
                        <a:moveTo>
                          <a:pt x="454" y="59"/>
                        </a:moveTo>
                        <a:lnTo>
                          <a:pt x="297" y="0"/>
                        </a:lnTo>
                        <a:lnTo>
                          <a:pt x="0" y="161"/>
                        </a:lnTo>
                        <a:lnTo>
                          <a:pt x="151" y="230"/>
                        </a:lnTo>
                        <a:lnTo>
                          <a:pt x="454" y="59"/>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474" name="Freeform 82"/>
                  <p:cNvSpPr>
                    <a:spLocks/>
                  </p:cNvSpPr>
                  <p:nvPr/>
                </p:nvSpPr>
                <p:spPr bwMode="auto">
                  <a:xfrm>
                    <a:off x="336" y="1934"/>
                    <a:ext cx="134" cy="61"/>
                  </a:xfrm>
                  <a:custGeom>
                    <a:avLst/>
                    <a:gdLst>
                      <a:gd name="T0" fmla="*/ 669 w 669"/>
                      <a:gd name="T1" fmla="*/ 150 h 309"/>
                      <a:gd name="T2" fmla="*/ 377 w 669"/>
                      <a:gd name="T3" fmla="*/ 309 h 309"/>
                      <a:gd name="T4" fmla="*/ 0 w 669"/>
                      <a:gd name="T5" fmla="*/ 132 h 309"/>
                      <a:gd name="T6" fmla="*/ 273 w 669"/>
                      <a:gd name="T7" fmla="*/ 0 h 309"/>
                      <a:gd name="T8" fmla="*/ 669 w 669"/>
                      <a:gd name="T9" fmla="*/ 150 h 309"/>
                    </a:gdLst>
                    <a:ahLst/>
                    <a:cxnLst>
                      <a:cxn ang="0">
                        <a:pos x="T0" y="T1"/>
                      </a:cxn>
                      <a:cxn ang="0">
                        <a:pos x="T2" y="T3"/>
                      </a:cxn>
                      <a:cxn ang="0">
                        <a:pos x="T4" y="T5"/>
                      </a:cxn>
                      <a:cxn ang="0">
                        <a:pos x="T6" y="T7"/>
                      </a:cxn>
                      <a:cxn ang="0">
                        <a:pos x="T8" y="T9"/>
                      </a:cxn>
                    </a:cxnLst>
                    <a:rect l="0" t="0" r="r" b="b"/>
                    <a:pathLst>
                      <a:path w="669" h="309">
                        <a:moveTo>
                          <a:pt x="669" y="150"/>
                        </a:moveTo>
                        <a:lnTo>
                          <a:pt x="377" y="309"/>
                        </a:lnTo>
                        <a:lnTo>
                          <a:pt x="0" y="132"/>
                        </a:lnTo>
                        <a:lnTo>
                          <a:pt x="273" y="0"/>
                        </a:lnTo>
                        <a:lnTo>
                          <a:pt x="669" y="150"/>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475" name="Freeform 83"/>
                  <p:cNvSpPr>
                    <a:spLocks/>
                  </p:cNvSpPr>
                  <p:nvPr/>
                </p:nvSpPr>
                <p:spPr bwMode="auto">
                  <a:xfrm>
                    <a:off x="393" y="1920"/>
                    <a:ext cx="148" cy="57"/>
                  </a:xfrm>
                  <a:custGeom>
                    <a:avLst/>
                    <a:gdLst>
                      <a:gd name="T0" fmla="*/ 584 w 738"/>
                      <a:gd name="T1" fmla="*/ 283 h 283"/>
                      <a:gd name="T2" fmla="*/ 738 w 738"/>
                      <a:gd name="T3" fmla="*/ 205 h 283"/>
                      <a:gd name="T4" fmla="*/ 118 w 738"/>
                      <a:gd name="T5" fmla="*/ 0 h 283"/>
                      <a:gd name="T6" fmla="*/ 0 w 738"/>
                      <a:gd name="T7" fmla="*/ 60 h 283"/>
                      <a:gd name="T8" fmla="*/ 584 w 738"/>
                      <a:gd name="T9" fmla="*/ 283 h 283"/>
                    </a:gdLst>
                    <a:ahLst/>
                    <a:cxnLst>
                      <a:cxn ang="0">
                        <a:pos x="T0" y="T1"/>
                      </a:cxn>
                      <a:cxn ang="0">
                        <a:pos x="T2" y="T3"/>
                      </a:cxn>
                      <a:cxn ang="0">
                        <a:pos x="T4" y="T5"/>
                      </a:cxn>
                      <a:cxn ang="0">
                        <a:pos x="T6" y="T7"/>
                      </a:cxn>
                      <a:cxn ang="0">
                        <a:pos x="T8" y="T9"/>
                      </a:cxn>
                    </a:cxnLst>
                    <a:rect l="0" t="0" r="r" b="b"/>
                    <a:pathLst>
                      <a:path w="738" h="283">
                        <a:moveTo>
                          <a:pt x="584" y="283"/>
                        </a:moveTo>
                        <a:lnTo>
                          <a:pt x="738" y="205"/>
                        </a:lnTo>
                        <a:lnTo>
                          <a:pt x="118" y="0"/>
                        </a:lnTo>
                        <a:lnTo>
                          <a:pt x="0" y="60"/>
                        </a:lnTo>
                        <a:lnTo>
                          <a:pt x="584" y="283"/>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476" name="Line 84"/>
                  <p:cNvSpPr>
                    <a:spLocks noChangeShapeType="1"/>
                  </p:cNvSpPr>
                  <p:nvPr/>
                </p:nvSpPr>
                <p:spPr bwMode="auto">
                  <a:xfrm flipH="1" flipV="1">
                    <a:off x="411" y="1923"/>
                    <a:ext cx="128" cy="44"/>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77" name="Line 85"/>
                  <p:cNvSpPr>
                    <a:spLocks noChangeShapeType="1"/>
                  </p:cNvSpPr>
                  <p:nvPr/>
                </p:nvSpPr>
                <p:spPr bwMode="auto">
                  <a:xfrm flipH="1" flipV="1">
                    <a:off x="404" y="1925"/>
                    <a:ext cx="124" cy="45"/>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78" name="Line 86"/>
                  <p:cNvSpPr>
                    <a:spLocks noChangeShapeType="1"/>
                  </p:cNvSpPr>
                  <p:nvPr/>
                </p:nvSpPr>
                <p:spPr bwMode="auto">
                  <a:xfrm flipH="1" flipV="1">
                    <a:off x="399" y="1930"/>
                    <a:ext cx="121" cy="46"/>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79" name="Line 87"/>
                  <p:cNvSpPr>
                    <a:spLocks noChangeShapeType="1"/>
                  </p:cNvSpPr>
                  <p:nvPr/>
                </p:nvSpPr>
                <p:spPr bwMode="auto">
                  <a:xfrm flipH="1" flipV="1">
                    <a:off x="384" y="1937"/>
                    <a:ext cx="119" cy="48"/>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0" name="Line 88"/>
                  <p:cNvSpPr>
                    <a:spLocks noChangeShapeType="1"/>
                  </p:cNvSpPr>
                  <p:nvPr/>
                </p:nvSpPr>
                <p:spPr bwMode="auto">
                  <a:xfrm flipH="1" flipV="1">
                    <a:off x="375" y="1942"/>
                    <a:ext cx="118" cy="48"/>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1" name="Line 89"/>
                  <p:cNvSpPr>
                    <a:spLocks noChangeShapeType="1"/>
                  </p:cNvSpPr>
                  <p:nvPr/>
                </p:nvSpPr>
                <p:spPr bwMode="auto">
                  <a:xfrm flipH="1" flipV="1">
                    <a:off x="365" y="1946"/>
                    <a:ext cx="119" cy="51"/>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2" name="Line 90"/>
                  <p:cNvSpPr>
                    <a:spLocks noChangeShapeType="1"/>
                  </p:cNvSpPr>
                  <p:nvPr/>
                </p:nvSpPr>
                <p:spPr bwMode="auto">
                  <a:xfrm flipH="1" flipV="1">
                    <a:off x="358" y="1951"/>
                    <a:ext cx="114" cy="50"/>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3" name="Line 91"/>
                  <p:cNvSpPr>
                    <a:spLocks noChangeShapeType="1"/>
                  </p:cNvSpPr>
                  <p:nvPr/>
                </p:nvSpPr>
                <p:spPr bwMode="auto">
                  <a:xfrm flipH="1" flipV="1">
                    <a:off x="347" y="1956"/>
                    <a:ext cx="114" cy="51"/>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4" name="Line 92"/>
                  <p:cNvSpPr>
                    <a:spLocks noChangeShapeType="1"/>
                  </p:cNvSpPr>
                  <p:nvPr/>
                </p:nvSpPr>
                <p:spPr bwMode="auto">
                  <a:xfrm flipH="1">
                    <a:off x="437" y="1974"/>
                    <a:ext cx="61" cy="34"/>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5" name="Line 93"/>
                  <p:cNvSpPr>
                    <a:spLocks noChangeShapeType="1"/>
                  </p:cNvSpPr>
                  <p:nvPr/>
                </p:nvSpPr>
                <p:spPr bwMode="auto">
                  <a:xfrm flipH="1">
                    <a:off x="426" y="1970"/>
                    <a:ext cx="58" cy="32"/>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6" name="Line 94"/>
                  <p:cNvSpPr>
                    <a:spLocks noChangeShapeType="1"/>
                  </p:cNvSpPr>
                  <p:nvPr/>
                </p:nvSpPr>
                <p:spPr bwMode="auto">
                  <a:xfrm flipH="1">
                    <a:off x="401" y="1959"/>
                    <a:ext cx="58" cy="31"/>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7" name="Line 95"/>
                  <p:cNvSpPr>
                    <a:spLocks noChangeShapeType="1"/>
                  </p:cNvSpPr>
                  <p:nvPr/>
                </p:nvSpPr>
                <p:spPr bwMode="auto">
                  <a:xfrm flipH="1">
                    <a:off x="387" y="1954"/>
                    <a:ext cx="58" cy="31"/>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8" name="Line 96"/>
                  <p:cNvSpPr>
                    <a:spLocks noChangeShapeType="1"/>
                  </p:cNvSpPr>
                  <p:nvPr/>
                </p:nvSpPr>
                <p:spPr bwMode="auto">
                  <a:xfrm flipH="1">
                    <a:off x="375" y="1949"/>
                    <a:ext cx="56" cy="31"/>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89" name="Line 97"/>
                  <p:cNvSpPr>
                    <a:spLocks noChangeShapeType="1"/>
                  </p:cNvSpPr>
                  <p:nvPr/>
                </p:nvSpPr>
                <p:spPr bwMode="auto">
                  <a:xfrm flipH="1">
                    <a:off x="364" y="1944"/>
                    <a:ext cx="53" cy="28"/>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0" name="Line 98"/>
                  <p:cNvSpPr>
                    <a:spLocks noChangeShapeType="1"/>
                  </p:cNvSpPr>
                  <p:nvPr/>
                </p:nvSpPr>
                <p:spPr bwMode="auto">
                  <a:xfrm flipH="1">
                    <a:off x="352" y="1939"/>
                    <a:ext cx="55" cy="28"/>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1" name="Line 99"/>
                  <p:cNvSpPr>
                    <a:spLocks noChangeShapeType="1"/>
                  </p:cNvSpPr>
                  <p:nvPr/>
                </p:nvSpPr>
                <p:spPr bwMode="auto">
                  <a:xfrm flipH="1">
                    <a:off x="494" y="1955"/>
                    <a:ext cx="28" cy="14"/>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2" name="Line 100"/>
                  <p:cNvSpPr>
                    <a:spLocks noChangeShapeType="1"/>
                  </p:cNvSpPr>
                  <p:nvPr/>
                </p:nvSpPr>
                <p:spPr bwMode="auto">
                  <a:xfrm flipH="1">
                    <a:off x="477" y="1949"/>
                    <a:ext cx="26" cy="14"/>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3" name="Line 101"/>
                  <p:cNvSpPr>
                    <a:spLocks noChangeShapeType="1"/>
                  </p:cNvSpPr>
                  <p:nvPr/>
                </p:nvSpPr>
                <p:spPr bwMode="auto">
                  <a:xfrm flipH="1">
                    <a:off x="460" y="1943"/>
                    <a:ext cx="28" cy="14"/>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4" name="Line 102"/>
                  <p:cNvSpPr>
                    <a:spLocks noChangeShapeType="1"/>
                  </p:cNvSpPr>
                  <p:nvPr/>
                </p:nvSpPr>
                <p:spPr bwMode="auto">
                  <a:xfrm flipH="1">
                    <a:off x="443" y="1937"/>
                    <a:ext cx="27" cy="13"/>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5" name="Line 103"/>
                  <p:cNvSpPr>
                    <a:spLocks noChangeShapeType="1"/>
                  </p:cNvSpPr>
                  <p:nvPr/>
                </p:nvSpPr>
                <p:spPr bwMode="auto">
                  <a:xfrm flipH="1">
                    <a:off x="427" y="1931"/>
                    <a:ext cx="26" cy="14"/>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496" name="Line 104"/>
                  <p:cNvSpPr>
                    <a:spLocks noChangeShapeType="1"/>
                  </p:cNvSpPr>
                  <p:nvPr/>
                </p:nvSpPr>
                <p:spPr bwMode="auto">
                  <a:xfrm flipH="1">
                    <a:off x="408" y="1925"/>
                    <a:ext cx="24" cy="13"/>
                  </a:xfrm>
                  <a:prstGeom prst="line">
                    <a:avLst/>
                  </a:prstGeom>
                  <a:noFill/>
                  <a:ln w="6350">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grpSp>
      <p:grpSp>
        <p:nvGrpSpPr>
          <p:cNvPr id="2363497" name="Group 105"/>
          <p:cNvGrpSpPr>
            <a:grpSpLocks/>
          </p:cNvGrpSpPr>
          <p:nvPr/>
        </p:nvGrpSpPr>
        <p:grpSpPr bwMode="auto">
          <a:xfrm>
            <a:off x="487363" y="5021263"/>
            <a:ext cx="87312" cy="171450"/>
            <a:chOff x="287" y="1872"/>
            <a:chExt cx="55" cy="108"/>
          </a:xfrm>
        </p:grpSpPr>
        <p:sp>
          <p:nvSpPr>
            <p:cNvPr id="2363498" name="Freeform 106"/>
            <p:cNvSpPr>
              <a:spLocks/>
            </p:cNvSpPr>
            <p:nvPr/>
          </p:nvSpPr>
          <p:spPr bwMode="auto">
            <a:xfrm>
              <a:off x="287" y="1872"/>
              <a:ext cx="55" cy="108"/>
            </a:xfrm>
            <a:custGeom>
              <a:avLst/>
              <a:gdLst>
                <a:gd name="T0" fmla="*/ 0 w 276"/>
                <a:gd name="T1" fmla="*/ 192 h 540"/>
                <a:gd name="T2" fmla="*/ 53 w 276"/>
                <a:gd name="T3" fmla="*/ 121 h 540"/>
                <a:gd name="T4" fmla="*/ 104 w 276"/>
                <a:gd name="T5" fmla="*/ 84 h 540"/>
                <a:gd name="T6" fmla="*/ 125 w 276"/>
                <a:gd name="T7" fmla="*/ 30 h 540"/>
                <a:gd name="T8" fmla="*/ 137 w 276"/>
                <a:gd name="T9" fmla="*/ 6 h 540"/>
                <a:gd name="T10" fmla="*/ 195 w 276"/>
                <a:gd name="T11" fmla="*/ 0 h 540"/>
                <a:gd name="T12" fmla="*/ 276 w 276"/>
                <a:gd name="T13" fmla="*/ 45 h 540"/>
                <a:gd name="T14" fmla="*/ 255 w 276"/>
                <a:gd name="T15" fmla="*/ 143 h 540"/>
                <a:gd name="T16" fmla="*/ 232 w 276"/>
                <a:gd name="T17" fmla="*/ 198 h 540"/>
                <a:gd name="T18" fmla="*/ 179 w 276"/>
                <a:gd name="T19" fmla="*/ 365 h 540"/>
                <a:gd name="T20" fmla="*/ 92 w 276"/>
                <a:gd name="T21" fmla="*/ 540 h 540"/>
                <a:gd name="T22" fmla="*/ 0 w 276"/>
                <a:gd name="T23" fmla="*/ 192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6" h="540">
                  <a:moveTo>
                    <a:pt x="0" y="192"/>
                  </a:moveTo>
                  <a:lnTo>
                    <a:pt x="53" y="121"/>
                  </a:lnTo>
                  <a:lnTo>
                    <a:pt x="104" y="84"/>
                  </a:lnTo>
                  <a:lnTo>
                    <a:pt x="125" y="30"/>
                  </a:lnTo>
                  <a:lnTo>
                    <a:pt x="137" y="6"/>
                  </a:lnTo>
                  <a:lnTo>
                    <a:pt x="195" y="0"/>
                  </a:lnTo>
                  <a:lnTo>
                    <a:pt x="276" y="45"/>
                  </a:lnTo>
                  <a:lnTo>
                    <a:pt x="255" y="143"/>
                  </a:lnTo>
                  <a:lnTo>
                    <a:pt x="232" y="198"/>
                  </a:lnTo>
                  <a:lnTo>
                    <a:pt x="179" y="365"/>
                  </a:lnTo>
                  <a:lnTo>
                    <a:pt x="92" y="540"/>
                  </a:lnTo>
                  <a:lnTo>
                    <a:pt x="0" y="192"/>
                  </a:lnTo>
                  <a:close/>
                </a:path>
              </a:pathLst>
            </a:custGeom>
            <a:solidFill>
              <a:srgbClr val="C0C0C0"/>
            </a:solidFill>
            <a:ln w="3175">
              <a:solidFill>
                <a:srgbClr val="000000"/>
              </a:solidFill>
              <a:prstDash val="solid"/>
              <a:round/>
              <a:headEnd/>
              <a:tailEnd/>
            </a:ln>
          </p:spPr>
          <p:txBody>
            <a:bodyPr/>
            <a:lstStyle/>
            <a:p>
              <a:endParaRPr lang="zh-CN" altLang="en-US"/>
            </a:p>
          </p:txBody>
        </p:sp>
        <p:sp>
          <p:nvSpPr>
            <p:cNvPr id="2363499" name="Freeform 107"/>
            <p:cNvSpPr>
              <a:spLocks/>
            </p:cNvSpPr>
            <p:nvPr/>
          </p:nvSpPr>
          <p:spPr bwMode="auto">
            <a:xfrm>
              <a:off x="296" y="1880"/>
              <a:ext cx="43" cy="77"/>
            </a:xfrm>
            <a:custGeom>
              <a:avLst/>
              <a:gdLst>
                <a:gd name="T0" fmla="*/ 91 w 216"/>
                <a:gd name="T1" fmla="*/ 0 h 385"/>
                <a:gd name="T2" fmla="*/ 115 w 216"/>
                <a:gd name="T3" fmla="*/ 25 h 385"/>
                <a:gd name="T4" fmla="*/ 165 w 216"/>
                <a:gd name="T5" fmla="*/ 46 h 385"/>
                <a:gd name="T6" fmla="*/ 216 w 216"/>
                <a:gd name="T7" fmla="*/ 44 h 385"/>
                <a:gd name="T8" fmla="*/ 185 w 216"/>
                <a:gd name="T9" fmla="*/ 132 h 385"/>
                <a:gd name="T10" fmla="*/ 147 w 216"/>
                <a:gd name="T11" fmla="*/ 128 h 385"/>
                <a:gd name="T12" fmla="*/ 118 w 216"/>
                <a:gd name="T13" fmla="*/ 112 h 385"/>
                <a:gd name="T14" fmla="*/ 134 w 216"/>
                <a:gd name="T15" fmla="*/ 138 h 385"/>
                <a:gd name="T16" fmla="*/ 177 w 216"/>
                <a:gd name="T17" fmla="*/ 146 h 385"/>
                <a:gd name="T18" fmla="*/ 145 w 216"/>
                <a:gd name="T19" fmla="*/ 242 h 385"/>
                <a:gd name="T20" fmla="*/ 124 w 216"/>
                <a:gd name="T21" fmla="*/ 312 h 385"/>
                <a:gd name="T22" fmla="*/ 115 w 216"/>
                <a:gd name="T23" fmla="*/ 271 h 385"/>
                <a:gd name="T24" fmla="*/ 103 w 216"/>
                <a:gd name="T25" fmla="*/ 197 h 385"/>
                <a:gd name="T26" fmla="*/ 102 w 216"/>
                <a:gd name="T27" fmla="*/ 155 h 385"/>
                <a:gd name="T28" fmla="*/ 94 w 216"/>
                <a:gd name="T29" fmla="*/ 173 h 385"/>
                <a:gd name="T30" fmla="*/ 94 w 216"/>
                <a:gd name="T31" fmla="*/ 222 h 385"/>
                <a:gd name="T32" fmla="*/ 103 w 216"/>
                <a:gd name="T33" fmla="*/ 290 h 385"/>
                <a:gd name="T34" fmla="*/ 110 w 216"/>
                <a:gd name="T35" fmla="*/ 333 h 385"/>
                <a:gd name="T36" fmla="*/ 91 w 216"/>
                <a:gd name="T37" fmla="*/ 385 h 385"/>
                <a:gd name="T38" fmla="*/ 55 w 216"/>
                <a:gd name="T39" fmla="*/ 250 h 385"/>
                <a:gd name="T40" fmla="*/ 39 w 216"/>
                <a:gd name="T41" fmla="*/ 204 h 385"/>
                <a:gd name="T42" fmla="*/ 12 w 216"/>
                <a:gd name="T43" fmla="*/ 135 h 385"/>
                <a:gd name="T44" fmla="*/ 0 w 216"/>
                <a:gd name="T45" fmla="*/ 115 h 385"/>
                <a:gd name="T46" fmla="*/ 16 w 216"/>
                <a:gd name="T47" fmla="*/ 88 h 385"/>
                <a:gd name="T48" fmla="*/ 64 w 216"/>
                <a:gd name="T49" fmla="*/ 64 h 385"/>
                <a:gd name="T50" fmla="*/ 81 w 216"/>
                <a:gd name="T51" fmla="*/ 87 h 385"/>
                <a:gd name="T52" fmla="*/ 71 w 216"/>
                <a:gd name="T53" fmla="*/ 46 h 385"/>
                <a:gd name="T54" fmla="*/ 91 w 216"/>
                <a:gd name="T55"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385">
                  <a:moveTo>
                    <a:pt x="91" y="0"/>
                  </a:moveTo>
                  <a:lnTo>
                    <a:pt x="115" y="25"/>
                  </a:lnTo>
                  <a:lnTo>
                    <a:pt x="165" y="46"/>
                  </a:lnTo>
                  <a:lnTo>
                    <a:pt x="216" y="44"/>
                  </a:lnTo>
                  <a:lnTo>
                    <a:pt x="185" y="132"/>
                  </a:lnTo>
                  <a:lnTo>
                    <a:pt x="147" y="128"/>
                  </a:lnTo>
                  <a:lnTo>
                    <a:pt x="118" y="112"/>
                  </a:lnTo>
                  <a:lnTo>
                    <a:pt x="134" y="138"/>
                  </a:lnTo>
                  <a:lnTo>
                    <a:pt x="177" y="146"/>
                  </a:lnTo>
                  <a:lnTo>
                    <a:pt x="145" y="242"/>
                  </a:lnTo>
                  <a:lnTo>
                    <a:pt x="124" y="312"/>
                  </a:lnTo>
                  <a:lnTo>
                    <a:pt x="115" y="271"/>
                  </a:lnTo>
                  <a:lnTo>
                    <a:pt x="103" y="197"/>
                  </a:lnTo>
                  <a:lnTo>
                    <a:pt x="102" y="155"/>
                  </a:lnTo>
                  <a:lnTo>
                    <a:pt x="94" y="173"/>
                  </a:lnTo>
                  <a:lnTo>
                    <a:pt x="94" y="222"/>
                  </a:lnTo>
                  <a:lnTo>
                    <a:pt x="103" y="290"/>
                  </a:lnTo>
                  <a:lnTo>
                    <a:pt x="110" y="333"/>
                  </a:lnTo>
                  <a:lnTo>
                    <a:pt x="91" y="385"/>
                  </a:lnTo>
                  <a:lnTo>
                    <a:pt x="55" y="250"/>
                  </a:lnTo>
                  <a:lnTo>
                    <a:pt x="39" y="204"/>
                  </a:lnTo>
                  <a:lnTo>
                    <a:pt x="12" y="135"/>
                  </a:lnTo>
                  <a:lnTo>
                    <a:pt x="0" y="115"/>
                  </a:lnTo>
                  <a:lnTo>
                    <a:pt x="16" y="88"/>
                  </a:lnTo>
                  <a:lnTo>
                    <a:pt x="64" y="64"/>
                  </a:lnTo>
                  <a:lnTo>
                    <a:pt x="81" y="87"/>
                  </a:lnTo>
                  <a:lnTo>
                    <a:pt x="71" y="46"/>
                  </a:lnTo>
                  <a:lnTo>
                    <a:pt x="91" y="0"/>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500" name="Group 108"/>
          <p:cNvGrpSpPr>
            <a:grpSpLocks/>
          </p:cNvGrpSpPr>
          <p:nvPr/>
        </p:nvGrpSpPr>
        <p:grpSpPr bwMode="auto">
          <a:xfrm>
            <a:off x="473075" y="4922838"/>
            <a:ext cx="111125" cy="120650"/>
            <a:chOff x="278" y="1810"/>
            <a:chExt cx="70" cy="76"/>
          </a:xfrm>
        </p:grpSpPr>
        <p:sp>
          <p:nvSpPr>
            <p:cNvPr id="2363501" name="Freeform 109"/>
            <p:cNvSpPr>
              <a:spLocks/>
            </p:cNvSpPr>
            <p:nvPr/>
          </p:nvSpPr>
          <p:spPr bwMode="auto">
            <a:xfrm>
              <a:off x="297" y="1815"/>
              <a:ext cx="51" cy="71"/>
            </a:xfrm>
            <a:custGeom>
              <a:avLst/>
              <a:gdLst>
                <a:gd name="T0" fmla="*/ 3 w 256"/>
                <a:gd name="T1" fmla="*/ 130 h 356"/>
                <a:gd name="T2" fmla="*/ 11 w 256"/>
                <a:gd name="T3" fmla="*/ 155 h 356"/>
                <a:gd name="T4" fmla="*/ 26 w 256"/>
                <a:gd name="T5" fmla="*/ 167 h 356"/>
                <a:gd name="T6" fmla="*/ 35 w 256"/>
                <a:gd name="T7" fmla="*/ 187 h 356"/>
                <a:gd name="T8" fmla="*/ 45 w 256"/>
                <a:gd name="T9" fmla="*/ 203 h 356"/>
                <a:gd name="T10" fmla="*/ 61 w 256"/>
                <a:gd name="T11" fmla="*/ 218 h 356"/>
                <a:gd name="T12" fmla="*/ 73 w 256"/>
                <a:gd name="T13" fmla="*/ 227 h 356"/>
                <a:gd name="T14" fmla="*/ 93 w 256"/>
                <a:gd name="T15" fmla="*/ 238 h 356"/>
                <a:gd name="T16" fmla="*/ 96 w 256"/>
                <a:gd name="T17" fmla="*/ 252 h 356"/>
                <a:gd name="T18" fmla="*/ 96 w 256"/>
                <a:gd name="T19" fmla="*/ 270 h 356"/>
                <a:gd name="T20" fmla="*/ 91 w 256"/>
                <a:gd name="T21" fmla="*/ 315 h 356"/>
                <a:gd name="T22" fmla="*/ 127 w 256"/>
                <a:gd name="T23" fmla="*/ 341 h 356"/>
                <a:gd name="T24" fmla="*/ 157 w 256"/>
                <a:gd name="T25" fmla="*/ 354 h 356"/>
                <a:gd name="T26" fmla="*/ 182 w 256"/>
                <a:gd name="T27" fmla="*/ 356 h 356"/>
                <a:gd name="T28" fmla="*/ 207 w 256"/>
                <a:gd name="T29" fmla="*/ 354 h 356"/>
                <a:gd name="T30" fmla="*/ 216 w 256"/>
                <a:gd name="T31" fmla="*/ 325 h 356"/>
                <a:gd name="T32" fmla="*/ 222 w 256"/>
                <a:gd name="T33" fmla="*/ 260 h 356"/>
                <a:gd name="T34" fmla="*/ 237 w 256"/>
                <a:gd name="T35" fmla="*/ 237 h 356"/>
                <a:gd name="T36" fmla="*/ 248 w 256"/>
                <a:gd name="T37" fmla="*/ 204 h 356"/>
                <a:gd name="T38" fmla="*/ 250 w 256"/>
                <a:gd name="T39" fmla="*/ 173 h 356"/>
                <a:gd name="T40" fmla="*/ 255 w 256"/>
                <a:gd name="T41" fmla="*/ 131 h 356"/>
                <a:gd name="T42" fmla="*/ 256 w 256"/>
                <a:gd name="T43" fmla="*/ 107 h 356"/>
                <a:gd name="T44" fmla="*/ 255 w 256"/>
                <a:gd name="T45" fmla="*/ 92 h 356"/>
                <a:gd name="T46" fmla="*/ 248 w 256"/>
                <a:gd name="T47" fmla="*/ 66 h 356"/>
                <a:gd name="T48" fmla="*/ 234 w 256"/>
                <a:gd name="T49" fmla="*/ 52 h 356"/>
                <a:gd name="T50" fmla="*/ 215 w 256"/>
                <a:gd name="T51" fmla="*/ 48 h 356"/>
                <a:gd name="T52" fmla="*/ 208 w 256"/>
                <a:gd name="T53" fmla="*/ 33 h 356"/>
                <a:gd name="T54" fmla="*/ 191 w 256"/>
                <a:gd name="T55" fmla="*/ 23 h 356"/>
                <a:gd name="T56" fmla="*/ 173 w 256"/>
                <a:gd name="T57" fmla="*/ 33 h 356"/>
                <a:gd name="T58" fmla="*/ 160 w 256"/>
                <a:gd name="T59" fmla="*/ 12 h 356"/>
                <a:gd name="T60" fmla="*/ 140 w 256"/>
                <a:gd name="T61" fmla="*/ 5 h 356"/>
                <a:gd name="T62" fmla="*/ 118 w 256"/>
                <a:gd name="T63" fmla="*/ 24 h 356"/>
                <a:gd name="T64" fmla="*/ 108 w 256"/>
                <a:gd name="T65" fmla="*/ 0 h 356"/>
                <a:gd name="T66" fmla="*/ 78 w 256"/>
                <a:gd name="T67" fmla="*/ 3 h 356"/>
                <a:gd name="T68" fmla="*/ 63 w 256"/>
                <a:gd name="T69" fmla="*/ 42 h 356"/>
                <a:gd name="T70" fmla="*/ 60 w 256"/>
                <a:gd name="T71" fmla="*/ 64 h 356"/>
                <a:gd name="T72" fmla="*/ 57 w 256"/>
                <a:gd name="T73" fmla="*/ 93 h 356"/>
                <a:gd name="T74" fmla="*/ 51 w 256"/>
                <a:gd name="T75" fmla="*/ 131 h 356"/>
                <a:gd name="T76" fmla="*/ 43 w 256"/>
                <a:gd name="T77" fmla="*/ 116 h 356"/>
                <a:gd name="T78" fmla="*/ 39 w 256"/>
                <a:gd name="T79" fmla="*/ 89 h 356"/>
                <a:gd name="T80" fmla="*/ 34 w 256"/>
                <a:gd name="T81" fmla="*/ 70 h 356"/>
                <a:gd name="T82" fmla="*/ 27 w 256"/>
                <a:gd name="T83" fmla="*/ 61 h 356"/>
                <a:gd name="T84" fmla="*/ 12 w 256"/>
                <a:gd name="T85" fmla="*/ 54 h 356"/>
                <a:gd name="T86" fmla="*/ 4 w 256"/>
                <a:gd name="T87" fmla="*/ 57 h 356"/>
                <a:gd name="T88" fmla="*/ 0 w 256"/>
                <a:gd name="T89" fmla="*/ 66 h 356"/>
                <a:gd name="T90" fmla="*/ 5 w 256"/>
                <a:gd name="T91" fmla="*/ 80 h 356"/>
                <a:gd name="T92" fmla="*/ 7 w 256"/>
                <a:gd name="T93" fmla="*/ 107 h 356"/>
                <a:gd name="T94" fmla="*/ 3 w 256"/>
                <a:gd name="T95" fmla="*/ 13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6" h="356">
                  <a:moveTo>
                    <a:pt x="3" y="130"/>
                  </a:moveTo>
                  <a:lnTo>
                    <a:pt x="11" y="155"/>
                  </a:lnTo>
                  <a:lnTo>
                    <a:pt x="26" y="167"/>
                  </a:lnTo>
                  <a:lnTo>
                    <a:pt x="35" y="187"/>
                  </a:lnTo>
                  <a:lnTo>
                    <a:pt x="45" y="203"/>
                  </a:lnTo>
                  <a:lnTo>
                    <a:pt x="61" y="218"/>
                  </a:lnTo>
                  <a:lnTo>
                    <a:pt x="73" y="227"/>
                  </a:lnTo>
                  <a:lnTo>
                    <a:pt x="93" y="238"/>
                  </a:lnTo>
                  <a:lnTo>
                    <a:pt x="96" y="252"/>
                  </a:lnTo>
                  <a:lnTo>
                    <a:pt x="96" y="270"/>
                  </a:lnTo>
                  <a:lnTo>
                    <a:pt x="91" y="315"/>
                  </a:lnTo>
                  <a:lnTo>
                    <a:pt x="127" y="341"/>
                  </a:lnTo>
                  <a:lnTo>
                    <a:pt x="157" y="354"/>
                  </a:lnTo>
                  <a:lnTo>
                    <a:pt x="182" y="356"/>
                  </a:lnTo>
                  <a:lnTo>
                    <a:pt x="207" y="354"/>
                  </a:lnTo>
                  <a:lnTo>
                    <a:pt x="216" y="325"/>
                  </a:lnTo>
                  <a:lnTo>
                    <a:pt x="222" y="260"/>
                  </a:lnTo>
                  <a:lnTo>
                    <a:pt x="237" y="237"/>
                  </a:lnTo>
                  <a:lnTo>
                    <a:pt x="248" y="204"/>
                  </a:lnTo>
                  <a:lnTo>
                    <a:pt x="250" y="173"/>
                  </a:lnTo>
                  <a:lnTo>
                    <a:pt x="255" y="131"/>
                  </a:lnTo>
                  <a:lnTo>
                    <a:pt x="256" y="107"/>
                  </a:lnTo>
                  <a:lnTo>
                    <a:pt x="255" y="92"/>
                  </a:lnTo>
                  <a:lnTo>
                    <a:pt x="248" y="66"/>
                  </a:lnTo>
                  <a:lnTo>
                    <a:pt x="234" y="52"/>
                  </a:lnTo>
                  <a:lnTo>
                    <a:pt x="215" y="48"/>
                  </a:lnTo>
                  <a:lnTo>
                    <a:pt x="208" y="33"/>
                  </a:lnTo>
                  <a:lnTo>
                    <a:pt x="191" y="23"/>
                  </a:lnTo>
                  <a:lnTo>
                    <a:pt x="173" y="33"/>
                  </a:lnTo>
                  <a:lnTo>
                    <a:pt x="160" y="12"/>
                  </a:lnTo>
                  <a:lnTo>
                    <a:pt x="140" y="5"/>
                  </a:lnTo>
                  <a:lnTo>
                    <a:pt x="118" y="24"/>
                  </a:lnTo>
                  <a:lnTo>
                    <a:pt x="108" y="0"/>
                  </a:lnTo>
                  <a:lnTo>
                    <a:pt x="78" y="3"/>
                  </a:lnTo>
                  <a:lnTo>
                    <a:pt x="63" y="42"/>
                  </a:lnTo>
                  <a:lnTo>
                    <a:pt x="60" y="64"/>
                  </a:lnTo>
                  <a:lnTo>
                    <a:pt x="57" y="93"/>
                  </a:lnTo>
                  <a:lnTo>
                    <a:pt x="51" y="131"/>
                  </a:lnTo>
                  <a:lnTo>
                    <a:pt x="43" y="116"/>
                  </a:lnTo>
                  <a:lnTo>
                    <a:pt x="39" y="89"/>
                  </a:lnTo>
                  <a:lnTo>
                    <a:pt x="34" y="70"/>
                  </a:lnTo>
                  <a:lnTo>
                    <a:pt x="27" y="61"/>
                  </a:lnTo>
                  <a:lnTo>
                    <a:pt x="12" y="54"/>
                  </a:lnTo>
                  <a:lnTo>
                    <a:pt x="4" y="57"/>
                  </a:lnTo>
                  <a:lnTo>
                    <a:pt x="0" y="66"/>
                  </a:lnTo>
                  <a:lnTo>
                    <a:pt x="5" y="80"/>
                  </a:lnTo>
                  <a:lnTo>
                    <a:pt x="7" y="107"/>
                  </a:lnTo>
                  <a:lnTo>
                    <a:pt x="3" y="130"/>
                  </a:lnTo>
                  <a:close/>
                </a:path>
              </a:pathLst>
            </a:custGeom>
            <a:solidFill>
              <a:srgbClr val="FFC080"/>
            </a:solidFill>
            <a:ln w="3175">
              <a:solidFill>
                <a:srgbClr val="402000"/>
              </a:solidFill>
              <a:prstDash val="solid"/>
              <a:round/>
              <a:headEnd/>
              <a:tailEnd/>
            </a:ln>
          </p:spPr>
          <p:txBody>
            <a:bodyPr/>
            <a:lstStyle/>
            <a:p>
              <a:endParaRPr lang="zh-CN" altLang="en-US"/>
            </a:p>
          </p:txBody>
        </p:sp>
        <p:sp>
          <p:nvSpPr>
            <p:cNvPr id="2363502" name="Freeform 110"/>
            <p:cNvSpPr>
              <a:spLocks/>
            </p:cNvSpPr>
            <p:nvPr/>
          </p:nvSpPr>
          <p:spPr bwMode="auto">
            <a:xfrm>
              <a:off x="320" y="1820"/>
              <a:ext cx="26" cy="27"/>
            </a:xfrm>
            <a:custGeom>
              <a:avLst/>
              <a:gdLst>
                <a:gd name="T0" fmla="*/ 6 w 129"/>
                <a:gd name="T1" fmla="*/ 2 h 134"/>
                <a:gd name="T2" fmla="*/ 13 w 129"/>
                <a:gd name="T3" fmla="*/ 30 h 134"/>
                <a:gd name="T4" fmla="*/ 22 w 129"/>
                <a:gd name="T5" fmla="*/ 49 h 134"/>
                <a:gd name="T6" fmla="*/ 11 w 129"/>
                <a:gd name="T7" fmla="*/ 91 h 134"/>
                <a:gd name="T8" fmla="*/ 18 w 129"/>
                <a:gd name="T9" fmla="*/ 100 h 134"/>
                <a:gd name="T10" fmla="*/ 28 w 129"/>
                <a:gd name="T11" fmla="*/ 104 h 134"/>
                <a:gd name="T12" fmla="*/ 41 w 129"/>
                <a:gd name="T13" fmla="*/ 102 h 134"/>
                <a:gd name="T14" fmla="*/ 51 w 129"/>
                <a:gd name="T15" fmla="*/ 79 h 134"/>
                <a:gd name="T16" fmla="*/ 60 w 129"/>
                <a:gd name="T17" fmla="*/ 61 h 134"/>
                <a:gd name="T18" fmla="*/ 55 w 129"/>
                <a:gd name="T19" fmla="*/ 36 h 134"/>
                <a:gd name="T20" fmla="*/ 53 w 129"/>
                <a:gd name="T21" fmla="*/ 9 h 134"/>
                <a:gd name="T22" fmla="*/ 60 w 129"/>
                <a:gd name="T23" fmla="*/ 12 h 134"/>
                <a:gd name="T24" fmla="*/ 62 w 129"/>
                <a:gd name="T25" fmla="*/ 37 h 134"/>
                <a:gd name="T26" fmla="*/ 65 w 129"/>
                <a:gd name="T27" fmla="*/ 54 h 134"/>
                <a:gd name="T28" fmla="*/ 65 w 129"/>
                <a:gd name="T29" fmla="*/ 68 h 134"/>
                <a:gd name="T30" fmla="*/ 56 w 129"/>
                <a:gd name="T31" fmla="*/ 83 h 134"/>
                <a:gd name="T32" fmla="*/ 47 w 129"/>
                <a:gd name="T33" fmla="*/ 100 h 134"/>
                <a:gd name="T34" fmla="*/ 46 w 129"/>
                <a:gd name="T35" fmla="*/ 116 h 134"/>
                <a:gd name="T36" fmla="*/ 56 w 129"/>
                <a:gd name="T37" fmla="*/ 123 h 134"/>
                <a:gd name="T38" fmla="*/ 75 w 129"/>
                <a:gd name="T39" fmla="*/ 120 h 134"/>
                <a:gd name="T40" fmla="*/ 86 w 129"/>
                <a:gd name="T41" fmla="*/ 106 h 134"/>
                <a:gd name="T42" fmla="*/ 104 w 129"/>
                <a:gd name="T43" fmla="*/ 84 h 134"/>
                <a:gd name="T44" fmla="*/ 103 w 129"/>
                <a:gd name="T45" fmla="*/ 70 h 134"/>
                <a:gd name="T46" fmla="*/ 101 w 129"/>
                <a:gd name="T47" fmla="*/ 45 h 134"/>
                <a:gd name="T48" fmla="*/ 107 w 129"/>
                <a:gd name="T49" fmla="*/ 65 h 134"/>
                <a:gd name="T50" fmla="*/ 108 w 129"/>
                <a:gd name="T51" fmla="*/ 84 h 134"/>
                <a:gd name="T52" fmla="*/ 94 w 129"/>
                <a:gd name="T53" fmla="*/ 103 h 134"/>
                <a:gd name="T54" fmla="*/ 93 w 129"/>
                <a:gd name="T55" fmla="*/ 117 h 134"/>
                <a:gd name="T56" fmla="*/ 96 w 129"/>
                <a:gd name="T57" fmla="*/ 128 h 134"/>
                <a:gd name="T58" fmla="*/ 104 w 129"/>
                <a:gd name="T59" fmla="*/ 131 h 134"/>
                <a:gd name="T60" fmla="*/ 113 w 129"/>
                <a:gd name="T61" fmla="*/ 125 h 134"/>
                <a:gd name="T62" fmla="*/ 129 w 129"/>
                <a:gd name="T63" fmla="*/ 109 h 134"/>
                <a:gd name="T64" fmla="*/ 116 w 129"/>
                <a:gd name="T65" fmla="*/ 127 h 134"/>
                <a:gd name="T66" fmla="*/ 111 w 129"/>
                <a:gd name="T67" fmla="*/ 134 h 134"/>
                <a:gd name="T68" fmla="*/ 97 w 129"/>
                <a:gd name="T69" fmla="*/ 134 h 134"/>
                <a:gd name="T70" fmla="*/ 91 w 129"/>
                <a:gd name="T71" fmla="*/ 126 h 134"/>
                <a:gd name="T72" fmla="*/ 87 w 129"/>
                <a:gd name="T73" fmla="*/ 114 h 134"/>
                <a:gd name="T74" fmla="*/ 79 w 129"/>
                <a:gd name="T75" fmla="*/ 125 h 134"/>
                <a:gd name="T76" fmla="*/ 63 w 129"/>
                <a:gd name="T77" fmla="*/ 127 h 134"/>
                <a:gd name="T78" fmla="*/ 49 w 129"/>
                <a:gd name="T79" fmla="*/ 127 h 134"/>
                <a:gd name="T80" fmla="*/ 43 w 129"/>
                <a:gd name="T81" fmla="*/ 116 h 134"/>
                <a:gd name="T82" fmla="*/ 41 w 129"/>
                <a:gd name="T83" fmla="*/ 106 h 134"/>
                <a:gd name="T84" fmla="*/ 35 w 129"/>
                <a:gd name="T85" fmla="*/ 109 h 134"/>
                <a:gd name="T86" fmla="*/ 24 w 129"/>
                <a:gd name="T87" fmla="*/ 109 h 134"/>
                <a:gd name="T88" fmla="*/ 11 w 129"/>
                <a:gd name="T89" fmla="*/ 101 h 134"/>
                <a:gd name="T90" fmla="*/ 8 w 129"/>
                <a:gd name="T91" fmla="*/ 86 h 134"/>
                <a:gd name="T92" fmla="*/ 18 w 129"/>
                <a:gd name="T93" fmla="*/ 51 h 134"/>
                <a:gd name="T94" fmla="*/ 7 w 129"/>
                <a:gd name="T95" fmla="*/ 29 h 134"/>
                <a:gd name="T96" fmla="*/ 0 w 129"/>
                <a:gd name="T97" fmla="*/ 0 h 134"/>
                <a:gd name="T98" fmla="*/ 6 w 129"/>
                <a:gd name="T99" fmla="*/ 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9" h="134">
                  <a:moveTo>
                    <a:pt x="6" y="2"/>
                  </a:moveTo>
                  <a:lnTo>
                    <a:pt x="13" y="30"/>
                  </a:lnTo>
                  <a:lnTo>
                    <a:pt x="22" y="49"/>
                  </a:lnTo>
                  <a:lnTo>
                    <a:pt x="11" y="91"/>
                  </a:lnTo>
                  <a:lnTo>
                    <a:pt x="18" y="100"/>
                  </a:lnTo>
                  <a:lnTo>
                    <a:pt x="28" y="104"/>
                  </a:lnTo>
                  <a:lnTo>
                    <a:pt x="41" y="102"/>
                  </a:lnTo>
                  <a:lnTo>
                    <a:pt x="51" y="79"/>
                  </a:lnTo>
                  <a:lnTo>
                    <a:pt x="60" y="61"/>
                  </a:lnTo>
                  <a:lnTo>
                    <a:pt x="55" y="36"/>
                  </a:lnTo>
                  <a:lnTo>
                    <a:pt x="53" y="9"/>
                  </a:lnTo>
                  <a:lnTo>
                    <a:pt x="60" y="12"/>
                  </a:lnTo>
                  <a:lnTo>
                    <a:pt x="62" y="37"/>
                  </a:lnTo>
                  <a:lnTo>
                    <a:pt x="65" y="54"/>
                  </a:lnTo>
                  <a:lnTo>
                    <a:pt x="65" y="68"/>
                  </a:lnTo>
                  <a:lnTo>
                    <a:pt x="56" y="83"/>
                  </a:lnTo>
                  <a:lnTo>
                    <a:pt x="47" y="100"/>
                  </a:lnTo>
                  <a:lnTo>
                    <a:pt x="46" y="116"/>
                  </a:lnTo>
                  <a:lnTo>
                    <a:pt x="56" y="123"/>
                  </a:lnTo>
                  <a:lnTo>
                    <a:pt x="75" y="120"/>
                  </a:lnTo>
                  <a:lnTo>
                    <a:pt x="86" y="106"/>
                  </a:lnTo>
                  <a:lnTo>
                    <a:pt x="104" y="84"/>
                  </a:lnTo>
                  <a:lnTo>
                    <a:pt x="103" y="70"/>
                  </a:lnTo>
                  <a:lnTo>
                    <a:pt x="101" y="45"/>
                  </a:lnTo>
                  <a:lnTo>
                    <a:pt x="107" y="65"/>
                  </a:lnTo>
                  <a:lnTo>
                    <a:pt x="108" y="84"/>
                  </a:lnTo>
                  <a:lnTo>
                    <a:pt x="94" y="103"/>
                  </a:lnTo>
                  <a:lnTo>
                    <a:pt x="93" y="117"/>
                  </a:lnTo>
                  <a:lnTo>
                    <a:pt x="96" y="128"/>
                  </a:lnTo>
                  <a:lnTo>
                    <a:pt x="104" y="131"/>
                  </a:lnTo>
                  <a:lnTo>
                    <a:pt x="113" y="125"/>
                  </a:lnTo>
                  <a:lnTo>
                    <a:pt x="129" y="109"/>
                  </a:lnTo>
                  <a:lnTo>
                    <a:pt x="116" y="127"/>
                  </a:lnTo>
                  <a:lnTo>
                    <a:pt x="111" y="134"/>
                  </a:lnTo>
                  <a:lnTo>
                    <a:pt x="97" y="134"/>
                  </a:lnTo>
                  <a:lnTo>
                    <a:pt x="91" y="126"/>
                  </a:lnTo>
                  <a:lnTo>
                    <a:pt x="87" y="114"/>
                  </a:lnTo>
                  <a:lnTo>
                    <a:pt x="79" y="125"/>
                  </a:lnTo>
                  <a:lnTo>
                    <a:pt x="63" y="127"/>
                  </a:lnTo>
                  <a:lnTo>
                    <a:pt x="49" y="127"/>
                  </a:lnTo>
                  <a:lnTo>
                    <a:pt x="43" y="116"/>
                  </a:lnTo>
                  <a:lnTo>
                    <a:pt x="41" y="106"/>
                  </a:lnTo>
                  <a:lnTo>
                    <a:pt x="35" y="109"/>
                  </a:lnTo>
                  <a:lnTo>
                    <a:pt x="24" y="109"/>
                  </a:lnTo>
                  <a:lnTo>
                    <a:pt x="11" y="101"/>
                  </a:lnTo>
                  <a:lnTo>
                    <a:pt x="8" y="86"/>
                  </a:lnTo>
                  <a:lnTo>
                    <a:pt x="18" y="51"/>
                  </a:lnTo>
                  <a:lnTo>
                    <a:pt x="7" y="29"/>
                  </a:lnTo>
                  <a:lnTo>
                    <a:pt x="0" y="0"/>
                  </a:lnTo>
                  <a:lnTo>
                    <a:pt x="6" y="2"/>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3" name="Freeform 111"/>
            <p:cNvSpPr>
              <a:spLocks/>
            </p:cNvSpPr>
            <p:nvPr/>
          </p:nvSpPr>
          <p:spPr bwMode="auto">
            <a:xfrm>
              <a:off x="325" y="1834"/>
              <a:ext cx="4" cy="1"/>
            </a:xfrm>
            <a:custGeom>
              <a:avLst/>
              <a:gdLst>
                <a:gd name="T0" fmla="*/ 0 w 20"/>
                <a:gd name="T1" fmla="*/ 5 h 5"/>
                <a:gd name="T2" fmla="*/ 6 w 20"/>
                <a:gd name="T3" fmla="*/ 4 h 5"/>
                <a:gd name="T4" fmla="*/ 20 w 20"/>
                <a:gd name="T5" fmla="*/ 4 h 5"/>
                <a:gd name="T6" fmla="*/ 5 w 20"/>
                <a:gd name="T7" fmla="*/ 0 h 5"/>
                <a:gd name="T8" fmla="*/ 0 w 20"/>
                <a:gd name="T9" fmla="*/ 5 h 5"/>
              </a:gdLst>
              <a:ahLst/>
              <a:cxnLst>
                <a:cxn ang="0">
                  <a:pos x="T0" y="T1"/>
                </a:cxn>
                <a:cxn ang="0">
                  <a:pos x="T2" y="T3"/>
                </a:cxn>
                <a:cxn ang="0">
                  <a:pos x="T4" y="T5"/>
                </a:cxn>
                <a:cxn ang="0">
                  <a:pos x="T6" y="T7"/>
                </a:cxn>
                <a:cxn ang="0">
                  <a:pos x="T8" y="T9"/>
                </a:cxn>
              </a:cxnLst>
              <a:rect l="0" t="0" r="r" b="b"/>
              <a:pathLst>
                <a:path w="20" h="5">
                  <a:moveTo>
                    <a:pt x="0" y="5"/>
                  </a:moveTo>
                  <a:lnTo>
                    <a:pt x="6" y="4"/>
                  </a:lnTo>
                  <a:lnTo>
                    <a:pt x="20" y="4"/>
                  </a:lnTo>
                  <a:lnTo>
                    <a:pt x="5" y="0"/>
                  </a:lnTo>
                  <a:lnTo>
                    <a:pt x="0" y="5"/>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4" name="Freeform 112"/>
            <p:cNvSpPr>
              <a:spLocks/>
            </p:cNvSpPr>
            <p:nvPr/>
          </p:nvSpPr>
          <p:spPr bwMode="auto">
            <a:xfrm>
              <a:off x="330" y="1838"/>
              <a:ext cx="6" cy="2"/>
            </a:xfrm>
            <a:custGeom>
              <a:avLst/>
              <a:gdLst>
                <a:gd name="T0" fmla="*/ 27 w 27"/>
                <a:gd name="T1" fmla="*/ 7 h 9"/>
                <a:gd name="T2" fmla="*/ 23 w 27"/>
                <a:gd name="T3" fmla="*/ 3 h 9"/>
                <a:gd name="T4" fmla="*/ 17 w 27"/>
                <a:gd name="T5" fmla="*/ 1 h 9"/>
                <a:gd name="T6" fmla="*/ 6 w 27"/>
                <a:gd name="T7" fmla="*/ 0 h 9"/>
                <a:gd name="T8" fmla="*/ 0 w 27"/>
                <a:gd name="T9" fmla="*/ 9 h 9"/>
                <a:gd name="T10" fmla="*/ 8 w 27"/>
                <a:gd name="T11" fmla="*/ 3 h 9"/>
                <a:gd name="T12" fmla="*/ 15 w 27"/>
                <a:gd name="T13" fmla="*/ 2 h 9"/>
                <a:gd name="T14" fmla="*/ 27 w 27"/>
                <a:gd name="T15" fmla="*/ 7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9">
                  <a:moveTo>
                    <a:pt x="27" y="7"/>
                  </a:moveTo>
                  <a:lnTo>
                    <a:pt x="23" y="3"/>
                  </a:lnTo>
                  <a:lnTo>
                    <a:pt x="17" y="1"/>
                  </a:lnTo>
                  <a:lnTo>
                    <a:pt x="6" y="0"/>
                  </a:lnTo>
                  <a:lnTo>
                    <a:pt x="0" y="9"/>
                  </a:lnTo>
                  <a:lnTo>
                    <a:pt x="8" y="3"/>
                  </a:lnTo>
                  <a:lnTo>
                    <a:pt x="15" y="2"/>
                  </a:lnTo>
                  <a:lnTo>
                    <a:pt x="27" y="7"/>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5" name="Freeform 113"/>
            <p:cNvSpPr>
              <a:spLocks/>
            </p:cNvSpPr>
            <p:nvPr/>
          </p:nvSpPr>
          <p:spPr bwMode="auto">
            <a:xfrm>
              <a:off x="340" y="1841"/>
              <a:ext cx="4" cy="1"/>
            </a:xfrm>
            <a:custGeom>
              <a:avLst/>
              <a:gdLst>
                <a:gd name="T0" fmla="*/ 0 w 20"/>
                <a:gd name="T1" fmla="*/ 2 h 4"/>
                <a:gd name="T2" fmla="*/ 4 w 20"/>
                <a:gd name="T3" fmla="*/ 0 h 4"/>
                <a:gd name="T4" fmla="*/ 11 w 20"/>
                <a:gd name="T5" fmla="*/ 0 h 4"/>
                <a:gd name="T6" fmla="*/ 20 w 20"/>
                <a:gd name="T7" fmla="*/ 4 h 4"/>
                <a:gd name="T8" fmla="*/ 15 w 20"/>
                <a:gd name="T9" fmla="*/ 3 h 4"/>
                <a:gd name="T10" fmla="*/ 11 w 20"/>
                <a:gd name="T11" fmla="*/ 1 h 4"/>
                <a:gd name="T12" fmla="*/ 0 w 20"/>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0" h="4">
                  <a:moveTo>
                    <a:pt x="0" y="2"/>
                  </a:moveTo>
                  <a:lnTo>
                    <a:pt x="4" y="0"/>
                  </a:lnTo>
                  <a:lnTo>
                    <a:pt x="11" y="0"/>
                  </a:lnTo>
                  <a:lnTo>
                    <a:pt x="20" y="4"/>
                  </a:lnTo>
                  <a:lnTo>
                    <a:pt x="15" y="3"/>
                  </a:lnTo>
                  <a:lnTo>
                    <a:pt x="11" y="1"/>
                  </a:lnTo>
                  <a:lnTo>
                    <a:pt x="0" y="2"/>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6" name="Freeform 114"/>
            <p:cNvSpPr>
              <a:spLocks/>
            </p:cNvSpPr>
            <p:nvPr/>
          </p:nvSpPr>
          <p:spPr bwMode="auto">
            <a:xfrm>
              <a:off x="323" y="1845"/>
              <a:ext cx="6" cy="15"/>
            </a:xfrm>
            <a:custGeom>
              <a:avLst/>
              <a:gdLst>
                <a:gd name="T0" fmla="*/ 0 w 31"/>
                <a:gd name="T1" fmla="*/ 0 h 74"/>
                <a:gd name="T2" fmla="*/ 17 w 31"/>
                <a:gd name="T3" fmla="*/ 19 h 74"/>
                <a:gd name="T4" fmla="*/ 25 w 31"/>
                <a:gd name="T5" fmla="*/ 42 h 74"/>
                <a:gd name="T6" fmla="*/ 26 w 31"/>
                <a:gd name="T7" fmla="*/ 74 h 74"/>
                <a:gd name="T8" fmla="*/ 31 w 31"/>
                <a:gd name="T9" fmla="*/ 49 h 74"/>
                <a:gd name="T10" fmla="*/ 29 w 31"/>
                <a:gd name="T11" fmla="*/ 29 h 74"/>
                <a:gd name="T12" fmla="*/ 24 w 31"/>
                <a:gd name="T13" fmla="*/ 20 h 74"/>
                <a:gd name="T14" fmla="*/ 0 w 31"/>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4">
                  <a:moveTo>
                    <a:pt x="0" y="0"/>
                  </a:moveTo>
                  <a:lnTo>
                    <a:pt x="17" y="19"/>
                  </a:lnTo>
                  <a:lnTo>
                    <a:pt x="25" y="42"/>
                  </a:lnTo>
                  <a:lnTo>
                    <a:pt x="26" y="74"/>
                  </a:lnTo>
                  <a:lnTo>
                    <a:pt x="31" y="49"/>
                  </a:lnTo>
                  <a:lnTo>
                    <a:pt x="29" y="29"/>
                  </a:lnTo>
                  <a:lnTo>
                    <a:pt x="24" y="20"/>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7" name="Freeform 115"/>
            <p:cNvSpPr>
              <a:spLocks/>
            </p:cNvSpPr>
            <p:nvPr/>
          </p:nvSpPr>
          <p:spPr bwMode="auto">
            <a:xfrm>
              <a:off x="308" y="1839"/>
              <a:ext cx="10" cy="5"/>
            </a:xfrm>
            <a:custGeom>
              <a:avLst/>
              <a:gdLst>
                <a:gd name="T0" fmla="*/ 0 w 50"/>
                <a:gd name="T1" fmla="*/ 11 h 25"/>
                <a:gd name="T2" fmla="*/ 19 w 50"/>
                <a:gd name="T3" fmla="*/ 13 h 25"/>
                <a:gd name="T4" fmla="*/ 50 w 50"/>
                <a:gd name="T5" fmla="*/ 25 h 25"/>
                <a:gd name="T6" fmla="*/ 28 w 50"/>
                <a:gd name="T7" fmla="*/ 9 h 25"/>
                <a:gd name="T8" fmla="*/ 1 w 50"/>
                <a:gd name="T9" fmla="*/ 0 h 25"/>
                <a:gd name="T10" fmla="*/ 0 w 50"/>
                <a:gd name="T11" fmla="*/ 11 h 25"/>
              </a:gdLst>
              <a:ahLst/>
              <a:cxnLst>
                <a:cxn ang="0">
                  <a:pos x="T0" y="T1"/>
                </a:cxn>
                <a:cxn ang="0">
                  <a:pos x="T2" y="T3"/>
                </a:cxn>
                <a:cxn ang="0">
                  <a:pos x="T4" y="T5"/>
                </a:cxn>
                <a:cxn ang="0">
                  <a:pos x="T6" y="T7"/>
                </a:cxn>
                <a:cxn ang="0">
                  <a:pos x="T8" y="T9"/>
                </a:cxn>
                <a:cxn ang="0">
                  <a:pos x="T10" y="T11"/>
                </a:cxn>
              </a:cxnLst>
              <a:rect l="0" t="0" r="r" b="b"/>
              <a:pathLst>
                <a:path w="50" h="25">
                  <a:moveTo>
                    <a:pt x="0" y="11"/>
                  </a:moveTo>
                  <a:lnTo>
                    <a:pt x="19" y="13"/>
                  </a:lnTo>
                  <a:lnTo>
                    <a:pt x="50" y="25"/>
                  </a:lnTo>
                  <a:lnTo>
                    <a:pt x="28" y="9"/>
                  </a:lnTo>
                  <a:lnTo>
                    <a:pt x="1" y="0"/>
                  </a:lnTo>
                  <a:lnTo>
                    <a:pt x="0" y="11"/>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8" name="Freeform 116"/>
            <p:cNvSpPr>
              <a:spLocks/>
            </p:cNvSpPr>
            <p:nvPr/>
          </p:nvSpPr>
          <p:spPr bwMode="auto">
            <a:xfrm>
              <a:off x="321" y="1862"/>
              <a:ext cx="7" cy="7"/>
            </a:xfrm>
            <a:custGeom>
              <a:avLst/>
              <a:gdLst>
                <a:gd name="T0" fmla="*/ 39 w 39"/>
                <a:gd name="T1" fmla="*/ 0 h 33"/>
                <a:gd name="T2" fmla="*/ 20 w 39"/>
                <a:gd name="T3" fmla="*/ 21 h 33"/>
                <a:gd name="T4" fmla="*/ 0 w 39"/>
                <a:gd name="T5" fmla="*/ 33 h 33"/>
                <a:gd name="T6" fmla="*/ 26 w 39"/>
                <a:gd name="T7" fmla="*/ 25 h 33"/>
                <a:gd name="T8" fmla="*/ 39 w 39"/>
                <a:gd name="T9" fmla="*/ 0 h 33"/>
              </a:gdLst>
              <a:ahLst/>
              <a:cxnLst>
                <a:cxn ang="0">
                  <a:pos x="T0" y="T1"/>
                </a:cxn>
                <a:cxn ang="0">
                  <a:pos x="T2" y="T3"/>
                </a:cxn>
                <a:cxn ang="0">
                  <a:pos x="T4" y="T5"/>
                </a:cxn>
                <a:cxn ang="0">
                  <a:pos x="T6" y="T7"/>
                </a:cxn>
                <a:cxn ang="0">
                  <a:pos x="T8" y="T9"/>
                </a:cxn>
              </a:cxnLst>
              <a:rect l="0" t="0" r="r" b="b"/>
              <a:pathLst>
                <a:path w="39" h="33">
                  <a:moveTo>
                    <a:pt x="39" y="0"/>
                  </a:moveTo>
                  <a:lnTo>
                    <a:pt x="20" y="21"/>
                  </a:lnTo>
                  <a:lnTo>
                    <a:pt x="0" y="33"/>
                  </a:lnTo>
                  <a:lnTo>
                    <a:pt x="26" y="25"/>
                  </a:lnTo>
                  <a:lnTo>
                    <a:pt x="39"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09" name="Freeform 117"/>
            <p:cNvSpPr>
              <a:spLocks/>
            </p:cNvSpPr>
            <p:nvPr/>
          </p:nvSpPr>
          <p:spPr bwMode="auto">
            <a:xfrm>
              <a:off x="332" y="1858"/>
              <a:ext cx="7" cy="7"/>
            </a:xfrm>
            <a:custGeom>
              <a:avLst/>
              <a:gdLst>
                <a:gd name="T0" fmla="*/ 0 w 38"/>
                <a:gd name="T1" fmla="*/ 0 h 35"/>
                <a:gd name="T2" fmla="*/ 3 w 38"/>
                <a:gd name="T3" fmla="*/ 13 h 35"/>
                <a:gd name="T4" fmla="*/ 22 w 38"/>
                <a:gd name="T5" fmla="*/ 29 h 35"/>
                <a:gd name="T6" fmla="*/ 38 w 38"/>
                <a:gd name="T7" fmla="*/ 35 h 35"/>
                <a:gd name="T8" fmla="*/ 12 w 38"/>
                <a:gd name="T9" fmla="*/ 32 h 35"/>
                <a:gd name="T10" fmla="*/ 3 w 38"/>
                <a:gd name="T11" fmla="*/ 21 h 35"/>
                <a:gd name="T12" fmla="*/ 2 w 38"/>
                <a:gd name="T13" fmla="*/ 9 h 35"/>
                <a:gd name="T14" fmla="*/ 0 w 38"/>
                <a:gd name="T15" fmla="*/ 0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35">
                  <a:moveTo>
                    <a:pt x="0" y="0"/>
                  </a:moveTo>
                  <a:lnTo>
                    <a:pt x="3" y="13"/>
                  </a:lnTo>
                  <a:lnTo>
                    <a:pt x="22" y="29"/>
                  </a:lnTo>
                  <a:lnTo>
                    <a:pt x="38" y="35"/>
                  </a:lnTo>
                  <a:lnTo>
                    <a:pt x="12" y="32"/>
                  </a:lnTo>
                  <a:lnTo>
                    <a:pt x="3" y="21"/>
                  </a:lnTo>
                  <a:lnTo>
                    <a:pt x="2" y="9"/>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10" name="Freeform 118"/>
            <p:cNvSpPr>
              <a:spLocks/>
            </p:cNvSpPr>
            <p:nvPr/>
          </p:nvSpPr>
          <p:spPr bwMode="auto">
            <a:xfrm>
              <a:off x="278" y="1810"/>
              <a:ext cx="41" cy="31"/>
            </a:xfrm>
            <a:custGeom>
              <a:avLst/>
              <a:gdLst>
                <a:gd name="T0" fmla="*/ 165 w 201"/>
                <a:gd name="T1" fmla="*/ 158 h 158"/>
                <a:gd name="T2" fmla="*/ 201 w 201"/>
                <a:gd name="T3" fmla="*/ 76 h 158"/>
                <a:gd name="T4" fmla="*/ 132 w 201"/>
                <a:gd name="T5" fmla="*/ 31 h 158"/>
                <a:gd name="T6" fmla="*/ 29 w 201"/>
                <a:gd name="T7" fmla="*/ 0 h 158"/>
                <a:gd name="T8" fmla="*/ 0 w 201"/>
                <a:gd name="T9" fmla="*/ 87 h 158"/>
                <a:gd name="T10" fmla="*/ 94 w 201"/>
                <a:gd name="T11" fmla="*/ 114 h 158"/>
                <a:gd name="T12" fmla="*/ 165 w 201"/>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201" h="158">
                  <a:moveTo>
                    <a:pt x="165" y="158"/>
                  </a:moveTo>
                  <a:lnTo>
                    <a:pt x="201" y="76"/>
                  </a:lnTo>
                  <a:lnTo>
                    <a:pt x="132" y="31"/>
                  </a:lnTo>
                  <a:lnTo>
                    <a:pt x="29" y="0"/>
                  </a:lnTo>
                  <a:lnTo>
                    <a:pt x="0" y="87"/>
                  </a:lnTo>
                  <a:lnTo>
                    <a:pt x="94" y="114"/>
                  </a:lnTo>
                  <a:lnTo>
                    <a:pt x="165" y="158"/>
                  </a:lnTo>
                  <a:close/>
                </a:path>
              </a:pathLst>
            </a:custGeom>
            <a:solidFill>
              <a:srgbClr val="FFFFFF"/>
            </a:solidFill>
            <a:ln w="3175">
              <a:solidFill>
                <a:srgbClr val="000000"/>
              </a:solidFill>
              <a:prstDash val="solid"/>
              <a:round/>
              <a:headEnd/>
              <a:tailEnd/>
            </a:ln>
          </p:spPr>
          <p:txBody>
            <a:bodyPr/>
            <a:lstStyle/>
            <a:p>
              <a:endParaRPr lang="zh-CN" altLang="en-US"/>
            </a:p>
          </p:txBody>
        </p:sp>
        <p:sp>
          <p:nvSpPr>
            <p:cNvPr id="2363511" name="Oval 119"/>
            <p:cNvSpPr>
              <a:spLocks noChangeArrowheads="1"/>
            </p:cNvSpPr>
            <p:nvPr/>
          </p:nvSpPr>
          <p:spPr bwMode="auto">
            <a:xfrm>
              <a:off x="304" y="1824"/>
              <a:ext cx="7" cy="9"/>
            </a:xfrm>
            <a:prstGeom prst="ellipse">
              <a:avLst/>
            </a:prstGeom>
            <a:solidFill>
              <a:srgbClr val="FFFFFF"/>
            </a:solidFill>
            <a:ln w="3175">
              <a:solidFill>
                <a:srgbClr val="000000"/>
              </a:solidFill>
              <a:round/>
              <a:headEnd/>
              <a:tailEnd/>
            </a:ln>
          </p:spPr>
          <p:txBody>
            <a:bodyPr/>
            <a:lstStyle/>
            <a:p>
              <a:endParaRPr lang="zh-CN" altLang="en-US"/>
            </a:p>
          </p:txBody>
        </p:sp>
        <p:sp>
          <p:nvSpPr>
            <p:cNvPr id="2363512" name="Freeform 120"/>
            <p:cNvSpPr>
              <a:spLocks/>
            </p:cNvSpPr>
            <p:nvPr/>
          </p:nvSpPr>
          <p:spPr bwMode="auto">
            <a:xfrm>
              <a:off x="297" y="1826"/>
              <a:ext cx="10" cy="22"/>
            </a:xfrm>
            <a:custGeom>
              <a:avLst/>
              <a:gdLst>
                <a:gd name="T0" fmla="*/ 4 w 52"/>
                <a:gd name="T1" fmla="*/ 74 h 111"/>
                <a:gd name="T2" fmla="*/ 7 w 52"/>
                <a:gd name="T3" fmla="*/ 55 h 111"/>
                <a:gd name="T4" fmla="*/ 5 w 52"/>
                <a:gd name="T5" fmla="*/ 36 h 111"/>
                <a:gd name="T6" fmla="*/ 4 w 52"/>
                <a:gd name="T7" fmla="*/ 23 h 111"/>
                <a:gd name="T8" fmla="*/ 0 w 52"/>
                <a:gd name="T9" fmla="*/ 13 h 111"/>
                <a:gd name="T10" fmla="*/ 4 w 52"/>
                <a:gd name="T11" fmla="*/ 4 h 111"/>
                <a:gd name="T12" fmla="*/ 11 w 52"/>
                <a:gd name="T13" fmla="*/ 0 h 111"/>
                <a:gd name="T14" fmla="*/ 27 w 52"/>
                <a:gd name="T15" fmla="*/ 6 h 111"/>
                <a:gd name="T16" fmla="*/ 33 w 52"/>
                <a:gd name="T17" fmla="*/ 16 h 111"/>
                <a:gd name="T18" fmla="*/ 37 w 52"/>
                <a:gd name="T19" fmla="*/ 27 h 111"/>
                <a:gd name="T20" fmla="*/ 39 w 52"/>
                <a:gd name="T21" fmla="*/ 39 h 111"/>
                <a:gd name="T22" fmla="*/ 40 w 52"/>
                <a:gd name="T23" fmla="*/ 59 h 111"/>
                <a:gd name="T24" fmla="*/ 52 w 52"/>
                <a:gd name="T25" fmla="*/ 79 h 111"/>
                <a:gd name="T26" fmla="*/ 23 w 52"/>
                <a:gd name="T27" fmla="*/ 111 h 111"/>
                <a:gd name="T28" fmla="*/ 11 w 52"/>
                <a:gd name="T29" fmla="*/ 103 h 111"/>
                <a:gd name="T30" fmla="*/ 4 w 52"/>
                <a:gd name="T31" fmla="*/ 7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 h="111">
                  <a:moveTo>
                    <a:pt x="4" y="74"/>
                  </a:moveTo>
                  <a:lnTo>
                    <a:pt x="7" y="55"/>
                  </a:lnTo>
                  <a:lnTo>
                    <a:pt x="5" y="36"/>
                  </a:lnTo>
                  <a:lnTo>
                    <a:pt x="4" y="23"/>
                  </a:lnTo>
                  <a:lnTo>
                    <a:pt x="0" y="13"/>
                  </a:lnTo>
                  <a:lnTo>
                    <a:pt x="4" y="4"/>
                  </a:lnTo>
                  <a:lnTo>
                    <a:pt x="11" y="0"/>
                  </a:lnTo>
                  <a:lnTo>
                    <a:pt x="27" y="6"/>
                  </a:lnTo>
                  <a:lnTo>
                    <a:pt x="33" y="16"/>
                  </a:lnTo>
                  <a:lnTo>
                    <a:pt x="37" y="27"/>
                  </a:lnTo>
                  <a:lnTo>
                    <a:pt x="39" y="39"/>
                  </a:lnTo>
                  <a:lnTo>
                    <a:pt x="40" y="59"/>
                  </a:lnTo>
                  <a:lnTo>
                    <a:pt x="52" y="79"/>
                  </a:lnTo>
                  <a:lnTo>
                    <a:pt x="23" y="111"/>
                  </a:lnTo>
                  <a:lnTo>
                    <a:pt x="11" y="103"/>
                  </a:lnTo>
                  <a:lnTo>
                    <a:pt x="4" y="74"/>
                  </a:lnTo>
                  <a:close/>
                </a:path>
              </a:pathLst>
            </a:custGeom>
            <a:solidFill>
              <a:srgbClr val="FFC080"/>
            </a:solidFill>
            <a:ln w="3175">
              <a:solidFill>
                <a:srgbClr val="402000"/>
              </a:solidFill>
              <a:prstDash val="solid"/>
              <a:round/>
              <a:headEnd/>
              <a:tailEnd/>
            </a:ln>
          </p:spPr>
          <p:txBody>
            <a:bodyPr/>
            <a:lstStyle/>
            <a:p>
              <a:endParaRPr lang="zh-CN" altLang="en-US"/>
            </a:p>
          </p:txBody>
        </p:sp>
        <p:sp>
          <p:nvSpPr>
            <p:cNvPr id="2363513" name="Freeform 121"/>
            <p:cNvSpPr>
              <a:spLocks/>
            </p:cNvSpPr>
            <p:nvPr/>
          </p:nvSpPr>
          <p:spPr bwMode="auto">
            <a:xfrm>
              <a:off x="301" y="1841"/>
              <a:ext cx="7" cy="7"/>
            </a:xfrm>
            <a:custGeom>
              <a:avLst/>
              <a:gdLst>
                <a:gd name="T0" fmla="*/ 24 w 35"/>
                <a:gd name="T1" fmla="*/ 0 h 34"/>
                <a:gd name="T2" fmla="*/ 35 w 35"/>
                <a:gd name="T3" fmla="*/ 4 h 34"/>
                <a:gd name="T4" fmla="*/ 9 w 35"/>
                <a:gd name="T5" fmla="*/ 34 h 34"/>
                <a:gd name="T6" fmla="*/ 0 w 35"/>
                <a:gd name="T7" fmla="*/ 26 h 34"/>
                <a:gd name="T8" fmla="*/ 24 w 35"/>
                <a:gd name="T9" fmla="*/ 0 h 34"/>
              </a:gdLst>
              <a:ahLst/>
              <a:cxnLst>
                <a:cxn ang="0">
                  <a:pos x="T0" y="T1"/>
                </a:cxn>
                <a:cxn ang="0">
                  <a:pos x="T2" y="T3"/>
                </a:cxn>
                <a:cxn ang="0">
                  <a:pos x="T4" y="T5"/>
                </a:cxn>
                <a:cxn ang="0">
                  <a:pos x="T6" y="T7"/>
                </a:cxn>
                <a:cxn ang="0">
                  <a:pos x="T8" y="T9"/>
                </a:cxn>
              </a:cxnLst>
              <a:rect l="0" t="0" r="r" b="b"/>
              <a:pathLst>
                <a:path w="35" h="34">
                  <a:moveTo>
                    <a:pt x="24" y="0"/>
                  </a:moveTo>
                  <a:lnTo>
                    <a:pt x="35" y="4"/>
                  </a:lnTo>
                  <a:lnTo>
                    <a:pt x="9" y="34"/>
                  </a:lnTo>
                  <a:lnTo>
                    <a:pt x="0" y="26"/>
                  </a:lnTo>
                  <a:lnTo>
                    <a:pt x="24" y="0"/>
                  </a:lnTo>
                  <a:close/>
                </a:path>
              </a:pathLst>
            </a:custGeom>
            <a:solidFill>
              <a:srgbClr val="FFC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14" name="Freeform 122"/>
            <p:cNvSpPr>
              <a:spLocks/>
            </p:cNvSpPr>
            <p:nvPr/>
          </p:nvSpPr>
          <p:spPr bwMode="auto">
            <a:xfrm>
              <a:off x="312" y="1815"/>
              <a:ext cx="9" cy="20"/>
            </a:xfrm>
            <a:custGeom>
              <a:avLst/>
              <a:gdLst>
                <a:gd name="T0" fmla="*/ 0 w 48"/>
                <a:gd name="T1" fmla="*/ 23 h 97"/>
                <a:gd name="T2" fmla="*/ 4 w 48"/>
                <a:gd name="T3" fmla="*/ 43 h 97"/>
                <a:gd name="T4" fmla="*/ 6 w 48"/>
                <a:gd name="T5" fmla="*/ 51 h 97"/>
                <a:gd name="T6" fmla="*/ 7 w 48"/>
                <a:gd name="T7" fmla="*/ 64 h 97"/>
                <a:gd name="T8" fmla="*/ 5 w 48"/>
                <a:gd name="T9" fmla="*/ 73 h 97"/>
                <a:gd name="T10" fmla="*/ 7 w 48"/>
                <a:gd name="T11" fmla="*/ 84 h 97"/>
                <a:gd name="T12" fmla="*/ 14 w 48"/>
                <a:gd name="T13" fmla="*/ 95 h 97"/>
                <a:gd name="T14" fmla="*/ 21 w 48"/>
                <a:gd name="T15" fmla="*/ 96 h 97"/>
                <a:gd name="T16" fmla="*/ 34 w 48"/>
                <a:gd name="T17" fmla="*/ 97 h 97"/>
                <a:gd name="T18" fmla="*/ 43 w 48"/>
                <a:gd name="T19" fmla="*/ 91 h 97"/>
                <a:gd name="T20" fmla="*/ 46 w 48"/>
                <a:gd name="T21" fmla="*/ 88 h 97"/>
                <a:gd name="T22" fmla="*/ 48 w 48"/>
                <a:gd name="T23" fmla="*/ 77 h 97"/>
                <a:gd name="T24" fmla="*/ 48 w 48"/>
                <a:gd name="T25" fmla="*/ 59 h 97"/>
                <a:gd name="T26" fmla="*/ 48 w 48"/>
                <a:gd name="T27" fmla="*/ 48 h 97"/>
                <a:gd name="T28" fmla="*/ 46 w 48"/>
                <a:gd name="T29" fmla="*/ 32 h 97"/>
                <a:gd name="T30" fmla="*/ 44 w 48"/>
                <a:gd name="T31" fmla="*/ 22 h 97"/>
                <a:gd name="T32" fmla="*/ 36 w 48"/>
                <a:gd name="T33" fmla="*/ 0 h 97"/>
                <a:gd name="T34" fmla="*/ 7 w 48"/>
                <a:gd name="T35" fmla="*/ 1 h 97"/>
                <a:gd name="T36" fmla="*/ 0 w 48"/>
                <a:gd name="T37" fmla="*/ 2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97">
                  <a:moveTo>
                    <a:pt x="0" y="23"/>
                  </a:moveTo>
                  <a:lnTo>
                    <a:pt x="4" y="43"/>
                  </a:lnTo>
                  <a:lnTo>
                    <a:pt x="6" y="51"/>
                  </a:lnTo>
                  <a:lnTo>
                    <a:pt x="7" y="64"/>
                  </a:lnTo>
                  <a:lnTo>
                    <a:pt x="5" y="73"/>
                  </a:lnTo>
                  <a:lnTo>
                    <a:pt x="7" y="84"/>
                  </a:lnTo>
                  <a:lnTo>
                    <a:pt x="14" y="95"/>
                  </a:lnTo>
                  <a:lnTo>
                    <a:pt x="21" y="96"/>
                  </a:lnTo>
                  <a:lnTo>
                    <a:pt x="34" y="97"/>
                  </a:lnTo>
                  <a:lnTo>
                    <a:pt x="43" y="91"/>
                  </a:lnTo>
                  <a:lnTo>
                    <a:pt x="46" y="88"/>
                  </a:lnTo>
                  <a:lnTo>
                    <a:pt x="48" y="77"/>
                  </a:lnTo>
                  <a:lnTo>
                    <a:pt x="48" y="59"/>
                  </a:lnTo>
                  <a:lnTo>
                    <a:pt x="48" y="48"/>
                  </a:lnTo>
                  <a:lnTo>
                    <a:pt x="46" y="32"/>
                  </a:lnTo>
                  <a:lnTo>
                    <a:pt x="44" y="22"/>
                  </a:lnTo>
                  <a:lnTo>
                    <a:pt x="36" y="0"/>
                  </a:lnTo>
                  <a:lnTo>
                    <a:pt x="7" y="1"/>
                  </a:lnTo>
                  <a:lnTo>
                    <a:pt x="0" y="23"/>
                  </a:lnTo>
                  <a:close/>
                </a:path>
              </a:pathLst>
            </a:custGeom>
            <a:solidFill>
              <a:srgbClr val="FFC080"/>
            </a:solidFill>
            <a:ln w="3175">
              <a:solidFill>
                <a:srgbClr val="402000"/>
              </a:solidFill>
              <a:prstDash val="solid"/>
              <a:round/>
              <a:headEnd/>
              <a:tailEnd/>
            </a:ln>
          </p:spPr>
          <p:txBody>
            <a:bodyPr/>
            <a:lstStyle/>
            <a:p>
              <a:endParaRPr lang="zh-CN" altLang="en-US"/>
            </a:p>
          </p:txBody>
        </p:sp>
        <p:sp>
          <p:nvSpPr>
            <p:cNvPr id="2363515" name="Freeform 123"/>
            <p:cNvSpPr>
              <a:spLocks/>
            </p:cNvSpPr>
            <p:nvPr/>
          </p:nvSpPr>
          <p:spPr bwMode="auto">
            <a:xfrm>
              <a:off x="315" y="1828"/>
              <a:ext cx="5" cy="4"/>
            </a:xfrm>
            <a:custGeom>
              <a:avLst/>
              <a:gdLst>
                <a:gd name="T0" fmla="*/ 24 w 24"/>
                <a:gd name="T1" fmla="*/ 5 h 20"/>
                <a:gd name="T2" fmla="*/ 12 w 24"/>
                <a:gd name="T3" fmla="*/ 0 h 20"/>
                <a:gd name="T4" fmla="*/ 3 w 24"/>
                <a:gd name="T5" fmla="*/ 1 h 20"/>
                <a:gd name="T6" fmla="*/ 0 w 24"/>
                <a:gd name="T7" fmla="*/ 5 h 20"/>
                <a:gd name="T8" fmla="*/ 1 w 24"/>
                <a:gd name="T9" fmla="*/ 20 h 20"/>
                <a:gd name="T10" fmla="*/ 3 w 24"/>
                <a:gd name="T11" fmla="*/ 8 h 20"/>
                <a:gd name="T12" fmla="*/ 5 w 24"/>
                <a:gd name="T13" fmla="*/ 4 h 20"/>
                <a:gd name="T14" fmla="*/ 24 w 24"/>
                <a:gd name="T15" fmla="*/ 5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0">
                  <a:moveTo>
                    <a:pt x="24" y="5"/>
                  </a:moveTo>
                  <a:lnTo>
                    <a:pt x="12" y="0"/>
                  </a:lnTo>
                  <a:lnTo>
                    <a:pt x="3" y="1"/>
                  </a:lnTo>
                  <a:lnTo>
                    <a:pt x="0" y="5"/>
                  </a:lnTo>
                  <a:lnTo>
                    <a:pt x="1" y="20"/>
                  </a:lnTo>
                  <a:lnTo>
                    <a:pt x="3" y="8"/>
                  </a:lnTo>
                  <a:lnTo>
                    <a:pt x="5" y="4"/>
                  </a:lnTo>
                  <a:lnTo>
                    <a:pt x="24" y="5"/>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516" name="Group 124"/>
          <p:cNvGrpSpPr>
            <a:grpSpLocks/>
          </p:cNvGrpSpPr>
          <p:nvPr/>
        </p:nvGrpSpPr>
        <p:grpSpPr bwMode="auto">
          <a:xfrm>
            <a:off x="627063" y="5724525"/>
            <a:ext cx="220662" cy="112713"/>
            <a:chOff x="375" y="2315"/>
            <a:chExt cx="139" cy="71"/>
          </a:xfrm>
        </p:grpSpPr>
        <p:sp>
          <p:nvSpPr>
            <p:cNvPr id="2363517" name="Freeform 125"/>
            <p:cNvSpPr>
              <a:spLocks/>
            </p:cNvSpPr>
            <p:nvPr/>
          </p:nvSpPr>
          <p:spPr bwMode="auto">
            <a:xfrm>
              <a:off x="375" y="2315"/>
              <a:ext cx="139" cy="71"/>
            </a:xfrm>
            <a:custGeom>
              <a:avLst/>
              <a:gdLst>
                <a:gd name="T0" fmla="*/ 279 w 691"/>
                <a:gd name="T1" fmla="*/ 11 h 355"/>
                <a:gd name="T2" fmla="*/ 274 w 691"/>
                <a:gd name="T3" fmla="*/ 104 h 355"/>
                <a:gd name="T4" fmla="*/ 455 w 691"/>
                <a:gd name="T5" fmla="*/ 189 h 355"/>
                <a:gd name="T6" fmla="*/ 607 w 691"/>
                <a:gd name="T7" fmla="*/ 226 h 355"/>
                <a:gd name="T8" fmla="*/ 691 w 691"/>
                <a:gd name="T9" fmla="*/ 263 h 355"/>
                <a:gd name="T10" fmla="*/ 687 w 691"/>
                <a:gd name="T11" fmla="*/ 313 h 355"/>
                <a:gd name="T12" fmla="*/ 577 w 691"/>
                <a:gd name="T13" fmla="*/ 343 h 355"/>
                <a:gd name="T14" fmla="*/ 413 w 691"/>
                <a:gd name="T15" fmla="*/ 355 h 355"/>
                <a:gd name="T16" fmla="*/ 274 w 691"/>
                <a:gd name="T17" fmla="*/ 331 h 355"/>
                <a:gd name="T18" fmla="*/ 188 w 691"/>
                <a:gd name="T19" fmla="*/ 307 h 355"/>
                <a:gd name="T20" fmla="*/ 183 w 691"/>
                <a:gd name="T21" fmla="*/ 334 h 355"/>
                <a:gd name="T22" fmla="*/ 74 w 691"/>
                <a:gd name="T23" fmla="*/ 331 h 355"/>
                <a:gd name="T24" fmla="*/ 7 w 691"/>
                <a:gd name="T25" fmla="*/ 318 h 355"/>
                <a:gd name="T26" fmla="*/ 7 w 691"/>
                <a:gd name="T27" fmla="*/ 270 h 355"/>
                <a:gd name="T28" fmla="*/ 0 w 691"/>
                <a:gd name="T29" fmla="*/ 242 h 355"/>
                <a:gd name="T30" fmla="*/ 0 w 691"/>
                <a:gd name="T31" fmla="*/ 173 h 355"/>
                <a:gd name="T32" fmla="*/ 18 w 691"/>
                <a:gd name="T33" fmla="*/ 135 h 355"/>
                <a:gd name="T34" fmla="*/ 53 w 691"/>
                <a:gd name="T35" fmla="*/ 91 h 355"/>
                <a:gd name="T36" fmla="*/ 60 w 691"/>
                <a:gd name="T37" fmla="*/ 0 h 355"/>
                <a:gd name="T38" fmla="*/ 279 w 691"/>
                <a:gd name="T39" fmla="*/ 1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1" h="355">
                  <a:moveTo>
                    <a:pt x="279" y="11"/>
                  </a:moveTo>
                  <a:lnTo>
                    <a:pt x="274" y="104"/>
                  </a:lnTo>
                  <a:lnTo>
                    <a:pt x="455" y="189"/>
                  </a:lnTo>
                  <a:lnTo>
                    <a:pt x="607" y="226"/>
                  </a:lnTo>
                  <a:lnTo>
                    <a:pt x="691" y="263"/>
                  </a:lnTo>
                  <a:lnTo>
                    <a:pt x="687" y="313"/>
                  </a:lnTo>
                  <a:lnTo>
                    <a:pt x="577" y="343"/>
                  </a:lnTo>
                  <a:lnTo>
                    <a:pt x="413" y="355"/>
                  </a:lnTo>
                  <a:lnTo>
                    <a:pt x="274" y="331"/>
                  </a:lnTo>
                  <a:lnTo>
                    <a:pt x="188" y="307"/>
                  </a:lnTo>
                  <a:lnTo>
                    <a:pt x="183" y="334"/>
                  </a:lnTo>
                  <a:lnTo>
                    <a:pt x="74" y="331"/>
                  </a:lnTo>
                  <a:lnTo>
                    <a:pt x="7" y="318"/>
                  </a:lnTo>
                  <a:lnTo>
                    <a:pt x="7" y="270"/>
                  </a:lnTo>
                  <a:lnTo>
                    <a:pt x="0" y="242"/>
                  </a:lnTo>
                  <a:lnTo>
                    <a:pt x="0" y="173"/>
                  </a:lnTo>
                  <a:lnTo>
                    <a:pt x="18" y="135"/>
                  </a:lnTo>
                  <a:lnTo>
                    <a:pt x="53" y="91"/>
                  </a:lnTo>
                  <a:lnTo>
                    <a:pt x="60" y="0"/>
                  </a:lnTo>
                  <a:lnTo>
                    <a:pt x="279" y="11"/>
                  </a:lnTo>
                  <a:close/>
                </a:path>
              </a:pathLst>
            </a:custGeom>
            <a:solidFill>
              <a:srgbClr val="606060"/>
            </a:solidFill>
            <a:ln w="3175">
              <a:solidFill>
                <a:srgbClr val="000000"/>
              </a:solidFill>
              <a:prstDash val="solid"/>
              <a:round/>
              <a:headEnd/>
              <a:tailEnd/>
            </a:ln>
          </p:spPr>
          <p:txBody>
            <a:bodyPr/>
            <a:lstStyle/>
            <a:p>
              <a:endParaRPr lang="zh-CN" altLang="en-US"/>
            </a:p>
          </p:txBody>
        </p:sp>
        <p:sp>
          <p:nvSpPr>
            <p:cNvPr id="2363518" name="Freeform 126"/>
            <p:cNvSpPr>
              <a:spLocks/>
            </p:cNvSpPr>
            <p:nvPr/>
          </p:nvSpPr>
          <p:spPr bwMode="auto">
            <a:xfrm>
              <a:off x="421" y="2341"/>
              <a:ext cx="42" cy="22"/>
            </a:xfrm>
            <a:custGeom>
              <a:avLst/>
              <a:gdLst>
                <a:gd name="T0" fmla="*/ 53 w 208"/>
                <a:gd name="T1" fmla="*/ 0 h 110"/>
                <a:gd name="T2" fmla="*/ 0 w 208"/>
                <a:gd name="T3" fmla="*/ 58 h 110"/>
                <a:gd name="T4" fmla="*/ 186 w 208"/>
                <a:gd name="T5" fmla="*/ 110 h 110"/>
                <a:gd name="T6" fmla="*/ 208 w 208"/>
                <a:gd name="T7" fmla="*/ 70 h 110"/>
                <a:gd name="T8" fmla="*/ 53 w 208"/>
                <a:gd name="T9" fmla="*/ 0 h 110"/>
              </a:gdLst>
              <a:ahLst/>
              <a:cxnLst>
                <a:cxn ang="0">
                  <a:pos x="T0" y="T1"/>
                </a:cxn>
                <a:cxn ang="0">
                  <a:pos x="T2" y="T3"/>
                </a:cxn>
                <a:cxn ang="0">
                  <a:pos x="T4" y="T5"/>
                </a:cxn>
                <a:cxn ang="0">
                  <a:pos x="T6" y="T7"/>
                </a:cxn>
                <a:cxn ang="0">
                  <a:pos x="T8" y="T9"/>
                </a:cxn>
              </a:cxnLst>
              <a:rect l="0" t="0" r="r" b="b"/>
              <a:pathLst>
                <a:path w="208" h="110">
                  <a:moveTo>
                    <a:pt x="53" y="0"/>
                  </a:moveTo>
                  <a:lnTo>
                    <a:pt x="0" y="58"/>
                  </a:lnTo>
                  <a:lnTo>
                    <a:pt x="186" y="110"/>
                  </a:lnTo>
                  <a:lnTo>
                    <a:pt x="208" y="70"/>
                  </a:lnTo>
                  <a:lnTo>
                    <a:pt x="53" y="0"/>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19" name="Freeform 127"/>
            <p:cNvSpPr>
              <a:spLocks/>
            </p:cNvSpPr>
            <p:nvPr/>
          </p:nvSpPr>
          <p:spPr bwMode="auto">
            <a:xfrm>
              <a:off x="463" y="2356"/>
              <a:ext cx="46" cy="13"/>
            </a:xfrm>
            <a:custGeom>
              <a:avLst/>
              <a:gdLst>
                <a:gd name="T0" fmla="*/ 27 w 233"/>
                <a:gd name="T1" fmla="*/ 0 h 67"/>
                <a:gd name="T2" fmla="*/ 0 w 233"/>
                <a:gd name="T3" fmla="*/ 32 h 67"/>
                <a:gd name="T4" fmla="*/ 115 w 233"/>
                <a:gd name="T5" fmla="*/ 62 h 67"/>
                <a:gd name="T6" fmla="*/ 168 w 233"/>
                <a:gd name="T7" fmla="*/ 67 h 67"/>
                <a:gd name="T8" fmla="*/ 233 w 233"/>
                <a:gd name="T9" fmla="*/ 64 h 67"/>
                <a:gd name="T10" fmla="*/ 165 w 233"/>
                <a:gd name="T11" fmla="*/ 30 h 67"/>
                <a:gd name="T12" fmla="*/ 27 w 233"/>
                <a:gd name="T13" fmla="*/ 0 h 67"/>
              </a:gdLst>
              <a:ahLst/>
              <a:cxnLst>
                <a:cxn ang="0">
                  <a:pos x="T0" y="T1"/>
                </a:cxn>
                <a:cxn ang="0">
                  <a:pos x="T2" y="T3"/>
                </a:cxn>
                <a:cxn ang="0">
                  <a:pos x="T4" y="T5"/>
                </a:cxn>
                <a:cxn ang="0">
                  <a:pos x="T6" y="T7"/>
                </a:cxn>
                <a:cxn ang="0">
                  <a:pos x="T8" y="T9"/>
                </a:cxn>
                <a:cxn ang="0">
                  <a:pos x="T10" y="T11"/>
                </a:cxn>
                <a:cxn ang="0">
                  <a:pos x="T12" y="T13"/>
                </a:cxn>
              </a:cxnLst>
              <a:rect l="0" t="0" r="r" b="b"/>
              <a:pathLst>
                <a:path w="233" h="67">
                  <a:moveTo>
                    <a:pt x="27" y="0"/>
                  </a:moveTo>
                  <a:lnTo>
                    <a:pt x="0" y="32"/>
                  </a:lnTo>
                  <a:lnTo>
                    <a:pt x="115" y="62"/>
                  </a:lnTo>
                  <a:lnTo>
                    <a:pt x="168" y="67"/>
                  </a:lnTo>
                  <a:lnTo>
                    <a:pt x="233" y="64"/>
                  </a:lnTo>
                  <a:lnTo>
                    <a:pt x="165" y="30"/>
                  </a:lnTo>
                  <a:lnTo>
                    <a:pt x="27" y="0"/>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20" name="Freeform 128"/>
            <p:cNvSpPr>
              <a:spLocks/>
            </p:cNvSpPr>
            <p:nvPr/>
          </p:nvSpPr>
          <p:spPr bwMode="auto">
            <a:xfrm>
              <a:off x="376" y="2341"/>
              <a:ext cx="134" cy="41"/>
            </a:xfrm>
            <a:custGeom>
              <a:avLst/>
              <a:gdLst>
                <a:gd name="T0" fmla="*/ 670 w 670"/>
                <a:gd name="T1" fmla="*/ 178 h 209"/>
                <a:gd name="T2" fmla="*/ 670 w 670"/>
                <a:gd name="T3" fmla="*/ 146 h 209"/>
                <a:gd name="T4" fmla="*/ 582 w 670"/>
                <a:gd name="T5" fmla="*/ 155 h 209"/>
                <a:gd name="T6" fmla="*/ 442 w 670"/>
                <a:gd name="T7" fmla="*/ 134 h 209"/>
                <a:gd name="T8" fmla="*/ 361 w 670"/>
                <a:gd name="T9" fmla="*/ 116 h 209"/>
                <a:gd name="T10" fmla="*/ 206 w 670"/>
                <a:gd name="T11" fmla="*/ 66 h 209"/>
                <a:gd name="T12" fmla="*/ 140 w 670"/>
                <a:gd name="T13" fmla="*/ 58 h 209"/>
                <a:gd name="T14" fmla="*/ 73 w 670"/>
                <a:gd name="T15" fmla="*/ 34 h 209"/>
                <a:gd name="T16" fmla="*/ 40 w 670"/>
                <a:gd name="T17" fmla="*/ 0 h 209"/>
                <a:gd name="T18" fmla="*/ 0 w 670"/>
                <a:gd name="T19" fmla="*/ 43 h 209"/>
                <a:gd name="T20" fmla="*/ 0 w 670"/>
                <a:gd name="T21" fmla="*/ 132 h 209"/>
                <a:gd name="T22" fmla="*/ 49 w 670"/>
                <a:gd name="T23" fmla="*/ 146 h 209"/>
                <a:gd name="T24" fmla="*/ 170 w 670"/>
                <a:gd name="T25" fmla="*/ 162 h 209"/>
                <a:gd name="T26" fmla="*/ 218 w 670"/>
                <a:gd name="T27" fmla="*/ 167 h 209"/>
                <a:gd name="T28" fmla="*/ 298 w 670"/>
                <a:gd name="T29" fmla="*/ 196 h 209"/>
                <a:gd name="T30" fmla="*/ 388 w 670"/>
                <a:gd name="T31" fmla="*/ 209 h 209"/>
                <a:gd name="T32" fmla="*/ 452 w 670"/>
                <a:gd name="T33" fmla="*/ 209 h 209"/>
                <a:gd name="T34" fmla="*/ 553 w 670"/>
                <a:gd name="T35" fmla="*/ 209 h 209"/>
                <a:gd name="T36" fmla="*/ 670 w 670"/>
                <a:gd name="T37" fmla="*/ 17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0" h="209">
                  <a:moveTo>
                    <a:pt x="670" y="178"/>
                  </a:moveTo>
                  <a:lnTo>
                    <a:pt x="670" y="146"/>
                  </a:lnTo>
                  <a:lnTo>
                    <a:pt x="582" y="155"/>
                  </a:lnTo>
                  <a:lnTo>
                    <a:pt x="442" y="134"/>
                  </a:lnTo>
                  <a:lnTo>
                    <a:pt x="361" y="116"/>
                  </a:lnTo>
                  <a:lnTo>
                    <a:pt x="206" y="66"/>
                  </a:lnTo>
                  <a:lnTo>
                    <a:pt x="140" y="58"/>
                  </a:lnTo>
                  <a:lnTo>
                    <a:pt x="73" y="34"/>
                  </a:lnTo>
                  <a:lnTo>
                    <a:pt x="40" y="0"/>
                  </a:lnTo>
                  <a:lnTo>
                    <a:pt x="0" y="43"/>
                  </a:lnTo>
                  <a:lnTo>
                    <a:pt x="0" y="132"/>
                  </a:lnTo>
                  <a:lnTo>
                    <a:pt x="49" y="146"/>
                  </a:lnTo>
                  <a:lnTo>
                    <a:pt x="170" y="162"/>
                  </a:lnTo>
                  <a:lnTo>
                    <a:pt x="218" y="167"/>
                  </a:lnTo>
                  <a:lnTo>
                    <a:pt x="298" y="196"/>
                  </a:lnTo>
                  <a:lnTo>
                    <a:pt x="388" y="209"/>
                  </a:lnTo>
                  <a:lnTo>
                    <a:pt x="452" y="209"/>
                  </a:lnTo>
                  <a:lnTo>
                    <a:pt x="553" y="209"/>
                  </a:lnTo>
                  <a:lnTo>
                    <a:pt x="670" y="178"/>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21" name="Freeform 129"/>
            <p:cNvSpPr>
              <a:spLocks/>
            </p:cNvSpPr>
            <p:nvPr/>
          </p:nvSpPr>
          <p:spPr bwMode="auto">
            <a:xfrm>
              <a:off x="386" y="2317"/>
              <a:ext cx="44" cy="34"/>
            </a:xfrm>
            <a:custGeom>
              <a:avLst/>
              <a:gdLst>
                <a:gd name="T0" fmla="*/ 214 w 219"/>
                <a:gd name="T1" fmla="*/ 11 h 171"/>
                <a:gd name="T2" fmla="*/ 207 w 219"/>
                <a:gd name="T3" fmla="*/ 96 h 171"/>
                <a:gd name="T4" fmla="*/ 219 w 219"/>
                <a:gd name="T5" fmla="*/ 114 h 171"/>
                <a:gd name="T6" fmla="*/ 170 w 219"/>
                <a:gd name="T7" fmla="*/ 171 h 171"/>
                <a:gd name="T8" fmla="*/ 103 w 219"/>
                <a:gd name="T9" fmla="*/ 171 h 171"/>
                <a:gd name="T10" fmla="*/ 26 w 219"/>
                <a:gd name="T11" fmla="*/ 146 h 171"/>
                <a:gd name="T12" fmla="*/ 0 w 219"/>
                <a:gd name="T13" fmla="*/ 112 h 171"/>
                <a:gd name="T14" fmla="*/ 15 w 219"/>
                <a:gd name="T15" fmla="*/ 89 h 171"/>
                <a:gd name="T16" fmla="*/ 20 w 219"/>
                <a:gd name="T17" fmla="*/ 0 h 171"/>
                <a:gd name="T18" fmla="*/ 214 w 219"/>
                <a:gd name="T19" fmla="*/ 1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171">
                  <a:moveTo>
                    <a:pt x="214" y="11"/>
                  </a:moveTo>
                  <a:lnTo>
                    <a:pt x="207" y="96"/>
                  </a:lnTo>
                  <a:lnTo>
                    <a:pt x="219" y="114"/>
                  </a:lnTo>
                  <a:lnTo>
                    <a:pt x="170" y="171"/>
                  </a:lnTo>
                  <a:lnTo>
                    <a:pt x="103" y="171"/>
                  </a:lnTo>
                  <a:lnTo>
                    <a:pt x="26" y="146"/>
                  </a:lnTo>
                  <a:lnTo>
                    <a:pt x="0" y="112"/>
                  </a:lnTo>
                  <a:lnTo>
                    <a:pt x="15" y="89"/>
                  </a:lnTo>
                  <a:lnTo>
                    <a:pt x="20" y="0"/>
                  </a:lnTo>
                  <a:lnTo>
                    <a:pt x="214" y="11"/>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522" name="Group 130"/>
          <p:cNvGrpSpPr>
            <a:grpSpLocks/>
          </p:cNvGrpSpPr>
          <p:nvPr/>
        </p:nvGrpSpPr>
        <p:grpSpPr bwMode="auto">
          <a:xfrm>
            <a:off x="631825" y="5527675"/>
            <a:ext cx="92075" cy="225425"/>
            <a:chOff x="378" y="2191"/>
            <a:chExt cx="58" cy="142"/>
          </a:xfrm>
        </p:grpSpPr>
        <p:sp>
          <p:nvSpPr>
            <p:cNvPr id="2363523" name="Freeform 131"/>
            <p:cNvSpPr>
              <a:spLocks/>
            </p:cNvSpPr>
            <p:nvPr/>
          </p:nvSpPr>
          <p:spPr bwMode="auto">
            <a:xfrm>
              <a:off x="378" y="2191"/>
              <a:ext cx="58" cy="142"/>
            </a:xfrm>
            <a:custGeom>
              <a:avLst/>
              <a:gdLst>
                <a:gd name="T0" fmla="*/ 24 w 292"/>
                <a:gd name="T1" fmla="*/ 15 h 710"/>
                <a:gd name="T2" fmla="*/ 6 w 292"/>
                <a:gd name="T3" fmla="*/ 256 h 710"/>
                <a:gd name="T4" fmla="*/ 10 w 292"/>
                <a:gd name="T5" fmla="*/ 454 h 710"/>
                <a:gd name="T6" fmla="*/ 0 w 292"/>
                <a:gd name="T7" fmla="*/ 678 h 710"/>
                <a:gd name="T8" fmla="*/ 144 w 292"/>
                <a:gd name="T9" fmla="*/ 710 h 710"/>
                <a:gd name="T10" fmla="*/ 283 w 292"/>
                <a:gd name="T11" fmla="*/ 710 h 710"/>
                <a:gd name="T12" fmla="*/ 292 w 292"/>
                <a:gd name="T13" fmla="*/ 0 h 710"/>
                <a:gd name="T14" fmla="*/ 24 w 292"/>
                <a:gd name="T15" fmla="*/ 15 h 7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2" h="710">
                  <a:moveTo>
                    <a:pt x="24" y="15"/>
                  </a:moveTo>
                  <a:lnTo>
                    <a:pt x="6" y="256"/>
                  </a:lnTo>
                  <a:lnTo>
                    <a:pt x="10" y="454"/>
                  </a:lnTo>
                  <a:lnTo>
                    <a:pt x="0" y="678"/>
                  </a:lnTo>
                  <a:lnTo>
                    <a:pt x="144" y="710"/>
                  </a:lnTo>
                  <a:lnTo>
                    <a:pt x="283" y="710"/>
                  </a:lnTo>
                  <a:lnTo>
                    <a:pt x="292" y="0"/>
                  </a:lnTo>
                  <a:lnTo>
                    <a:pt x="24" y="15"/>
                  </a:lnTo>
                  <a:close/>
                </a:path>
              </a:pathLst>
            </a:custGeom>
            <a:solidFill>
              <a:srgbClr val="606060"/>
            </a:solidFill>
            <a:ln w="3175">
              <a:solidFill>
                <a:srgbClr val="000000"/>
              </a:solidFill>
              <a:prstDash val="solid"/>
              <a:round/>
              <a:headEnd/>
              <a:tailEnd/>
            </a:ln>
          </p:spPr>
          <p:txBody>
            <a:bodyPr/>
            <a:lstStyle/>
            <a:p>
              <a:endParaRPr lang="zh-CN" altLang="en-US"/>
            </a:p>
          </p:txBody>
        </p:sp>
        <p:sp>
          <p:nvSpPr>
            <p:cNvPr id="2363524" name="Freeform 132"/>
            <p:cNvSpPr>
              <a:spLocks/>
            </p:cNvSpPr>
            <p:nvPr/>
          </p:nvSpPr>
          <p:spPr bwMode="auto">
            <a:xfrm>
              <a:off x="383" y="2193"/>
              <a:ext cx="50" cy="136"/>
            </a:xfrm>
            <a:custGeom>
              <a:avLst/>
              <a:gdLst>
                <a:gd name="T0" fmla="*/ 23 w 252"/>
                <a:gd name="T1" fmla="*/ 21 h 681"/>
                <a:gd name="T2" fmla="*/ 0 w 252"/>
                <a:gd name="T3" fmla="*/ 223 h 681"/>
                <a:gd name="T4" fmla="*/ 5 w 252"/>
                <a:gd name="T5" fmla="*/ 385 h 681"/>
                <a:gd name="T6" fmla="*/ 5 w 252"/>
                <a:gd name="T7" fmla="*/ 633 h 681"/>
                <a:gd name="T8" fmla="*/ 128 w 252"/>
                <a:gd name="T9" fmla="*/ 681 h 681"/>
                <a:gd name="T10" fmla="*/ 238 w 252"/>
                <a:gd name="T11" fmla="*/ 681 h 681"/>
                <a:gd name="T12" fmla="*/ 252 w 252"/>
                <a:gd name="T13" fmla="*/ 0 h 681"/>
                <a:gd name="T14" fmla="*/ 23 w 252"/>
                <a:gd name="T15" fmla="*/ 21 h 6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681">
                  <a:moveTo>
                    <a:pt x="23" y="21"/>
                  </a:moveTo>
                  <a:lnTo>
                    <a:pt x="0" y="223"/>
                  </a:lnTo>
                  <a:lnTo>
                    <a:pt x="5" y="385"/>
                  </a:lnTo>
                  <a:lnTo>
                    <a:pt x="5" y="633"/>
                  </a:lnTo>
                  <a:lnTo>
                    <a:pt x="128" y="681"/>
                  </a:lnTo>
                  <a:lnTo>
                    <a:pt x="238" y="681"/>
                  </a:lnTo>
                  <a:lnTo>
                    <a:pt x="252" y="0"/>
                  </a:lnTo>
                  <a:lnTo>
                    <a:pt x="23" y="2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525" name="Group 133"/>
          <p:cNvGrpSpPr>
            <a:grpSpLocks/>
          </p:cNvGrpSpPr>
          <p:nvPr/>
        </p:nvGrpSpPr>
        <p:grpSpPr bwMode="auto">
          <a:xfrm>
            <a:off x="679450" y="5756275"/>
            <a:ext cx="223838" cy="112713"/>
            <a:chOff x="408" y="2335"/>
            <a:chExt cx="141" cy="71"/>
          </a:xfrm>
        </p:grpSpPr>
        <p:sp>
          <p:nvSpPr>
            <p:cNvPr id="2363526" name="Freeform 134"/>
            <p:cNvSpPr>
              <a:spLocks/>
            </p:cNvSpPr>
            <p:nvPr/>
          </p:nvSpPr>
          <p:spPr bwMode="auto">
            <a:xfrm>
              <a:off x="408" y="2335"/>
              <a:ext cx="141" cy="71"/>
            </a:xfrm>
            <a:custGeom>
              <a:avLst/>
              <a:gdLst>
                <a:gd name="T0" fmla="*/ 285 w 703"/>
                <a:gd name="T1" fmla="*/ 13 h 356"/>
                <a:gd name="T2" fmla="*/ 280 w 703"/>
                <a:gd name="T3" fmla="*/ 104 h 356"/>
                <a:gd name="T4" fmla="*/ 463 w 703"/>
                <a:gd name="T5" fmla="*/ 191 h 356"/>
                <a:gd name="T6" fmla="*/ 617 w 703"/>
                <a:gd name="T7" fmla="*/ 227 h 356"/>
                <a:gd name="T8" fmla="*/ 703 w 703"/>
                <a:gd name="T9" fmla="*/ 264 h 356"/>
                <a:gd name="T10" fmla="*/ 698 w 703"/>
                <a:gd name="T11" fmla="*/ 314 h 356"/>
                <a:gd name="T12" fmla="*/ 588 w 703"/>
                <a:gd name="T13" fmla="*/ 345 h 356"/>
                <a:gd name="T14" fmla="*/ 420 w 703"/>
                <a:gd name="T15" fmla="*/ 356 h 356"/>
                <a:gd name="T16" fmla="*/ 280 w 703"/>
                <a:gd name="T17" fmla="*/ 332 h 356"/>
                <a:gd name="T18" fmla="*/ 194 w 703"/>
                <a:gd name="T19" fmla="*/ 307 h 356"/>
                <a:gd name="T20" fmla="*/ 188 w 703"/>
                <a:gd name="T21" fmla="*/ 335 h 356"/>
                <a:gd name="T22" fmla="*/ 76 w 703"/>
                <a:gd name="T23" fmla="*/ 332 h 356"/>
                <a:gd name="T24" fmla="*/ 8 w 703"/>
                <a:gd name="T25" fmla="*/ 320 h 356"/>
                <a:gd name="T26" fmla="*/ 8 w 703"/>
                <a:gd name="T27" fmla="*/ 271 h 356"/>
                <a:gd name="T28" fmla="*/ 0 w 703"/>
                <a:gd name="T29" fmla="*/ 243 h 356"/>
                <a:gd name="T30" fmla="*/ 0 w 703"/>
                <a:gd name="T31" fmla="*/ 174 h 356"/>
                <a:gd name="T32" fmla="*/ 22 w 703"/>
                <a:gd name="T33" fmla="*/ 136 h 356"/>
                <a:gd name="T34" fmla="*/ 56 w 703"/>
                <a:gd name="T35" fmla="*/ 94 h 356"/>
                <a:gd name="T36" fmla="*/ 64 w 703"/>
                <a:gd name="T37" fmla="*/ 0 h 356"/>
                <a:gd name="T38" fmla="*/ 285 w 703"/>
                <a:gd name="T39"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3" h="356">
                  <a:moveTo>
                    <a:pt x="285" y="13"/>
                  </a:moveTo>
                  <a:lnTo>
                    <a:pt x="280" y="104"/>
                  </a:lnTo>
                  <a:lnTo>
                    <a:pt x="463" y="191"/>
                  </a:lnTo>
                  <a:lnTo>
                    <a:pt x="617" y="227"/>
                  </a:lnTo>
                  <a:lnTo>
                    <a:pt x="703" y="264"/>
                  </a:lnTo>
                  <a:lnTo>
                    <a:pt x="698" y="314"/>
                  </a:lnTo>
                  <a:lnTo>
                    <a:pt x="588" y="345"/>
                  </a:lnTo>
                  <a:lnTo>
                    <a:pt x="420" y="356"/>
                  </a:lnTo>
                  <a:lnTo>
                    <a:pt x="280" y="332"/>
                  </a:lnTo>
                  <a:lnTo>
                    <a:pt x="194" y="307"/>
                  </a:lnTo>
                  <a:lnTo>
                    <a:pt x="188" y="335"/>
                  </a:lnTo>
                  <a:lnTo>
                    <a:pt x="76" y="332"/>
                  </a:lnTo>
                  <a:lnTo>
                    <a:pt x="8" y="320"/>
                  </a:lnTo>
                  <a:lnTo>
                    <a:pt x="8" y="271"/>
                  </a:lnTo>
                  <a:lnTo>
                    <a:pt x="0" y="243"/>
                  </a:lnTo>
                  <a:lnTo>
                    <a:pt x="0" y="174"/>
                  </a:lnTo>
                  <a:lnTo>
                    <a:pt x="22" y="136"/>
                  </a:lnTo>
                  <a:lnTo>
                    <a:pt x="56" y="94"/>
                  </a:lnTo>
                  <a:lnTo>
                    <a:pt x="64" y="0"/>
                  </a:lnTo>
                  <a:lnTo>
                    <a:pt x="285" y="13"/>
                  </a:lnTo>
                  <a:close/>
                </a:path>
              </a:pathLst>
            </a:custGeom>
            <a:solidFill>
              <a:srgbClr val="606060"/>
            </a:solidFill>
            <a:ln w="3175">
              <a:solidFill>
                <a:srgbClr val="000000"/>
              </a:solidFill>
              <a:prstDash val="solid"/>
              <a:round/>
              <a:headEnd/>
              <a:tailEnd/>
            </a:ln>
          </p:spPr>
          <p:txBody>
            <a:bodyPr/>
            <a:lstStyle/>
            <a:p>
              <a:endParaRPr lang="zh-CN" altLang="en-US"/>
            </a:p>
          </p:txBody>
        </p:sp>
        <p:sp>
          <p:nvSpPr>
            <p:cNvPr id="2363527" name="Freeform 135"/>
            <p:cNvSpPr>
              <a:spLocks/>
            </p:cNvSpPr>
            <p:nvPr/>
          </p:nvSpPr>
          <p:spPr bwMode="auto">
            <a:xfrm>
              <a:off x="455" y="2361"/>
              <a:ext cx="42" cy="22"/>
            </a:xfrm>
            <a:custGeom>
              <a:avLst/>
              <a:gdLst>
                <a:gd name="T0" fmla="*/ 53 w 210"/>
                <a:gd name="T1" fmla="*/ 0 h 111"/>
                <a:gd name="T2" fmla="*/ 0 w 210"/>
                <a:gd name="T3" fmla="*/ 60 h 111"/>
                <a:gd name="T4" fmla="*/ 187 w 210"/>
                <a:gd name="T5" fmla="*/ 111 h 111"/>
                <a:gd name="T6" fmla="*/ 210 w 210"/>
                <a:gd name="T7" fmla="*/ 71 h 111"/>
                <a:gd name="T8" fmla="*/ 53 w 210"/>
                <a:gd name="T9" fmla="*/ 0 h 111"/>
              </a:gdLst>
              <a:ahLst/>
              <a:cxnLst>
                <a:cxn ang="0">
                  <a:pos x="T0" y="T1"/>
                </a:cxn>
                <a:cxn ang="0">
                  <a:pos x="T2" y="T3"/>
                </a:cxn>
                <a:cxn ang="0">
                  <a:pos x="T4" y="T5"/>
                </a:cxn>
                <a:cxn ang="0">
                  <a:pos x="T6" y="T7"/>
                </a:cxn>
                <a:cxn ang="0">
                  <a:pos x="T8" y="T9"/>
                </a:cxn>
              </a:cxnLst>
              <a:rect l="0" t="0" r="r" b="b"/>
              <a:pathLst>
                <a:path w="210" h="111">
                  <a:moveTo>
                    <a:pt x="53" y="0"/>
                  </a:moveTo>
                  <a:lnTo>
                    <a:pt x="0" y="60"/>
                  </a:lnTo>
                  <a:lnTo>
                    <a:pt x="187" y="111"/>
                  </a:lnTo>
                  <a:lnTo>
                    <a:pt x="210" y="71"/>
                  </a:lnTo>
                  <a:lnTo>
                    <a:pt x="53" y="0"/>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28" name="Freeform 136"/>
            <p:cNvSpPr>
              <a:spLocks/>
            </p:cNvSpPr>
            <p:nvPr/>
          </p:nvSpPr>
          <p:spPr bwMode="auto">
            <a:xfrm>
              <a:off x="497" y="2377"/>
              <a:ext cx="47" cy="13"/>
            </a:xfrm>
            <a:custGeom>
              <a:avLst/>
              <a:gdLst>
                <a:gd name="T0" fmla="*/ 27 w 237"/>
                <a:gd name="T1" fmla="*/ 0 h 66"/>
                <a:gd name="T2" fmla="*/ 0 w 237"/>
                <a:gd name="T3" fmla="*/ 31 h 66"/>
                <a:gd name="T4" fmla="*/ 116 w 237"/>
                <a:gd name="T5" fmla="*/ 59 h 66"/>
                <a:gd name="T6" fmla="*/ 171 w 237"/>
                <a:gd name="T7" fmla="*/ 66 h 66"/>
                <a:gd name="T8" fmla="*/ 237 w 237"/>
                <a:gd name="T9" fmla="*/ 61 h 66"/>
                <a:gd name="T10" fmla="*/ 168 w 237"/>
                <a:gd name="T11" fmla="*/ 28 h 66"/>
                <a:gd name="T12" fmla="*/ 27 w 237"/>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237" h="66">
                  <a:moveTo>
                    <a:pt x="27" y="0"/>
                  </a:moveTo>
                  <a:lnTo>
                    <a:pt x="0" y="31"/>
                  </a:lnTo>
                  <a:lnTo>
                    <a:pt x="116" y="59"/>
                  </a:lnTo>
                  <a:lnTo>
                    <a:pt x="171" y="66"/>
                  </a:lnTo>
                  <a:lnTo>
                    <a:pt x="237" y="61"/>
                  </a:lnTo>
                  <a:lnTo>
                    <a:pt x="168" y="28"/>
                  </a:lnTo>
                  <a:lnTo>
                    <a:pt x="27" y="0"/>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29" name="Freeform 137"/>
            <p:cNvSpPr>
              <a:spLocks/>
            </p:cNvSpPr>
            <p:nvPr/>
          </p:nvSpPr>
          <p:spPr bwMode="auto">
            <a:xfrm>
              <a:off x="410" y="2361"/>
              <a:ext cx="135" cy="42"/>
            </a:xfrm>
            <a:custGeom>
              <a:avLst/>
              <a:gdLst>
                <a:gd name="T0" fmla="*/ 678 w 678"/>
                <a:gd name="T1" fmla="*/ 178 h 211"/>
                <a:gd name="T2" fmla="*/ 678 w 678"/>
                <a:gd name="T3" fmla="*/ 147 h 211"/>
                <a:gd name="T4" fmla="*/ 590 w 678"/>
                <a:gd name="T5" fmla="*/ 156 h 211"/>
                <a:gd name="T6" fmla="*/ 446 w 678"/>
                <a:gd name="T7" fmla="*/ 136 h 211"/>
                <a:gd name="T8" fmla="*/ 365 w 678"/>
                <a:gd name="T9" fmla="*/ 117 h 211"/>
                <a:gd name="T10" fmla="*/ 209 w 678"/>
                <a:gd name="T11" fmla="*/ 66 h 211"/>
                <a:gd name="T12" fmla="*/ 140 w 678"/>
                <a:gd name="T13" fmla="*/ 60 h 211"/>
                <a:gd name="T14" fmla="*/ 74 w 678"/>
                <a:gd name="T15" fmla="*/ 35 h 211"/>
                <a:gd name="T16" fmla="*/ 39 w 678"/>
                <a:gd name="T17" fmla="*/ 0 h 211"/>
                <a:gd name="T18" fmla="*/ 0 w 678"/>
                <a:gd name="T19" fmla="*/ 44 h 211"/>
                <a:gd name="T20" fmla="*/ 0 w 678"/>
                <a:gd name="T21" fmla="*/ 133 h 211"/>
                <a:gd name="T22" fmla="*/ 50 w 678"/>
                <a:gd name="T23" fmla="*/ 147 h 211"/>
                <a:gd name="T24" fmla="*/ 171 w 678"/>
                <a:gd name="T25" fmla="*/ 162 h 211"/>
                <a:gd name="T26" fmla="*/ 220 w 678"/>
                <a:gd name="T27" fmla="*/ 170 h 211"/>
                <a:gd name="T28" fmla="*/ 300 w 678"/>
                <a:gd name="T29" fmla="*/ 197 h 211"/>
                <a:gd name="T30" fmla="*/ 392 w 678"/>
                <a:gd name="T31" fmla="*/ 211 h 211"/>
                <a:gd name="T32" fmla="*/ 458 w 678"/>
                <a:gd name="T33" fmla="*/ 211 h 211"/>
                <a:gd name="T34" fmla="*/ 560 w 678"/>
                <a:gd name="T35" fmla="*/ 211 h 211"/>
                <a:gd name="T36" fmla="*/ 678 w 678"/>
                <a:gd name="T37" fmla="*/ 17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8" h="211">
                  <a:moveTo>
                    <a:pt x="678" y="178"/>
                  </a:moveTo>
                  <a:lnTo>
                    <a:pt x="678" y="147"/>
                  </a:lnTo>
                  <a:lnTo>
                    <a:pt x="590" y="156"/>
                  </a:lnTo>
                  <a:lnTo>
                    <a:pt x="446" y="136"/>
                  </a:lnTo>
                  <a:lnTo>
                    <a:pt x="365" y="117"/>
                  </a:lnTo>
                  <a:lnTo>
                    <a:pt x="209" y="66"/>
                  </a:lnTo>
                  <a:lnTo>
                    <a:pt x="140" y="60"/>
                  </a:lnTo>
                  <a:lnTo>
                    <a:pt x="74" y="35"/>
                  </a:lnTo>
                  <a:lnTo>
                    <a:pt x="39" y="0"/>
                  </a:lnTo>
                  <a:lnTo>
                    <a:pt x="0" y="44"/>
                  </a:lnTo>
                  <a:lnTo>
                    <a:pt x="0" y="133"/>
                  </a:lnTo>
                  <a:lnTo>
                    <a:pt x="50" y="147"/>
                  </a:lnTo>
                  <a:lnTo>
                    <a:pt x="171" y="162"/>
                  </a:lnTo>
                  <a:lnTo>
                    <a:pt x="220" y="170"/>
                  </a:lnTo>
                  <a:lnTo>
                    <a:pt x="300" y="197"/>
                  </a:lnTo>
                  <a:lnTo>
                    <a:pt x="392" y="211"/>
                  </a:lnTo>
                  <a:lnTo>
                    <a:pt x="458" y="211"/>
                  </a:lnTo>
                  <a:lnTo>
                    <a:pt x="560" y="211"/>
                  </a:lnTo>
                  <a:lnTo>
                    <a:pt x="678" y="178"/>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30" name="Freeform 138"/>
            <p:cNvSpPr>
              <a:spLocks/>
            </p:cNvSpPr>
            <p:nvPr/>
          </p:nvSpPr>
          <p:spPr bwMode="auto">
            <a:xfrm>
              <a:off x="419" y="2337"/>
              <a:ext cx="45" cy="34"/>
            </a:xfrm>
            <a:custGeom>
              <a:avLst/>
              <a:gdLst>
                <a:gd name="T0" fmla="*/ 216 w 224"/>
                <a:gd name="T1" fmla="*/ 12 h 170"/>
                <a:gd name="T2" fmla="*/ 210 w 224"/>
                <a:gd name="T3" fmla="*/ 95 h 170"/>
                <a:gd name="T4" fmla="*/ 224 w 224"/>
                <a:gd name="T5" fmla="*/ 114 h 170"/>
                <a:gd name="T6" fmla="*/ 173 w 224"/>
                <a:gd name="T7" fmla="*/ 170 h 170"/>
                <a:gd name="T8" fmla="*/ 105 w 224"/>
                <a:gd name="T9" fmla="*/ 170 h 170"/>
                <a:gd name="T10" fmla="*/ 28 w 224"/>
                <a:gd name="T11" fmla="*/ 145 h 170"/>
                <a:gd name="T12" fmla="*/ 0 w 224"/>
                <a:gd name="T13" fmla="*/ 112 h 170"/>
                <a:gd name="T14" fmla="*/ 16 w 224"/>
                <a:gd name="T15" fmla="*/ 89 h 170"/>
                <a:gd name="T16" fmla="*/ 20 w 224"/>
                <a:gd name="T17" fmla="*/ 0 h 170"/>
                <a:gd name="T18" fmla="*/ 216 w 224"/>
                <a:gd name="T19" fmla="*/ 1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4" h="170">
                  <a:moveTo>
                    <a:pt x="216" y="12"/>
                  </a:moveTo>
                  <a:lnTo>
                    <a:pt x="210" y="95"/>
                  </a:lnTo>
                  <a:lnTo>
                    <a:pt x="224" y="114"/>
                  </a:lnTo>
                  <a:lnTo>
                    <a:pt x="173" y="170"/>
                  </a:lnTo>
                  <a:lnTo>
                    <a:pt x="105" y="170"/>
                  </a:lnTo>
                  <a:lnTo>
                    <a:pt x="28" y="145"/>
                  </a:lnTo>
                  <a:lnTo>
                    <a:pt x="0" y="112"/>
                  </a:lnTo>
                  <a:lnTo>
                    <a:pt x="16" y="89"/>
                  </a:lnTo>
                  <a:lnTo>
                    <a:pt x="20" y="0"/>
                  </a:lnTo>
                  <a:lnTo>
                    <a:pt x="216" y="12"/>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63531" name="Oval 139"/>
          <p:cNvSpPr>
            <a:spLocks noChangeArrowheads="1"/>
          </p:cNvSpPr>
          <p:nvPr/>
        </p:nvSpPr>
        <p:spPr bwMode="auto">
          <a:xfrm>
            <a:off x="346075" y="5757863"/>
            <a:ext cx="265113" cy="103187"/>
          </a:xfrm>
          <a:prstGeom prst="ellipse">
            <a:avLst/>
          </a:prstGeom>
          <a:solidFill>
            <a:srgbClr val="606060"/>
          </a:solidFill>
          <a:ln w="3175">
            <a:solidFill>
              <a:srgbClr val="000000"/>
            </a:solidFill>
            <a:round/>
            <a:headEnd/>
            <a:tailEnd/>
          </a:ln>
        </p:spPr>
        <p:txBody>
          <a:bodyPr/>
          <a:lstStyle/>
          <a:p>
            <a:endParaRPr lang="zh-CN" altLang="en-US"/>
          </a:p>
        </p:txBody>
      </p:sp>
      <p:sp>
        <p:nvSpPr>
          <p:cNvPr id="2363532" name="Rectangle 140"/>
          <p:cNvSpPr>
            <a:spLocks noChangeArrowheads="1"/>
          </p:cNvSpPr>
          <p:nvPr/>
        </p:nvSpPr>
        <p:spPr bwMode="auto">
          <a:xfrm>
            <a:off x="442913" y="5553075"/>
            <a:ext cx="69850" cy="234950"/>
          </a:xfrm>
          <a:prstGeom prst="rect">
            <a:avLst/>
          </a:prstGeom>
          <a:solidFill>
            <a:srgbClr val="606060"/>
          </a:solidFill>
          <a:ln w="3175">
            <a:solidFill>
              <a:srgbClr val="000000"/>
            </a:solidFill>
            <a:miter lim="800000"/>
            <a:headEnd/>
            <a:tailEnd/>
          </a:ln>
        </p:spPr>
        <p:txBody>
          <a:bodyPr/>
          <a:lstStyle/>
          <a:p>
            <a:endParaRPr lang="zh-CN" altLang="en-US"/>
          </a:p>
        </p:txBody>
      </p:sp>
      <p:grpSp>
        <p:nvGrpSpPr>
          <p:cNvPr id="2363533" name="Group 141"/>
          <p:cNvGrpSpPr>
            <a:grpSpLocks/>
          </p:cNvGrpSpPr>
          <p:nvPr/>
        </p:nvGrpSpPr>
        <p:grpSpPr bwMode="auto">
          <a:xfrm>
            <a:off x="320675" y="5464175"/>
            <a:ext cx="350838" cy="122238"/>
            <a:chOff x="182" y="2151"/>
            <a:chExt cx="221" cy="77"/>
          </a:xfrm>
        </p:grpSpPr>
        <p:sp>
          <p:nvSpPr>
            <p:cNvPr id="2363534" name="Freeform 142"/>
            <p:cNvSpPr>
              <a:spLocks/>
            </p:cNvSpPr>
            <p:nvPr/>
          </p:nvSpPr>
          <p:spPr bwMode="auto">
            <a:xfrm>
              <a:off x="182" y="2151"/>
              <a:ext cx="221" cy="77"/>
            </a:xfrm>
            <a:custGeom>
              <a:avLst/>
              <a:gdLst>
                <a:gd name="T0" fmla="*/ 1106 w 1106"/>
                <a:gd name="T1" fmla="*/ 202 h 386"/>
                <a:gd name="T2" fmla="*/ 1099 w 1106"/>
                <a:gd name="T3" fmla="*/ 321 h 386"/>
                <a:gd name="T4" fmla="*/ 735 w 1106"/>
                <a:gd name="T5" fmla="*/ 386 h 386"/>
                <a:gd name="T6" fmla="*/ 334 w 1106"/>
                <a:gd name="T7" fmla="*/ 386 h 386"/>
                <a:gd name="T8" fmla="*/ 19 w 1106"/>
                <a:gd name="T9" fmla="*/ 288 h 386"/>
                <a:gd name="T10" fmla="*/ 0 w 1106"/>
                <a:gd name="T11" fmla="*/ 10 h 386"/>
                <a:gd name="T12" fmla="*/ 625 w 1106"/>
                <a:gd name="T13" fmla="*/ 0 h 386"/>
                <a:gd name="T14" fmla="*/ 1106 w 1106"/>
                <a:gd name="T15" fmla="*/ 202 h 3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6" h="386">
                  <a:moveTo>
                    <a:pt x="1106" y="202"/>
                  </a:moveTo>
                  <a:lnTo>
                    <a:pt x="1099" y="321"/>
                  </a:lnTo>
                  <a:lnTo>
                    <a:pt x="735" y="386"/>
                  </a:lnTo>
                  <a:lnTo>
                    <a:pt x="334" y="386"/>
                  </a:lnTo>
                  <a:lnTo>
                    <a:pt x="19" y="288"/>
                  </a:lnTo>
                  <a:lnTo>
                    <a:pt x="0" y="10"/>
                  </a:lnTo>
                  <a:lnTo>
                    <a:pt x="625" y="0"/>
                  </a:lnTo>
                  <a:lnTo>
                    <a:pt x="1106" y="202"/>
                  </a:lnTo>
                  <a:close/>
                </a:path>
              </a:pathLst>
            </a:custGeom>
            <a:solidFill>
              <a:srgbClr val="404040"/>
            </a:solidFill>
            <a:ln w="3175">
              <a:solidFill>
                <a:srgbClr val="000000"/>
              </a:solidFill>
              <a:prstDash val="solid"/>
              <a:round/>
              <a:headEnd/>
              <a:tailEnd/>
            </a:ln>
          </p:spPr>
          <p:txBody>
            <a:bodyPr/>
            <a:lstStyle/>
            <a:p>
              <a:endParaRPr lang="zh-CN" altLang="en-US"/>
            </a:p>
          </p:txBody>
        </p:sp>
        <p:sp>
          <p:nvSpPr>
            <p:cNvPr id="2363535" name="Freeform 143"/>
            <p:cNvSpPr>
              <a:spLocks/>
            </p:cNvSpPr>
            <p:nvPr/>
          </p:nvSpPr>
          <p:spPr bwMode="auto">
            <a:xfrm>
              <a:off x="187" y="2180"/>
              <a:ext cx="211" cy="45"/>
            </a:xfrm>
            <a:custGeom>
              <a:avLst/>
              <a:gdLst>
                <a:gd name="T0" fmla="*/ 1055 w 1055"/>
                <a:gd name="T1" fmla="*/ 75 h 221"/>
                <a:gd name="T2" fmla="*/ 1049 w 1055"/>
                <a:gd name="T3" fmla="*/ 162 h 221"/>
                <a:gd name="T4" fmla="*/ 721 w 1055"/>
                <a:gd name="T5" fmla="*/ 221 h 221"/>
                <a:gd name="T6" fmla="*/ 296 w 1055"/>
                <a:gd name="T7" fmla="*/ 221 h 221"/>
                <a:gd name="T8" fmla="*/ 0 w 1055"/>
                <a:gd name="T9" fmla="*/ 119 h 221"/>
                <a:gd name="T10" fmla="*/ 0 w 1055"/>
                <a:gd name="T11" fmla="*/ 0 h 221"/>
                <a:gd name="T12" fmla="*/ 283 w 1055"/>
                <a:gd name="T13" fmla="*/ 119 h 221"/>
                <a:gd name="T14" fmla="*/ 716 w 1055"/>
                <a:gd name="T15" fmla="*/ 124 h 221"/>
                <a:gd name="T16" fmla="*/ 1055 w 1055"/>
                <a:gd name="T17" fmla="*/ 75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5" h="221">
                  <a:moveTo>
                    <a:pt x="1055" y="75"/>
                  </a:moveTo>
                  <a:lnTo>
                    <a:pt x="1049" y="162"/>
                  </a:lnTo>
                  <a:lnTo>
                    <a:pt x="721" y="221"/>
                  </a:lnTo>
                  <a:lnTo>
                    <a:pt x="296" y="221"/>
                  </a:lnTo>
                  <a:lnTo>
                    <a:pt x="0" y="119"/>
                  </a:lnTo>
                  <a:lnTo>
                    <a:pt x="0" y="0"/>
                  </a:lnTo>
                  <a:lnTo>
                    <a:pt x="283" y="119"/>
                  </a:lnTo>
                  <a:lnTo>
                    <a:pt x="716" y="124"/>
                  </a:lnTo>
                  <a:lnTo>
                    <a:pt x="1055" y="75"/>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63536" name="Freeform 144"/>
          <p:cNvSpPr>
            <a:spLocks/>
          </p:cNvSpPr>
          <p:nvPr/>
        </p:nvSpPr>
        <p:spPr bwMode="auto">
          <a:xfrm>
            <a:off x="309563" y="5335588"/>
            <a:ext cx="479425" cy="444500"/>
          </a:xfrm>
          <a:custGeom>
            <a:avLst/>
            <a:gdLst>
              <a:gd name="T0" fmla="*/ 1501 w 1507"/>
              <a:gd name="T1" fmla="*/ 789 h 1401"/>
              <a:gd name="T2" fmla="*/ 1493 w 1507"/>
              <a:gd name="T3" fmla="*/ 649 h 1401"/>
              <a:gd name="T4" fmla="*/ 1495 w 1507"/>
              <a:gd name="T5" fmla="*/ 499 h 1401"/>
              <a:gd name="T6" fmla="*/ 1489 w 1507"/>
              <a:gd name="T7" fmla="*/ 385 h 1401"/>
              <a:gd name="T8" fmla="*/ 1424 w 1507"/>
              <a:gd name="T9" fmla="*/ 317 h 1401"/>
              <a:gd name="T10" fmla="*/ 1345 w 1507"/>
              <a:gd name="T11" fmla="*/ 278 h 1401"/>
              <a:gd name="T12" fmla="*/ 1166 w 1507"/>
              <a:gd name="T13" fmla="*/ 213 h 1401"/>
              <a:gd name="T14" fmla="*/ 903 w 1507"/>
              <a:gd name="T15" fmla="*/ 149 h 1401"/>
              <a:gd name="T16" fmla="*/ 852 w 1507"/>
              <a:gd name="T17" fmla="*/ 144 h 1401"/>
              <a:gd name="T18" fmla="*/ 817 w 1507"/>
              <a:gd name="T19" fmla="*/ 149 h 1401"/>
              <a:gd name="T20" fmla="*/ 809 w 1507"/>
              <a:gd name="T21" fmla="*/ 135 h 1401"/>
              <a:gd name="T22" fmla="*/ 794 w 1507"/>
              <a:gd name="T23" fmla="*/ 122 h 1401"/>
              <a:gd name="T24" fmla="*/ 777 w 1507"/>
              <a:gd name="T25" fmla="*/ 125 h 1401"/>
              <a:gd name="T26" fmla="*/ 754 w 1507"/>
              <a:gd name="T27" fmla="*/ 126 h 1401"/>
              <a:gd name="T28" fmla="*/ 745 w 1507"/>
              <a:gd name="T29" fmla="*/ 100 h 1401"/>
              <a:gd name="T30" fmla="*/ 726 w 1507"/>
              <a:gd name="T31" fmla="*/ 85 h 1401"/>
              <a:gd name="T32" fmla="*/ 704 w 1507"/>
              <a:gd name="T33" fmla="*/ 82 h 1401"/>
              <a:gd name="T34" fmla="*/ 678 w 1507"/>
              <a:gd name="T35" fmla="*/ 82 h 1401"/>
              <a:gd name="T36" fmla="*/ 681 w 1507"/>
              <a:gd name="T37" fmla="*/ 59 h 1401"/>
              <a:gd name="T38" fmla="*/ 651 w 1507"/>
              <a:gd name="T39" fmla="*/ 0 h 1401"/>
              <a:gd name="T40" fmla="*/ 37 w 1507"/>
              <a:gd name="T41" fmla="*/ 16 h 1401"/>
              <a:gd name="T42" fmla="*/ 39 w 1507"/>
              <a:gd name="T43" fmla="*/ 79 h 1401"/>
              <a:gd name="T44" fmla="*/ 28 w 1507"/>
              <a:gd name="T45" fmla="*/ 135 h 1401"/>
              <a:gd name="T46" fmla="*/ 18 w 1507"/>
              <a:gd name="T47" fmla="*/ 175 h 1401"/>
              <a:gd name="T48" fmla="*/ 8 w 1507"/>
              <a:gd name="T49" fmla="*/ 225 h 1401"/>
              <a:gd name="T50" fmla="*/ 0 w 1507"/>
              <a:gd name="T51" fmla="*/ 306 h 1401"/>
              <a:gd name="T52" fmla="*/ 9 w 1507"/>
              <a:gd name="T53" fmla="*/ 354 h 1401"/>
              <a:gd name="T54" fmla="*/ 28 w 1507"/>
              <a:gd name="T55" fmla="*/ 399 h 1401"/>
              <a:gd name="T56" fmla="*/ 49 w 1507"/>
              <a:gd name="T57" fmla="*/ 438 h 1401"/>
              <a:gd name="T58" fmla="*/ 78 w 1507"/>
              <a:gd name="T59" fmla="*/ 451 h 1401"/>
              <a:gd name="T60" fmla="*/ 122 w 1507"/>
              <a:gd name="T61" fmla="*/ 464 h 1401"/>
              <a:gd name="T62" fmla="*/ 180 w 1507"/>
              <a:gd name="T63" fmla="*/ 483 h 1401"/>
              <a:gd name="T64" fmla="*/ 208 w 1507"/>
              <a:gd name="T65" fmla="*/ 514 h 1401"/>
              <a:gd name="T66" fmla="*/ 240 w 1507"/>
              <a:gd name="T67" fmla="*/ 541 h 1401"/>
              <a:gd name="T68" fmla="*/ 289 w 1507"/>
              <a:gd name="T69" fmla="*/ 564 h 1401"/>
              <a:gd name="T70" fmla="*/ 348 w 1507"/>
              <a:gd name="T71" fmla="*/ 582 h 1401"/>
              <a:gd name="T72" fmla="*/ 441 w 1507"/>
              <a:gd name="T73" fmla="*/ 594 h 1401"/>
              <a:gd name="T74" fmla="*/ 520 w 1507"/>
              <a:gd name="T75" fmla="*/ 594 h 1401"/>
              <a:gd name="T76" fmla="*/ 581 w 1507"/>
              <a:gd name="T77" fmla="*/ 587 h 1401"/>
              <a:gd name="T78" fmla="*/ 637 w 1507"/>
              <a:gd name="T79" fmla="*/ 582 h 1401"/>
              <a:gd name="T80" fmla="*/ 678 w 1507"/>
              <a:gd name="T81" fmla="*/ 604 h 1401"/>
              <a:gd name="T82" fmla="*/ 758 w 1507"/>
              <a:gd name="T83" fmla="*/ 600 h 1401"/>
              <a:gd name="T84" fmla="*/ 1078 w 1507"/>
              <a:gd name="T85" fmla="*/ 645 h 1401"/>
              <a:gd name="T86" fmla="*/ 1165 w 1507"/>
              <a:gd name="T87" fmla="*/ 655 h 1401"/>
              <a:gd name="T88" fmla="*/ 1133 w 1507"/>
              <a:gd name="T89" fmla="*/ 845 h 1401"/>
              <a:gd name="T90" fmla="*/ 1130 w 1507"/>
              <a:gd name="T91" fmla="*/ 942 h 1401"/>
              <a:gd name="T92" fmla="*/ 1149 w 1507"/>
              <a:gd name="T93" fmla="*/ 1066 h 1401"/>
              <a:gd name="T94" fmla="*/ 1169 w 1507"/>
              <a:gd name="T95" fmla="*/ 1212 h 1401"/>
              <a:gd name="T96" fmla="*/ 1169 w 1507"/>
              <a:gd name="T97" fmla="*/ 1363 h 1401"/>
              <a:gd name="T98" fmla="*/ 1244 w 1507"/>
              <a:gd name="T99" fmla="*/ 1385 h 1401"/>
              <a:gd name="T100" fmla="*/ 1339 w 1507"/>
              <a:gd name="T101" fmla="*/ 1395 h 1401"/>
              <a:gd name="T102" fmla="*/ 1420 w 1507"/>
              <a:gd name="T103" fmla="*/ 1401 h 1401"/>
              <a:gd name="T104" fmla="*/ 1507 w 1507"/>
              <a:gd name="T105" fmla="*/ 1391 h 1401"/>
              <a:gd name="T106" fmla="*/ 1501 w 1507"/>
              <a:gd name="T107" fmla="*/ 1252 h 1401"/>
              <a:gd name="T108" fmla="*/ 1501 w 1507"/>
              <a:gd name="T109" fmla="*/ 1024 h 1401"/>
              <a:gd name="T110" fmla="*/ 1501 w 1507"/>
              <a:gd name="T111" fmla="*/ 824 h 1401"/>
              <a:gd name="T112" fmla="*/ 1501 w 1507"/>
              <a:gd name="T113" fmla="*/ 789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07" h="1401">
                <a:moveTo>
                  <a:pt x="1501" y="789"/>
                </a:moveTo>
                <a:lnTo>
                  <a:pt x="1493" y="649"/>
                </a:lnTo>
                <a:lnTo>
                  <a:pt x="1495" y="499"/>
                </a:lnTo>
                <a:lnTo>
                  <a:pt x="1489" y="385"/>
                </a:lnTo>
                <a:lnTo>
                  <a:pt x="1424" y="317"/>
                </a:lnTo>
                <a:lnTo>
                  <a:pt x="1345" y="278"/>
                </a:lnTo>
                <a:lnTo>
                  <a:pt x="1166" y="213"/>
                </a:lnTo>
                <a:lnTo>
                  <a:pt x="903" y="149"/>
                </a:lnTo>
                <a:lnTo>
                  <a:pt x="852" y="144"/>
                </a:lnTo>
                <a:lnTo>
                  <a:pt x="817" y="149"/>
                </a:lnTo>
                <a:lnTo>
                  <a:pt x="809" y="135"/>
                </a:lnTo>
                <a:lnTo>
                  <a:pt x="794" y="122"/>
                </a:lnTo>
                <a:lnTo>
                  <a:pt x="777" y="125"/>
                </a:lnTo>
                <a:lnTo>
                  <a:pt x="754" y="126"/>
                </a:lnTo>
                <a:lnTo>
                  <a:pt x="745" y="100"/>
                </a:lnTo>
                <a:lnTo>
                  <a:pt x="726" y="85"/>
                </a:lnTo>
                <a:lnTo>
                  <a:pt x="704" y="82"/>
                </a:lnTo>
                <a:lnTo>
                  <a:pt x="678" y="82"/>
                </a:lnTo>
                <a:lnTo>
                  <a:pt x="681" y="59"/>
                </a:lnTo>
                <a:lnTo>
                  <a:pt x="651" y="0"/>
                </a:lnTo>
                <a:lnTo>
                  <a:pt x="37" y="16"/>
                </a:lnTo>
                <a:lnTo>
                  <a:pt x="39" y="79"/>
                </a:lnTo>
                <a:lnTo>
                  <a:pt x="28" y="135"/>
                </a:lnTo>
                <a:lnTo>
                  <a:pt x="18" y="175"/>
                </a:lnTo>
                <a:lnTo>
                  <a:pt x="8" y="225"/>
                </a:lnTo>
                <a:lnTo>
                  <a:pt x="0" y="306"/>
                </a:lnTo>
                <a:lnTo>
                  <a:pt x="9" y="354"/>
                </a:lnTo>
                <a:lnTo>
                  <a:pt x="28" y="399"/>
                </a:lnTo>
                <a:lnTo>
                  <a:pt x="49" y="438"/>
                </a:lnTo>
                <a:lnTo>
                  <a:pt x="78" y="451"/>
                </a:lnTo>
                <a:lnTo>
                  <a:pt x="122" y="464"/>
                </a:lnTo>
                <a:lnTo>
                  <a:pt x="180" y="483"/>
                </a:lnTo>
                <a:lnTo>
                  <a:pt x="208" y="514"/>
                </a:lnTo>
                <a:lnTo>
                  <a:pt x="240" y="541"/>
                </a:lnTo>
                <a:lnTo>
                  <a:pt x="289" y="564"/>
                </a:lnTo>
                <a:lnTo>
                  <a:pt x="348" y="582"/>
                </a:lnTo>
                <a:lnTo>
                  <a:pt x="441" y="594"/>
                </a:lnTo>
                <a:lnTo>
                  <a:pt x="520" y="594"/>
                </a:lnTo>
                <a:lnTo>
                  <a:pt x="581" y="587"/>
                </a:lnTo>
                <a:lnTo>
                  <a:pt x="637" y="582"/>
                </a:lnTo>
                <a:lnTo>
                  <a:pt x="678" y="604"/>
                </a:lnTo>
                <a:lnTo>
                  <a:pt x="758" y="600"/>
                </a:lnTo>
                <a:lnTo>
                  <a:pt x="1078" y="645"/>
                </a:lnTo>
                <a:lnTo>
                  <a:pt x="1165" y="655"/>
                </a:lnTo>
                <a:lnTo>
                  <a:pt x="1133" y="845"/>
                </a:lnTo>
                <a:lnTo>
                  <a:pt x="1130" y="942"/>
                </a:lnTo>
                <a:lnTo>
                  <a:pt x="1149" y="1066"/>
                </a:lnTo>
                <a:lnTo>
                  <a:pt x="1169" y="1212"/>
                </a:lnTo>
                <a:lnTo>
                  <a:pt x="1169" y="1363"/>
                </a:lnTo>
                <a:lnTo>
                  <a:pt x="1244" y="1385"/>
                </a:lnTo>
                <a:lnTo>
                  <a:pt x="1339" y="1395"/>
                </a:lnTo>
                <a:lnTo>
                  <a:pt x="1420" y="1401"/>
                </a:lnTo>
                <a:lnTo>
                  <a:pt x="1507" y="1391"/>
                </a:lnTo>
                <a:lnTo>
                  <a:pt x="1501" y="1252"/>
                </a:lnTo>
                <a:lnTo>
                  <a:pt x="1501" y="1024"/>
                </a:lnTo>
                <a:lnTo>
                  <a:pt x="1501" y="824"/>
                </a:lnTo>
                <a:lnTo>
                  <a:pt x="1501" y="789"/>
                </a:lnTo>
                <a:close/>
              </a:path>
            </a:pathLst>
          </a:custGeom>
          <a:solidFill>
            <a:srgbClr val="606060"/>
          </a:solidFill>
          <a:ln w="3175">
            <a:solidFill>
              <a:srgbClr val="000000"/>
            </a:solidFill>
            <a:prstDash val="solid"/>
            <a:round/>
            <a:headEnd/>
            <a:tailEnd/>
          </a:ln>
        </p:spPr>
        <p:txBody>
          <a:bodyPr/>
          <a:lstStyle/>
          <a:p>
            <a:endParaRPr lang="zh-CN" altLang="en-US"/>
          </a:p>
        </p:txBody>
      </p:sp>
      <p:sp>
        <p:nvSpPr>
          <p:cNvPr id="2363537" name="Freeform 145"/>
          <p:cNvSpPr>
            <a:spLocks/>
          </p:cNvSpPr>
          <p:nvPr/>
        </p:nvSpPr>
        <p:spPr bwMode="auto">
          <a:xfrm>
            <a:off x="315913" y="5353050"/>
            <a:ext cx="468312" cy="420688"/>
          </a:xfrm>
          <a:custGeom>
            <a:avLst/>
            <a:gdLst>
              <a:gd name="T0" fmla="*/ 46 w 1473"/>
              <a:gd name="T1" fmla="*/ 66 h 1324"/>
              <a:gd name="T2" fmla="*/ 10 w 1473"/>
              <a:gd name="T3" fmla="*/ 144 h 1324"/>
              <a:gd name="T4" fmla="*/ 39 w 1473"/>
              <a:gd name="T5" fmla="*/ 367 h 1324"/>
              <a:gd name="T6" fmla="*/ 120 w 1473"/>
              <a:gd name="T7" fmla="*/ 367 h 1324"/>
              <a:gd name="T8" fmla="*/ 211 w 1473"/>
              <a:gd name="T9" fmla="*/ 449 h 1324"/>
              <a:gd name="T10" fmla="*/ 421 w 1473"/>
              <a:gd name="T11" fmla="*/ 504 h 1324"/>
              <a:gd name="T12" fmla="*/ 620 w 1473"/>
              <a:gd name="T13" fmla="*/ 504 h 1324"/>
              <a:gd name="T14" fmla="*/ 546 w 1473"/>
              <a:gd name="T15" fmla="*/ 423 h 1324"/>
              <a:gd name="T16" fmla="*/ 641 w 1473"/>
              <a:gd name="T17" fmla="*/ 501 h 1324"/>
              <a:gd name="T18" fmla="*/ 737 w 1473"/>
              <a:gd name="T19" fmla="*/ 520 h 1324"/>
              <a:gd name="T20" fmla="*/ 672 w 1473"/>
              <a:gd name="T21" fmla="*/ 469 h 1324"/>
              <a:gd name="T22" fmla="*/ 776 w 1473"/>
              <a:gd name="T23" fmla="*/ 527 h 1324"/>
              <a:gd name="T24" fmla="*/ 1114 w 1473"/>
              <a:gd name="T25" fmla="*/ 572 h 1324"/>
              <a:gd name="T26" fmla="*/ 1122 w 1473"/>
              <a:gd name="T27" fmla="*/ 833 h 1324"/>
              <a:gd name="T28" fmla="*/ 1159 w 1473"/>
              <a:gd name="T29" fmla="*/ 1288 h 1324"/>
              <a:gd name="T30" fmla="*/ 1360 w 1473"/>
              <a:gd name="T31" fmla="*/ 1324 h 1324"/>
              <a:gd name="T32" fmla="*/ 1468 w 1473"/>
              <a:gd name="T33" fmla="*/ 998 h 1324"/>
              <a:gd name="T34" fmla="*/ 1451 w 1473"/>
              <a:gd name="T35" fmla="*/ 579 h 1324"/>
              <a:gd name="T36" fmla="*/ 1455 w 1473"/>
              <a:gd name="T37" fmla="*/ 381 h 1324"/>
              <a:gd name="T38" fmla="*/ 1355 w 1473"/>
              <a:gd name="T39" fmla="*/ 261 h 1324"/>
              <a:gd name="T40" fmla="*/ 1057 w 1473"/>
              <a:gd name="T41" fmla="*/ 150 h 1324"/>
              <a:gd name="T42" fmla="*/ 809 w 1473"/>
              <a:gd name="T43" fmla="*/ 98 h 1324"/>
              <a:gd name="T44" fmla="*/ 662 w 1473"/>
              <a:gd name="T45" fmla="*/ 205 h 1324"/>
              <a:gd name="T46" fmla="*/ 767 w 1473"/>
              <a:gd name="T47" fmla="*/ 131 h 1324"/>
              <a:gd name="T48" fmla="*/ 776 w 1473"/>
              <a:gd name="T49" fmla="*/ 79 h 1324"/>
              <a:gd name="T50" fmla="*/ 725 w 1473"/>
              <a:gd name="T51" fmla="*/ 98 h 1324"/>
              <a:gd name="T52" fmla="*/ 656 w 1473"/>
              <a:gd name="T53" fmla="*/ 137 h 1324"/>
              <a:gd name="T54" fmla="*/ 722 w 1473"/>
              <a:gd name="T55" fmla="*/ 68 h 1324"/>
              <a:gd name="T56" fmla="*/ 669 w 1473"/>
              <a:gd name="T57" fmla="*/ 36 h 1324"/>
              <a:gd name="T58" fmla="*/ 569 w 1473"/>
              <a:gd name="T59" fmla="*/ 112 h 1324"/>
              <a:gd name="T60" fmla="*/ 646 w 1473"/>
              <a:gd name="T61" fmla="*/ 20 h 1324"/>
              <a:gd name="T62" fmla="*/ 597 w 1473"/>
              <a:gd name="T63" fmla="*/ 7 h 1324"/>
              <a:gd name="T64" fmla="*/ 523 w 1473"/>
              <a:gd name="T65" fmla="*/ 63 h 1324"/>
              <a:gd name="T66" fmla="*/ 386 w 1473"/>
              <a:gd name="T67" fmla="*/ 40 h 1324"/>
              <a:gd name="T68" fmla="*/ 345 w 1473"/>
              <a:gd name="T69" fmla="*/ 72 h 1324"/>
              <a:gd name="T70" fmla="*/ 211 w 1473"/>
              <a:gd name="T71" fmla="*/ 95 h 1324"/>
              <a:gd name="T72" fmla="*/ 185 w 1473"/>
              <a:gd name="T73" fmla="*/ 45 h 1324"/>
              <a:gd name="T74" fmla="*/ 130 w 1473"/>
              <a:gd name="T75" fmla="*/ 91 h 1324"/>
              <a:gd name="T76" fmla="*/ 72 w 1473"/>
              <a:gd name="T77" fmla="*/ 40 h 1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73" h="1324">
                <a:moveTo>
                  <a:pt x="49" y="23"/>
                </a:moveTo>
                <a:lnTo>
                  <a:pt x="46" y="66"/>
                </a:lnTo>
                <a:lnTo>
                  <a:pt x="29" y="49"/>
                </a:lnTo>
                <a:lnTo>
                  <a:pt x="10" y="144"/>
                </a:lnTo>
                <a:lnTo>
                  <a:pt x="0" y="254"/>
                </a:lnTo>
                <a:lnTo>
                  <a:pt x="39" y="367"/>
                </a:lnTo>
                <a:lnTo>
                  <a:pt x="130" y="393"/>
                </a:lnTo>
                <a:lnTo>
                  <a:pt x="120" y="367"/>
                </a:lnTo>
                <a:lnTo>
                  <a:pt x="169" y="406"/>
                </a:lnTo>
                <a:lnTo>
                  <a:pt x="211" y="449"/>
                </a:lnTo>
                <a:lnTo>
                  <a:pt x="306" y="494"/>
                </a:lnTo>
                <a:lnTo>
                  <a:pt x="421" y="504"/>
                </a:lnTo>
                <a:lnTo>
                  <a:pt x="562" y="511"/>
                </a:lnTo>
                <a:lnTo>
                  <a:pt x="620" y="504"/>
                </a:lnTo>
                <a:lnTo>
                  <a:pt x="569" y="481"/>
                </a:lnTo>
                <a:lnTo>
                  <a:pt x="546" y="423"/>
                </a:lnTo>
                <a:lnTo>
                  <a:pt x="588" y="471"/>
                </a:lnTo>
                <a:lnTo>
                  <a:pt x="641" y="501"/>
                </a:lnTo>
                <a:lnTo>
                  <a:pt x="688" y="527"/>
                </a:lnTo>
                <a:lnTo>
                  <a:pt x="737" y="520"/>
                </a:lnTo>
                <a:lnTo>
                  <a:pt x="706" y="497"/>
                </a:lnTo>
                <a:lnTo>
                  <a:pt x="672" y="469"/>
                </a:lnTo>
                <a:lnTo>
                  <a:pt x="725" y="488"/>
                </a:lnTo>
                <a:lnTo>
                  <a:pt x="776" y="527"/>
                </a:lnTo>
                <a:lnTo>
                  <a:pt x="946" y="546"/>
                </a:lnTo>
                <a:lnTo>
                  <a:pt x="1114" y="572"/>
                </a:lnTo>
                <a:lnTo>
                  <a:pt x="1165" y="585"/>
                </a:lnTo>
                <a:lnTo>
                  <a:pt x="1122" y="833"/>
                </a:lnTo>
                <a:lnTo>
                  <a:pt x="1155" y="1063"/>
                </a:lnTo>
                <a:lnTo>
                  <a:pt x="1159" y="1288"/>
                </a:lnTo>
                <a:lnTo>
                  <a:pt x="1266" y="1310"/>
                </a:lnTo>
                <a:lnTo>
                  <a:pt x="1360" y="1324"/>
                </a:lnTo>
                <a:lnTo>
                  <a:pt x="1473" y="1321"/>
                </a:lnTo>
                <a:lnTo>
                  <a:pt x="1468" y="998"/>
                </a:lnTo>
                <a:lnTo>
                  <a:pt x="1468" y="729"/>
                </a:lnTo>
                <a:lnTo>
                  <a:pt x="1451" y="579"/>
                </a:lnTo>
                <a:lnTo>
                  <a:pt x="1465" y="485"/>
                </a:lnTo>
                <a:lnTo>
                  <a:pt x="1455" y="381"/>
                </a:lnTo>
                <a:lnTo>
                  <a:pt x="1436" y="314"/>
                </a:lnTo>
                <a:lnTo>
                  <a:pt x="1355" y="261"/>
                </a:lnTo>
                <a:lnTo>
                  <a:pt x="1253" y="215"/>
                </a:lnTo>
                <a:lnTo>
                  <a:pt x="1057" y="150"/>
                </a:lnTo>
                <a:lnTo>
                  <a:pt x="897" y="105"/>
                </a:lnTo>
                <a:lnTo>
                  <a:pt x="809" y="98"/>
                </a:lnTo>
                <a:lnTo>
                  <a:pt x="773" y="150"/>
                </a:lnTo>
                <a:lnTo>
                  <a:pt x="662" y="205"/>
                </a:lnTo>
                <a:lnTo>
                  <a:pt x="722" y="157"/>
                </a:lnTo>
                <a:lnTo>
                  <a:pt x="767" y="131"/>
                </a:lnTo>
                <a:lnTo>
                  <a:pt x="783" y="95"/>
                </a:lnTo>
                <a:lnTo>
                  <a:pt x="776" y="79"/>
                </a:lnTo>
                <a:lnTo>
                  <a:pt x="744" y="79"/>
                </a:lnTo>
                <a:lnTo>
                  <a:pt x="725" y="98"/>
                </a:lnTo>
                <a:lnTo>
                  <a:pt x="706" y="117"/>
                </a:lnTo>
                <a:lnTo>
                  <a:pt x="656" y="137"/>
                </a:lnTo>
                <a:lnTo>
                  <a:pt x="702" y="98"/>
                </a:lnTo>
                <a:lnTo>
                  <a:pt x="722" y="68"/>
                </a:lnTo>
                <a:lnTo>
                  <a:pt x="708" y="49"/>
                </a:lnTo>
                <a:lnTo>
                  <a:pt x="669" y="36"/>
                </a:lnTo>
                <a:lnTo>
                  <a:pt x="618" y="82"/>
                </a:lnTo>
                <a:lnTo>
                  <a:pt x="569" y="112"/>
                </a:lnTo>
                <a:lnTo>
                  <a:pt x="627" y="45"/>
                </a:lnTo>
                <a:lnTo>
                  <a:pt x="646" y="20"/>
                </a:lnTo>
                <a:lnTo>
                  <a:pt x="646" y="0"/>
                </a:lnTo>
                <a:lnTo>
                  <a:pt x="597" y="7"/>
                </a:lnTo>
                <a:lnTo>
                  <a:pt x="553" y="40"/>
                </a:lnTo>
                <a:lnTo>
                  <a:pt x="523" y="63"/>
                </a:lnTo>
                <a:lnTo>
                  <a:pt x="383" y="75"/>
                </a:lnTo>
                <a:lnTo>
                  <a:pt x="386" y="40"/>
                </a:lnTo>
                <a:lnTo>
                  <a:pt x="345" y="26"/>
                </a:lnTo>
                <a:lnTo>
                  <a:pt x="345" y="72"/>
                </a:lnTo>
                <a:lnTo>
                  <a:pt x="303" y="82"/>
                </a:lnTo>
                <a:lnTo>
                  <a:pt x="211" y="95"/>
                </a:lnTo>
                <a:lnTo>
                  <a:pt x="218" y="45"/>
                </a:lnTo>
                <a:lnTo>
                  <a:pt x="185" y="45"/>
                </a:lnTo>
                <a:lnTo>
                  <a:pt x="182" y="95"/>
                </a:lnTo>
                <a:lnTo>
                  <a:pt x="130" y="91"/>
                </a:lnTo>
                <a:lnTo>
                  <a:pt x="75" y="79"/>
                </a:lnTo>
                <a:lnTo>
                  <a:pt x="72" y="40"/>
                </a:lnTo>
                <a:lnTo>
                  <a:pt x="49" y="23"/>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38" name="Freeform 146"/>
          <p:cNvSpPr>
            <a:spLocks/>
          </p:cNvSpPr>
          <p:nvPr/>
        </p:nvSpPr>
        <p:spPr bwMode="auto">
          <a:xfrm>
            <a:off x="381000" y="5422900"/>
            <a:ext cx="63500" cy="11113"/>
          </a:xfrm>
          <a:custGeom>
            <a:avLst/>
            <a:gdLst>
              <a:gd name="T0" fmla="*/ 0 w 199"/>
              <a:gd name="T1" fmla="*/ 0 h 33"/>
              <a:gd name="T2" fmla="*/ 93 w 199"/>
              <a:gd name="T3" fmla="*/ 33 h 33"/>
              <a:gd name="T4" fmla="*/ 199 w 199"/>
              <a:gd name="T5" fmla="*/ 25 h 33"/>
              <a:gd name="T6" fmla="*/ 0 w 199"/>
              <a:gd name="T7" fmla="*/ 0 h 33"/>
            </a:gdLst>
            <a:ahLst/>
            <a:cxnLst>
              <a:cxn ang="0">
                <a:pos x="T0" y="T1"/>
              </a:cxn>
              <a:cxn ang="0">
                <a:pos x="T2" y="T3"/>
              </a:cxn>
              <a:cxn ang="0">
                <a:pos x="T4" y="T5"/>
              </a:cxn>
              <a:cxn ang="0">
                <a:pos x="T6" y="T7"/>
              </a:cxn>
            </a:cxnLst>
            <a:rect l="0" t="0" r="r" b="b"/>
            <a:pathLst>
              <a:path w="199" h="33">
                <a:moveTo>
                  <a:pt x="0" y="0"/>
                </a:moveTo>
                <a:lnTo>
                  <a:pt x="93" y="33"/>
                </a:lnTo>
                <a:lnTo>
                  <a:pt x="199" y="25"/>
                </a:lnTo>
                <a:lnTo>
                  <a:pt x="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39" name="Freeform 147"/>
          <p:cNvSpPr>
            <a:spLocks/>
          </p:cNvSpPr>
          <p:nvPr/>
        </p:nvSpPr>
        <p:spPr bwMode="auto">
          <a:xfrm>
            <a:off x="317500" y="5405438"/>
            <a:ext cx="39688" cy="12700"/>
          </a:xfrm>
          <a:custGeom>
            <a:avLst/>
            <a:gdLst>
              <a:gd name="T0" fmla="*/ 0 w 122"/>
              <a:gd name="T1" fmla="*/ 0 h 40"/>
              <a:gd name="T2" fmla="*/ 32 w 122"/>
              <a:gd name="T3" fmla="*/ 25 h 40"/>
              <a:gd name="T4" fmla="*/ 122 w 122"/>
              <a:gd name="T5" fmla="*/ 38 h 40"/>
              <a:gd name="T6" fmla="*/ 30 w 122"/>
              <a:gd name="T7" fmla="*/ 40 h 40"/>
              <a:gd name="T8" fmla="*/ 0 w 122"/>
              <a:gd name="T9" fmla="*/ 0 h 40"/>
            </a:gdLst>
            <a:ahLst/>
            <a:cxnLst>
              <a:cxn ang="0">
                <a:pos x="T0" y="T1"/>
              </a:cxn>
              <a:cxn ang="0">
                <a:pos x="T2" y="T3"/>
              </a:cxn>
              <a:cxn ang="0">
                <a:pos x="T4" y="T5"/>
              </a:cxn>
              <a:cxn ang="0">
                <a:pos x="T6" y="T7"/>
              </a:cxn>
              <a:cxn ang="0">
                <a:pos x="T8" y="T9"/>
              </a:cxn>
            </a:cxnLst>
            <a:rect l="0" t="0" r="r" b="b"/>
            <a:pathLst>
              <a:path w="122" h="40">
                <a:moveTo>
                  <a:pt x="0" y="0"/>
                </a:moveTo>
                <a:lnTo>
                  <a:pt x="32" y="25"/>
                </a:lnTo>
                <a:lnTo>
                  <a:pt x="122" y="38"/>
                </a:lnTo>
                <a:lnTo>
                  <a:pt x="30" y="40"/>
                </a:lnTo>
                <a:lnTo>
                  <a:pt x="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0" name="Freeform 148"/>
          <p:cNvSpPr>
            <a:spLocks/>
          </p:cNvSpPr>
          <p:nvPr/>
        </p:nvSpPr>
        <p:spPr bwMode="auto">
          <a:xfrm>
            <a:off x="479425" y="5395913"/>
            <a:ext cx="60325" cy="31750"/>
          </a:xfrm>
          <a:custGeom>
            <a:avLst/>
            <a:gdLst>
              <a:gd name="T0" fmla="*/ 0 w 187"/>
              <a:gd name="T1" fmla="*/ 0 h 102"/>
              <a:gd name="T2" fmla="*/ 84 w 187"/>
              <a:gd name="T3" fmla="*/ 9 h 102"/>
              <a:gd name="T4" fmla="*/ 101 w 187"/>
              <a:gd name="T5" fmla="*/ 23 h 102"/>
              <a:gd name="T6" fmla="*/ 101 w 187"/>
              <a:gd name="T7" fmla="*/ 54 h 102"/>
              <a:gd name="T8" fmla="*/ 106 w 187"/>
              <a:gd name="T9" fmla="*/ 89 h 102"/>
              <a:gd name="T10" fmla="*/ 187 w 187"/>
              <a:gd name="T11" fmla="*/ 102 h 102"/>
              <a:gd name="T12" fmla="*/ 90 w 187"/>
              <a:gd name="T13" fmla="*/ 98 h 102"/>
              <a:gd name="T14" fmla="*/ 74 w 187"/>
              <a:gd name="T15" fmla="*/ 34 h 102"/>
              <a:gd name="T16" fmla="*/ 0 w 187"/>
              <a:gd name="T1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7" h="102">
                <a:moveTo>
                  <a:pt x="0" y="0"/>
                </a:moveTo>
                <a:lnTo>
                  <a:pt x="84" y="9"/>
                </a:lnTo>
                <a:lnTo>
                  <a:pt x="101" y="23"/>
                </a:lnTo>
                <a:lnTo>
                  <a:pt x="101" y="54"/>
                </a:lnTo>
                <a:lnTo>
                  <a:pt x="106" y="89"/>
                </a:lnTo>
                <a:lnTo>
                  <a:pt x="187" y="102"/>
                </a:lnTo>
                <a:lnTo>
                  <a:pt x="90" y="98"/>
                </a:lnTo>
                <a:lnTo>
                  <a:pt x="74" y="34"/>
                </a:lnTo>
                <a:lnTo>
                  <a:pt x="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1" name="Freeform 149"/>
          <p:cNvSpPr>
            <a:spLocks/>
          </p:cNvSpPr>
          <p:nvPr/>
        </p:nvSpPr>
        <p:spPr bwMode="auto">
          <a:xfrm>
            <a:off x="539750" y="5468938"/>
            <a:ext cx="193675" cy="47625"/>
          </a:xfrm>
          <a:custGeom>
            <a:avLst/>
            <a:gdLst>
              <a:gd name="T0" fmla="*/ 0 w 609"/>
              <a:gd name="T1" fmla="*/ 0 h 150"/>
              <a:gd name="T2" fmla="*/ 154 w 609"/>
              <a:gd name="T3" fmla="*/ 7 h 150"/>
              <a:gd name="T4" fmla="*/ 313 w 609"/>
              <a:gd name="T5" fmla="*/ 44 h 150"/>
              <a:gd name="T6" fmla="*/ 431 w 609"/>
              <a:gd name="T7" fmla="*/ 51 h 150"/>
              <a:gd name="T8" fmla="*/ 527 w 609"/>
              <a:gd name="T9" fmla="*/ 71 h 150"/>
              <a:gd name="T10" fmla="*/ 563 w 609"/>
              <a:gd name="T11" fmla="*/ 122 h 150"/>
              <a:gd name="T12" fmla="*/ 609 w 609"/>
              <a:gd name="T13" fmla="*/ 150 h 150"/>
              <a:gd name="T14" fmla="*/ 563 w 609"/>
              <a:gd name="T15" fmla="*/ 141 h 150"/>
              <a:gd name="T16" fmla="*/ 521 w 609"/>
              <a:gd name="T17" fmla="*/ 84 h 150"/>
              <a:gd name="T18" fmla="*/ 392 w 609"/>
              <a:gd name="T19" fmla="*/ 58 h 150"/>
              <a:gd name="T20" fmla="*/ 313 w 609"/>
              <a:gd name="T21" fmla="*/ 58 h 150"/>
              <a:gd name="T22" fmla="*/ 252 w 609"/>
              <a:gd name="T23" fmla="*/ 44 h 150"/>
              <a:gd name="T24" fmla="*/ 146 w 609"/>
              <a:gd name="T25" fmla="*/ 17 h 150"/>
              <a:gd name="T26" fmla="*/ 0 w 609"/>
              <a:gd name="T2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9" h="150">
                <a:moveTo>
                  <a:pt x="0" y="0"/>
                </a:moveTo>
                <a:lnTo>
                  <a:pt x="154" y="7"/>
                </a:lnTo>
                <a:lnTo>
                  <a:pt x="313" y="44"/>
                </a:lnTo>
                <a:lnTo>
                  <a:pt x="431" y="51"/>
                </a:lnTo>
                <a:lnTo>
                  <a:pt x="527" y="71"/>
                </a:lnTo>
                <a:lnTo>
                  <a:pt x="563" y="122"/>
                </a:lnTo>
                <a:lnTo>
                  <a:pt x="609" y="150"/>
                </a:lnTo>
                <a:lnTo>
                  <a:pt x="563" y="141"/>
                </a:lnTo>
                <a:lnTo>
                  <a:pt x="521" y="84"/>
                </a:lnTo>
                <a:lnTo>
                  <a:pt x="392" y="58"/>
                </a:lnTo>
                <a:lnTo>
                  <a:pt x="313" y="58"/>
                </a:lnTo>
                <a:lnTo>
                  <a:pt x="252" y="44"/>
                </a:lnTo>
                <a:lnTo>
                  <a:pt x="146" y="17"/>
                </a:lnTo>
                <a:lnTo>
                  <a:pt x="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2" name="Freeform 150"/>
          <p:cNvSpPr>
            <a:spLocks/>
          </p:cNvSpPr>
          <p:nvPr/>
        </p:nvSpPr>
        <p:spPr bwMode="auto">
          <a:xfrm>
            <a:off x="346075" y="4818063"/>
            <a:ext cx="168275" cy="184150"/>
          </a:xfrm>
          <a:custGeom>
            <a:avLst/>
            <a:gdLst>
              <a:gd name="T0" fmla="*/ 357 w 529"/>
              <a:gd name="T1" fmla="*/ 20 h 580"/>
              <a:gd name="T2" fmla="*/ 403 w 529"/>
              <a:gd name="T3" fmla="*/ 53 h 580"/>
              <a:gd name="T4" fmla="*/ 428 w 529"/>
              <a:gd name="T5" fmla="*/ 94 h 580"/>
              <a:gd name="T6" fmla="*/ 451 w 529"/>
              <a:gd name="T7" fmla="*/ 138 h 580"/>
              <a:gd name="T8" fmla="*/ 464 w 529"/>
              <a:gd name="T9" fmla="*/ 161 h 580"/>
              <a:gd name="T10" fmla="*/ 464 w 529"/>
              <a:gd name="T11" fmla="*/ 186 h 580"/>
              <a:gd name="T12" fmla="*/ 453 w 529"/>
              <a:gd name="T13" fmla="*/ 216 h 580"/>
              <a:gd name="T14" fmla="*/ 476 w 529"/>
              <a:gd name="T15" fmla="*/ 239 h 580"/>
              <a:gd name="T16" fmla="*/ 511 w 529"/>
              <a:gd name="T17" fmla="*/ 301 h 580"/>
              <a:gd name="T18" fmla="*/ 529 w 529"/>
              <a:gd name="T19" fmla="*/ 334 h 580"/>
              <a:gd name="T20" fmla="*/ 529 w 529"/>
              <a:gd name="T21" fmla="*/ 346 h 580"/>
              <a:gd name="T22" fmla="*/ 526 w 529"/>
              <a:gd name="T23" fmla="*/ 357 h 580"/>
              <a:gd name="T24" fmla="*/ 510 w 529"/>
              <a:gd name="T25" fmla="*/ 361 h 580"/>
              <a:gd name="T26" fmla="*/ 487 w 529"/>
              <a:gd name="T27" fmla="*/ 362 h 580"/>
              <a:gd name="T28" fmla="*/ 475 w 529"/>
              <a:gd name="T29" fmla="*/ 366 h 580"/>
              <a:gd name="T30" fmla="*/ 476 w 529"/>
              <a:gd name="T31" fmla="*/ 391 h 580"/>
              <a:gd name="T32" fmla="*/ 483 w 529"/>
              <a:gd name="T33" fmla="*/ 421 h 580"/>
              <a:gd name="T34" fmla="*/ 469 w 529"/>
              <a:gd name="T35" fmla="*/ 437 h 580"/>
              <a:gd name="T36" fmla="*/ 473 w 529"/>
              <a:gd name="T37" fmla="*/ 459 h 580"/>
              <a:gd name="T38" fmla="*/ 462 w 529"/>
              <a:gd name="T39" fmla="*/ 472 h 580"/>
              <a:gd name="T40" fmla="*/ 452 w 529"/>
              <a:gd name="T41" fmla="*/ 511 h 580"/>
              <a:gd name="T42" fmla="*/ 436 w 529"/>
              <a:gd name="T43" fmla="*/ 523 h 580"/>
              <a:gd name="T44" fmla="*/ 411 w 529"/>
              <a:gd name="T45" fmla="*/ 523 h 580"/>
              <a:gd name="T46" fmla="*/ 375 w 529"/>
              <a:gd name="T47" fmla="*/ 517 h 580"/>
              <a:gd name="T48" fmla="*/ 339 w 529"/>
              <a:gd name="T49" fmla="*/ 511 h 580"/>
              <a:gd name="T50" fmla="*/ 342 w 529"/>
              <a:gd name="T51" fmla="*/ 580 h 580"/>
              <a:gd name="T52" fmla="*/ 60 w 529"/>
              <a:gd name="T53" fmla="*/ 488 h 580"/>
              <a:gd name="T54" fmla="*/ 83 w 529"/>
              <a:gd name="T55" fmla="*/ 435 h 580"/>
              <a:gd name="T56" fmla="*/ 78 w 529"/>
              <a:gd name="T57" fmla="*/ 394 h 580"/>
              <a:gd name="T58" fmla="*/ 0 w 529"/>
              <a:gd name="T59" fmla="*/ 316 h 580"/>
              <a:gd name="T60" fmla="*/ 0 w 529"/>
              <a:gd name="T61" fmla="*/ 111 h 580"/>
              <a:gd name="T62" fmla="*/ 52 w 529"/>
              <a:gd name="T63" fmla="*/ 55 h 580"/>
              <a:gd name="T64" fmla="*/ 117 w 529"/>
              <a:gd name="T65" fmla="*/ 25 h 580"/>
              <a:gd name="T66" fmla="*/ 186 w 529"/>
              <a:gd name="T67" fmla="*/ 0 h 580"/>
              <a:gd name="T68" fmla="*/ 276 w 529"/>
              <a:gd name="T69" fmla="*/ 13 h 580"/>
              <a:gd name="T70" fmla="*/ 357 w 529"/>
              <a:gd name="T71" fmla="*/ 20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9" h="580">
                <a:moveTo>
                  <a:pt x="357" y="20"/>
                </a:moveTo>
                <a:lnTo>
                  <a:pt x="403" y="53"/>
                </a:lnTo>
                <a:lnTo>
                  <a:pt x="428" y="94"/>
                </a:lnTo>
                <a:lnTo>
                  <a:pt x="451" y="138"/>
                </a:lnTo>
                <a:lnTo>
                  <a:pt x="464" y="161"/>
                </a:lnTo>
                <a:lnTo>
                  <a:pt x="464" y="186"/>
                </a:lnTo>
                <a:lnTo>
                  <a:pt x="453" y="216"/>
                </a:lnTo>
                <a:lnTo>
                  <a:pt x="476" y="239"/>
                </a:lnTo>
                <a:lnTo>
                  <a:pt x="511" y="301"/>
                </a:lnTo>
                <a:lnTo>
                  <a:pt x="529" y="334"/>
                </a:lnTo>
                <a:lnTo>
                  <a:pt x="529" y="346"/>
                </a:lnTo>
                <a:lnTo>
                  <a:pt x="526" y="357"/>
                </a:lnTo>
                <a:lnTo>
                  <a:pt x="510" y="361"/>
                </a:lnTo>
                <a:lnTo>
                  <a:pt x="487" y="362"/>
                </a:lnTo>
                <a:lnTo>
                  <a:pt x="475" y="366"/>
                </a:lnTo>
                <a:lnTo>
                  <a:pt x="476" y="391"/>
                </a:lnTo>
                <a:lnTo>
                  <a:pt x="483" y="421"/>
                </a:lnTo>
                <a:lnTo>
                  <a:pt x="469" y="437"/>
                </a:lnTo>
                <a:lnTo>
                  <a:pt x="473" y="459"/>
                </a:lnTo>
                <a:lnTo>
                  <a:pt x="462" y="472"/>
                </a:lnTo>
                <a:lnTo>
                  <a:pt x="452" y="511"/>
                </a:lnTo>
                <a:lnTo>
                  <a:pt x="436" y="523"/>
                </a:lnTo>
                <a:lnTo>
                  <a:pt x="411" y="523"/>
                </a:lnTo>
                <a:lnTo>
                  <a:pt x="375" y="517"/>
                </a:lnTo>
                <a:lnTo>
                  <a:pt x="339" y="511"/>
                </a:lnTo>
                <a:lnTo>
                  <a:pt x="342" y="580"/>
                </a:lnTo>
                <a:lnTo>
                  <a:pt x="60" y="488"/>
                </a:lnTo>
                <a:lnTo>
                  <a:pt x="83" y="435"/>
                </a:lnTo>
                <a:lnTo>
                  <a:pt x="78" y="394"/>
                </a:lnTo>
                <a:lnTo>
                  <a:pt x="0" y="316"/>
                </a:lnTo>
                <a:lnTo>
                  <a:pt x="0" y="111"/>
                </a:lnTo>
                <a:lnTo>
                  <a:pt x="52" y="55"/>
                </a:lnTo>
                <a:lnTo>
                  <a:pt x="117" y="25"/>
                </a:lnTo>
                <a:lnTo>
                  <a:pt x="186" y="0"/>
                </a:lnTo>
                <a:lnTo>
                  <a:pt x="276" y="13"/>
                </a:lnTo>
                <a:lnTo>
                  <a:pt x="357" y="20"/>
                </a:lnTo>
                <a:close/>
              </a:path>
            </a:pathLst>
          </a:custGeom>
          <a:solidFill>
            <a:srgbClr val="FFC080"/>
          </a:solidFill>
          <a:ln w="3175">
            <a:solidFill>
              <a:srgbClr val="402000"/>
            </a:solidFill>
            <a:prstDash val="solid"/>
            <a:round/>
            <a:headEnd/>
            <a:tailEnd/>
          </a:ln>
        </p:spPr>
        <p:txBody>
          <a:bodyPr/>
          <a:lstStyle/>
          <a:p>
            <a:endParaRPr lang="zh-CN" altLang="en-US"/>
          </a:p>
        </p:txBody>
      </p:sp>
      <p:sp>
        <p:nvSpPr>
          <p:cNvPr id="2363543" name="Freeform 151"/>
          <p:cNvSpPr>
            <a:spLocks/>
          </p:cNvSpPr>
          <p:nvPr/>
        </p:nvSpPr>
        <p:spPr bwMode="auto">
          <a:xfrm>
            <a:off x="495300" y="4929188"/>
            <a:ext cx="9525" cy="1587"/>
          </a:xfrm>
          <a:custGeom>
            <a:avLst/>
            <a:gdLst>
              <a:gd name="T0" fmla="*/ 30 w 30"/>
              <a:gd name="T1" fmla="*/ 2 h 6"/>
              <a:gd name="T2" fmla="*/ 23 w 30"/>
              <a:gd name="T3" fmla="*/ 6 h 6"/>
              <a:gd name="T4" fmla="*/ 8 w 30"/>
              <a:gd name="T5" fmla="*/ 5 h 6"/>
              <a:gd name="T6" fmla="*/ 2 w 30"/>
              <a:gd name="T7" fmla="*/ 6 h 6"/>
              <a:gd name="T8" fmla="*/ 0 w 30"/>
              <a:gd name="T9" fmla="*/ 1 h 6"/>
              <a:gd name="T10" fmla="*/ 9 w 30"/>
              <a:gd name="T11" fmla="*/ 0 h 6"/>
              <a:gd name="T12" fmla="*/ 30 w 30"/>
              <a:gd name="T13" fmla="*/ 2 h 6"/>
            </a:gdLst>
            <a:ahLst/>
            <a:cxnLst>
              <a:cxn ang="0">
                <a:pos x="T0" y="T1"/>
              </a:cxn>
              <a:cxn ang="0">
                <a:pos x="T2" y="T3"/>
              </a:cxn>
              <a:cxn ang="0">
                <a:pos x="T4" y="T5"/>
              </a:cxn>
              <a:cxn ang="0">
                <a:pos x="T6" y="T7"/>
              </a:cxn>
              <a:cxn ang="0">
                <a:pos x="T8" y="T9"/>
              </a:cxn>
              <a:cxn ang="0">
                <a:pos x="T10" y="T11"/>
              </a:cxn>
              <a:cxn ang="0">
                <a:pos x="T12" y="T13"/>
              </a:cxn>
            </a:cxnLst>
            <a:rect l="0" t="0" r="r" b="b"/>
            <a:pathLst>
              <a:path w="30" h="6">
                <a:moveTo>
                  <a:pt x="30" y="2"/>
                </a:moveTo>
                <a:lnTo>
                  <a:pt x="23" y="6"/>
                </a:lnTo>
                <a:lnTo>
                  <a:pt x="8" y="5"/>
                </a:lnTo>
                <a:lnTo>
                  <a:pt x="2" y="6"/>
                </a:lnTo>
                <a:lnTo>
                  <a:pt x="0" y="1"/>
                </a:lnTo>
                <a:lnTo>
                  <a:pt x="9" y="0"/>
                </a:lnTo>
                <a:lnTo>
                  <a:pt x="30" y="2"/>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4" name="Freeform 152"/>
          <p:cNvSpPr>
            <a:spLocks/>
          </p:cNvSpPr>
          <p:nvPr/>
        </p:nvSpPr>
        <p:spPr bwMode="auto">
          <a:xfrm>
            <a:off x="492125" y="4922838"/>
            <a:ext cx="3175" cy="6350"/>
          </a:xfrm>
          <a:custGeom>
            <a:avLst/>
            <a:gdLst>
              <a:gd name="T0" fmla="*/ 11 w 11"/>
              <a:gd name="T1" fmla="*/ 0 h 22"/>
              <a:gd name="T2" fmla="*/ 3 w 11"/>
              <a:gd name="T3" fmla="*/ 6 h 22"/>
              <a:gd name="T4" fmla="*/ 3 w 11"/>
              <a:gd name="T5" fmla="*/ 12 h 22"/>
              <a:gd name="T6" fmla="*/ 2 w 11"/>
              <a:gd name="T7" fmla="*/ 22 h 22"/>
              <a:gd name="T8" fmla="*/ 0 w 11"/>
              <a:gd name="T9" fmla="*/ 8 h 22"/>
              <a:gd name="T10" fmla="*/ 0 w 11"/>
              <a:gd name="T11" fmla="*/ 1 h 22"/>
              <a:gd name="T12" fmla="*/ 11 w 11"/>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1" h="22">
                <a:moveTo>
                  <a:pt x="11" y="0"/>
                </a:moveTo>
                <a:lnTo>
                  <a:pt x="3" y="6"/>
                </a:lnTo>
                <a:lnTo>
                  <a:pt x="3" y="12"/>
                </a:lnTo>
                <a:lnTo>
                  <a:pt x="2" y="22"/>
                </a:lnTo>
                <a:lnTo>
                  <a:pt x="0" y="8"/>
                </a:lnTo>
                <a:lnTo>
                  <a:pt x="0" y="1"/>
                </a:lnTo>
                <a:lnTo>
                  <a:pt x="11"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5" name="Freeform 153"/>
          <p:cNvSpPr>
            <a:spLocks/>
          </p:cNvSpPr>
          <p:nvPr/>
        </p:nvSpPr>
        <p:spPr bwMode="auto">
          <a:xfrm>
            <a:off x="484188" y="4900613"/>
            <a:ext cx="4762" cy="12700"/>
          </a:xfrm>
          <a:custGeom>
            <a:avLst/>
            <a:gdLst>
              <a:gd name="T0" fmla="*/ 0 w 13"/>
              <a:gd name="T1" fmla="*/ 0 h 42"/>
              <a:gd name="T2" fmla="*/ 9 w 13"/>
              <a:gd name="T3" fmla="*/ 24 h 42"/>
              <a:gd name="T4" fmla="*/ 13 w 13"/>
              <a:gd name="T5" fmla="*/ 42 h 42"/>
              <a:gd name="T6" fmla="*/ 6 w 13"/>
              <a:gd name="T7" fmla="*/ 30 h 42"/>
              <a:gd name="T8" fmla="*/ 0 w 13"/>
              <a:gd name="T9" fmla="*/ 0 h 42"/>
            </a:gdLst>
            <a:ahLst/>
            <a:cxnLst>
              <a:cxn ang="0">
                <a:pos x="T0" y="T1"/>
              </a:cxn>
              <a:cxn ang="0">
                <a:pos x="T2" y="T3"/>
              </a:cxn>
              <a:cxn ang="0">
                <a:pos x="T4" y="T5"/>
              </a:cxn>
              <a:cxn ang="0">
                <a:pos x="T6" y="T7"/>
              </a:cxn>
              <a:cxn ang="0">
                <a:pos x="T8" y="T9"/>
              </a:cxn>
            </a:cxnLst>
            <a:rect l="0" t="0" r="r" b="b"/>
            <a:pathLst>
              <a:path w="13" h="42">
                <a:moveTo>
                  <a:pt x="0" y="0"/>
                </a:moveTo>
                <a:lnTo>
                  <a:pt x="9" y="24"/>
                </a:lnTo>
                <a:lnTo>
                  <a:pt x="13" y="42"/>
                </a:lnTo>
                <a:lnTo>
                  <a:pt x="6" y="30"/>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6" name="Freeform 154"/>
          <p:cNvSpPr>
            <a:spLocks/>
          </p:cNvSpPr>
          <p:nvPr/>
        </p:nvSpPr>
        <p:spPr bwMode="auto">
          <a:xfrm>
            <a:off x="466725" y="4886325"/>
            <a:ext cx="19050" cy="11113"/>
          </a:xfrm>
          <a:custGeom>
            <a:avLst/>
            <a:gdLst>
              <a:gd name="T0" fmla="*/ 56 w 56"/>
              <a:gd name="T1" fmla="*/ 0 h 36"/>
              <a:gd name="T2" fmla="*/ 45 w 56"/>
              <a:gd name="T3" fmla="*/ 20 h 36"/>
              <a:gd name="T4" fmla="*/ 47 w 56"/>
              <a:gd name="T5" fmla="*/ 26 h 36"/>
              <a:gd name="T6" fmla="*/ 47 w 56"/>
              <a:gd name="T7" fmla="*/ 29 h 36"/>
              <a:gd name="T8" fmla="*/ 51 w 56"/>
              <a:gd name="T9" fmla="*/ 36 h 36"/>
              <a:gd name="T10" fmla="*/ 43 w 56"/>
              <a:gd name="T11" fmla="*/ 24 h 36"/>
              <a:gd name="T12" fmla="*/ 32 w 56"/>
              <a:gd name="T13" fmla="*/ 24 h 36"/>
              <a:gd name="T14" fmla="*/ 20 w 56"/>
              <a:gd name="T15" fmla="*/ 20 h 36"/>
              <a:gd name="T16" fmla="*/ 0 w 56"/>
              <a:gd name="T17" fmla="*/ 19 h 36"/>
              <a:gd name="T18" fmla="*/ 20 w 56"/>
              <a:gd name="T19" fmla="*/ 7 h 36"/>
              <a:gd name="T20" fmla="*/ 56 w 56"/>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 h="36">
                <a:moveTo>
                  <a:pt x="56" y="0"/>
                </a:moveTo>
                <a:lnTo>
                  <a:pt x="45" y="20"/>
                </a:lnTo>
                <a:lnTo>
                  <a:pt x="47" y="26"/>
                </a:lnTo>
                <a:lnTo>
                  <a:pt x="47" y="29"/>
                </a:lnTo>
                <a:lnTo>
                  <a:pt x="51" y="36"/>
                </a:lnTo>
                <a:lnTo>
                  <a:pt x="43" y="24"/>
                </a:lnTo>
                <a:lnTo>
                  <a:pt x="32" y="24"/>
                </a:lnTo>
                <a:lnTo>
                  <a:pt x="20" y="20"/>
                </a:lnTo>
                <a:lnTo>
                  <a:pt x="0" y="19"/>
                </a:lnTo>
                <a:lnTo>
                  <a:pt x="20" y="7"/>
                </a:lnTo>
                <a:lnTo>
                  <a:pt x="56"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7" name="Freeform 155"/>
          <p:cNvSpPr>
            <a:spLocks/>
          </p:cNvSpPr>
          <p:nvPr/>
        </p:nvSpPr>
        <p:spPr bwMode="auto">
          <a:xfrm>
            <a:off x="458788" y="4868863"/>
            <a:ext cx="31750" cy="11112"/>
          </a:xfrm>
          <a:custGeom>
            <a:avLst/>
            <a:gdLst>
              <a:gd name="T0" fmla="*/ 96 w 96"/>
              <a:gd name="T1" fmla="*/ 17 h 34"/>
              <a:gd name="T2" fmla="*/ 92 w 96"/>
              <a:gd name="T3" fmla="*/ 29 h 34"/>
              <a:gd name="T4" fmla="*/ 81 w 96"/>
              <a:gd name="T5" fmla="*/ 34 h 34"/>
              <a:gd name="T6" fmla="*/ 66 w 96"/>
              <a:gd name="T7" fmla="*/ 24 h 34"/>
              <a:gd name="T8" fmla="*/ 47 w 96"/>
              <a:gd name="T9" fmla="*/ 17 h 34"/>
              <a:gd name="T10" fmla="*/ 15 w 96"/>
              <a:gd name="T11" fmla="*/ 17 h 34"/>
              <a:gd name="T12" fmla="*/ 0 w 96"/>
              <a:gd name="T13" fmla="*/ 18 h 34"/>
              <a:gd name="T14" fmla="*/ 24 w 96"/>
              <a:gd name="T15" fmla="*/ 9 h 34"/>
              <a:gd name="T16" fmla="*/ 41 w 96"/>
              <a:gd name="T17" fmla="*/ 4 h 34"/>
              <a:gd name="T18" fmla="*/ 39 w 96"/>
              <a:gd name="T19" fmla="*/ 0 h 34"/>
              <a:gd name="T20" fmla="*/ 56 w 96"/>
              <a:gd name="T21" fmla="*/ 7 h 34"/>
              <a:gd name="T22" fmla="*/ 54 w 96"/>
              <a:gd name="T23" fmla="*/ 2 h 34"/>
              <a:gd name="T24" fmla="*/ 68 w 96"/>
              <a:gd name="T25" fmla="*/ 9 h 34"/>
              <a:gd name="T26" fmla="*/ 79 w 96"/>
              <a:gd name="T27" fmla="*/ 9 h 34"/>
              <a:gd name="T28" fmla="*/ 96 w 96"/>
              <a:gd name="T2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34">
                <a:moveTo>
                  <a:pt x="96" y="17"/>
                </a:moveTo>
                <a:lnTo>
                  <a:pt x="92" y="29"/>
                </a:lnTo>
                <a:lnTo>
                  <a:pt x="81" y="34"/>
                </a:lnTo>
                <a:lnTo>
                  <a:pt x="66" y="24"/>
                </a:lnTo>
                <a:lnTo>
                  <a:pt x="47" y="17"/>
                </a:lnTo>
                <a:lnTo>
                  <a:pt x="15" y="17"/>
                </a:lnTo>
                <a:lnTo>
                  <a:pt x="0" y="18"/>
                </a:lnTo>
                <a:lnTo>
                  <a:pt x="24" y="9"/>
                </a:lnTo>
                <a:lnTo>
                  <a:pt x="41" y="4"/>
                </a:lnTo>
                <a:lnTo>
                  <a:pt x="39" y="0"/>
                </a:lnTo>
                <a:lnTo>
                  <a:pt x="56" y="7"/>
                </a:lnTo>
                <a:lnTo>
                  <a:pt x="54" y="2"/>
                </a:lnTo>
                <a:lnTo>
                  <a:pt x="68" y="9"/>
                </a:lnTo>
                <a:lnTo>
                  <a:pt x="79" y="9"/>
                </a:lnTo>
                <a:lnTo>
                  <a:pt x="96" y="17"/>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8" name="Freeform 156"/>
          <p:cNvSpPr>
            <a:spLocks/>
          </p:cNvSpPr>
          <p:nvPr/>
        </p:nvSpPr>
        <p:spPr bwMode="auto">
          <a:xfrm>
            <a:off x="403225" y="4884738"/>
            <a:ext cx="17463" cy="34925"/>
          </a:xfrm>
          <a:custGeom>
            <a:avLst/>
            <a:gdLst>
              <a:gd name="T0" fmla="*/ 56 w 56"/>
              <a:gd name="T1" fmla="*/ 21 h 113"/>
              <a:gd name="T2" fmla="*/ 39 w 56"/>
              <a:gd name="T3" fmla="*/ 8 h 113"/>
              <a:gd name="T4" fmla="*/ 19 w 56"/>
              <a:gd name="T5" fmla="*/ 11 h 113"/>
              <a:gd name="T6" fmla="*/ 8 w 56"/>
              <a:gd name="T7" fmla="*/ 29 h 113"/>
              <a:gd name="T8" fmla="*/ 6 w 56"/>
              <a:gd name="T9" fmla="*/ 55 h 113"/>
              <a:gd name="T10" fmla="*/ 8 w 56"/>
              <a:gd name="T11" fmla="*/ 75 h 113"/>
              <a:gd name="T12" fmla="*/ 15 w 56"/>
              <a:gd name="T13" fmla="*/ 91 h 113"/>
              <a:gd name="T14" fmla="*/ 24 w 56"/>
              <a:gd name="T15" fmla="*/ 66 h 113"/>
              <a:gd name="T16" fmla="*/ 35 w 56"/>
              <a:gd name="T17" fmla="*/ 52 h 113"/>
              <a:gd name="T18" fmla="*/ 53 w 56"/>
              <a:gd name="T19" fmla="*/ 42 h 113"/>
              <a:gd name="T20" fmla="*/ 38 w 56"/>
              <a:gd name="T21" fmla="*/ 62 h 113"/>
              <a:gd name="T22" fmla="*/ 22 w 56"/>
              <a:gd name="T23" fmla="*/ 79 h 113"/>
              <a:gd name="T24" fmla="*/ 21 w 56"/>
              <a:gd name="T25" fmla="*/ 95 h 113"/>
              <a:gd name="T26" fmla="*/ 28 w 56"/>
              <a:gd name="T27" fmla="*/ 110 h 113"/>
              <a:gd name="T28" fmla="*/ 37 w 56"/>
              <a:gd name="T29" fmla="*/ 113 h 113"/>
              <a:gd name="T30" fmla="*/ 14 w 56"/>
              <a:gd name="T31" fmla="*/ 107 h 113"/>
              <a:gd name="T32" fmla="*/ 2 w 56"/>
              <a:gd name="T33" fmla="*/ 83 h 113"/>
              <a:gd name="T34" fmla="*/ 0 w 56"/>
              <a:gd name="T35" fmla="*/ 52 h 113"/>
              <a:gd name="T36" fmla="*/ 2 w 56"/>
              <a:gd name="T37" fmla="*/ 24 h 113"/>
              <a:gd name="T38" fmla="*/ 15 w 56"/>
              <a:gd name="T39" fmla="*/ 5 h 113"/>
              <a:gd name="T40" fmla="*/ 32 w 56"/>
              <a:gd name="T41" fmla="*/ 0 h 113"/>
              <a:gd name="T42" fmla="*/ 48 w 56"/>
              <a:gd name="T43" fmla="*/ 3 h 113"/>
              <a:gd name="T44" fmla="*/ 56 w 56"/>
              <a:gd name="T45" fmla="*/ 2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6" h="113">
                <a:moveTo>
                  <a:pt x="56" y="21"/>
                </a:moveTo>
                <a:lnTo>
                  <a:pt x="39" y="8"/>
                </a:lnTo>
                <a:lnTo>
                  <a:pt x="19" y="11"/>
                </a:lnTo>
                <a:lnTo>
                  <a:pt x="8" y="29"/>
                </a:lnTo>
                <a:lnTo>
                  <a:pt x="6" y="55"/>
                </a:lnTo>
                <a:lnTo>
                  <a:pt x="8" y="75"/>
                </a:lnTo>
                <a:lnTo>
                  <a:pt x="15" y="91"/>
                </a:lnTo>
                <a:lnTo>
                  <a:pt x="24" y="66"/>
                </a:lnTo>
                <a:lnTo>
                  <a:pt x="35" y="52"/>
                </a:lnTo>
                <a:lnTo>
                  <a:pt x="53" y="42"/>
                </a:lnTo>
                <a:lnTo>
                  <a:pt x="38" y="62"/>
                </a:lnTo>
                <a:lnTo>
                  <a:pt x="22" y="79"/>
                </a:lnTo>
                <a:lnTo>
                  <a:pt x="21" y="95"/>
                </a:lnTo>
                <a:lnTo>
                  <a:pt x="28" y="110"/>
                </a:lnTo>
                <a:lnTo>
                  <a:pt x="37" y="113"/>
                </a:lnTo>
                <a:lnTo>
                  <a:pt x="14" y="107"/>
                </a:lnTo>
                <a:lnTo>
                  <a:pt x="2" y="83"/>
                </a:lnTo>
                <a:lnTo>
                  <a:pt x="0" y="52"/>
                </a:lnTo>
                <a:lnTo>
                  <a:pt x="2" y="24"/>
                </a:lnTo>
                <a:lnTo>
                  <a:pt x="15" y="5"/>
                </a:lnTo>
                <a:lnTo>
                  <a:pt x="32" y="0"/>
                </a:lnTo>
                <a:lnTo>
                  <a:pt x="48" y="3"/>
                </a:lnTo>
                <a:lnTo>
                  <a:pt x="56" y="21"/>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49" name="Freeform 157"/>
          <p:cNvSpPr>
            <a:spLocks/>
          </p:cNvSpPr>
          <p:nvPr/>
        </p:nvSpPr>
        <p:spPr bwMode="auto">
          <a:xfrm>
            <a:off x="396875" y="4878388"/>
            <a:ext cx="28575" cy="49212"/>
          </a:xfrm>
          <a:custGeom>
            <a:avLst/>
            <a:gdLst>
              <a:gd name="T0" fmla="*/ 91 w 91"/>
              <a:gd name="T1" fmla="*/ 38 h 153"/>
              <a:gd name="T2" fmla="*/ 76 w 91"/>
              <a:gd name="T3" fmla="*/ 13 h 153"/>
              <a:gd name="T4" fmla="*/ 54 w 91"/>
              <a:gd name="T5" fmla="*/ 7 h 153"/>
              <a:gd name="T6" fmla="*/ 24 w 91"/>
              <a:gd name="T7" fmla="*/ 12 h 153"/>
              <a:gd name="T8" fmla="*/ 14 w 91"/>
              <a:gd name="T9" fmla="*/ 25 h 153"/>
              <a:gd name="T10" fmla="*/ 7 w 91"/>
              <a:gd name="T11" fmla="*/ 48 h 153"/>
              <a:gd name="T12" fmla="*/ 7 w 91"/>
              <a:gd name="T13" fmla="*/ 66 h 153"/>
              <a:gd name="T14" fmla="*/ 11 w 91"/>
              <a:gd name="T15" fmla="*/ 79 h 153"/>
              <a:gd name="T16" fmla="*/ 11 w 91"/>
              <a:gd name="T17" fmla="*/ 98 h 153"/>
              <a:gd name="T18" fmla="*/ 15 w 91"/>
              <a:gd name="T19" fmla="*/ 120 h 153"/>
              <a:gd name="T20" fmla="*/ 34 w 91"/>
              <a:gd name="T21" fmla="*/ 142 h 153"/>
              <a:gd name="T22" fmla="*/ 47 w 91"/>
              <a:gd name="T23" fmla="*/ 142 h 153"/>
              <a:gd name="T24" fmla="*/ 63 w 91"/>
              <a:gd name="T25" fmla="*/ 142 h 153"/>
              <a:gd name="T26" fmla="*/ 63 w 91"/>
              <a:gd name="T27" fmla="*/ 144 h 153"/>
              <a:gd name="T28" fmla="*/ 51 w 91"/>
              <a:gd name="T29" fmla="*/ 153 h 153"/>
              <a:gd name="T30" fmla="*/ 36 w 91"/>
              <a:gd name="T31" fmla="*/ 151 h 153"/>
              <a:gd name="T32" fmla="*/ 19 w 91"/>
              <a:gd name="T33" fmla="*/ 144 h 153"/>
              <a:gd name="T34" fmla="*/ 6 w 91"/>
              <a:gd name="T35" fmla="*/ 121 h 153"/>
              <a:gd name="T36" fmla="*/ 5 w 91"/>
              <a:gd name="T37" fmla="*/ 86 h 153"/>
              <a:gd name="T38" fmla="*/ 0 w 91"/>
              <a:gd name="T39" fmla="*/ 62 h 153"/>
              <a:gd name="T40" fmla="*/ 0 w 91"/>
              <a:gd name="T41" fmla="*/ 41 h 153"/>
              <a:gd name="T42" fmla="*/ 9 w 91"/>
              <a:gd name="T43" fmla="*/ 23 h 153"/>
              <a:gd name="T44" fmla="*/ 18 w 91"/>
              <a:gd name="T45" fmla="*/ 7 h 153"/>
              <a:gd name="T46" fmla="*/ 42 w 91"/>
              <a:gd name="T47" fmla="*/ 0 h 153"/>
              <a:gd name="T48" fmla="*/ 76 w 91"/>
              <a:gd name="T49" fmla="*/ 5 h 153"/>
              <a:gd name="T50" fmla="*/ 89 w 91"/>
              <a:gd name="T51" fmla="*/ 13 h 153"/>
              <a:gd name="T52" fmla="*/ 91 w 91"/>
              <a:gd name="T53" fmla="*/ 3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1" h="153">
                <a:moveTo>
                  <a:pt x="91" y="38"/>
                </a:moveTo>
                <a:lnTo>
                  <a:pt x="76" y="13"/>
                </a:lnTo>
                <a:lnTo>
                  <a:pt x="54" y="7"/>
                </a:lnTo>
                <a:lnTo>
                  <a:pt x="24" y="12"/>
                </a:lnTo>
                <a:lnTo>
                  <a:pt x="14" y="25"/>
                </a:lnTo>
                <a:lnTo>
                  <a:pt x="7" y="48"/>
                </a:lnTo>
                <a:lnTo>
                  <a:pt x="7" y="66"/>
                </a:lnTo>
                <a:lnTo>
                  <a:pt x="11" y="79"/>
                </a:lnTo>
                <a:lnTo>
                  <a:pt x="11" y="98"/>
                </a:lnTo>
                <a:lnTo>
                  <a:pt x="15" y="120"/>
                </a:lnTo>
                <a:lnTo>
                  <a:pt x="34" y="142"/>
                </a:lnTo>
                <a:lnTo>
                  <a:pt x="47" y="142"/>
                </a:lnTo>
                <a:lnTo>
                  <a:pt x="63" y="142"/>
                </a:lnTo>
                <a:lnTo>
                  <a:pt x="63" y="144"/>
                </a:lnTo>
                <a:lnTo>
                  <a:pt x="51" y="153"/>
                </a:lnTo>
                <a:lnTo>
                  <a:pt x="36" y="151"/>
                </a:lnTo>
                <a:lnTo>
                  <a:pt x="19" y="144"/>
                </a:lnTo>
                <a:lnTo>
                  <a:pt x="6" y="121"/>
                </a:lnTo>
                <a:lnTo>
                  <a:pt x="5" y="86"/>
                </a:lnTo>
                <a:lnTo>
                  <a:pt x="0" y="62"/>
                </a:lnTo>
                <a:lnTo>
                  <a:pt x="0" y="41"/>
                </a:lnTo>
                <a:lnTo>
                  <a:pt x="9" y="23"/>
                </a:lnTo>
                <a:lnTo>
                  <a:pt x="18" y="7"/>
                </a:lnTo>
                <a:lnTo>
                  <a:pt x="42" y="0"/>
                </a:lnTo>
                <a:lnTo>
                  <a:pt x="76" y="5"/>
                </a:lnTo>
                <a:lnTo>
                  <a:pt x="89" y="13"/>
                </a:lnTo>
                <a:lnTo>
                  <a:pt x="91" y="38"/>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0" name="Freeform 158"/>
          <p:cNvSpPr>
            <a:spLocks/>
          </p:cNvSpPr>
          <p:nvPr/>
        </p:nvSpPr>
        <p:spPr bwMode="auto">
          <a:xfrm>
            <a:off x="414338" y="4930775"/>
            <a:ext cx="26987" cy="41275"/>
          </a:xfrm>
          <a:custGeom>
            <a:avLst/>
            <a:gdLst>
              <a:gd name="T0" fmla="*/ 0 w 83"/>
              <a:gd name="T1" fmla="*/ 0 h 127"/>
              <a:gd name="T2" fmla="*/ 10 w 83"/>
              <a:gd name="T3" fmla="*/ 27 h 127"/>
              <a:gd name="T4" fmla="*/ 27 w 83"/>
              <a:gd name="T5" fmla="*/ 57 h 127"/>
              <a:gd name="T6" fmla="*/ 45 w 83"/>
              <a:gd name="T7" fmla="*/ 83 h 127"/>
              <a:gd name="T8" fmla="*/ 70 w 83"/>
              <a:gd name="T9" fmla="*/ 116 h 127"/>
              <a:gd name="T10" fmla="*/ 83 w 83"/>
              <a:gd name="T11" fmla="*/ 127 h 127"/>
              <a:gd name="T12" fmla="*/ 55 w 83"/>
              <a:gd name="T13" fmla="*/ 113 h 127"/>
              <a:gd name="T14" fmla="*/ 33 w 83"/>
              <a:gd name="T15" fmla="*/ 82 h 127"/>
              <a:gd name="T16" fmla="*/ 12 w 83"/>
              <a:gd name="T17" fmla="*/ 46 h 127"/>
              <a:gd name="T18" fmla="*/ 0 w 83"/>
              <a:gd name="T19"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127">
                <a:moveTo>
                  <a:pt x="0" y="0"/>
                </a:moveTo>
                <a:lnTo>
                  <a:pt x="10" y="27"/>
                </a:lnTo>
                <a:lnTo>
                  <a:pt x="27" y="57"/>
                </a:lnTo>
                <a:lnTo>
                  <a:pt x="45" y="83"/>
                </a:lnTo>
                <a:lnTo>
                  <a:pt x="70" y="116"/>
                </a:lnTo>
                <a:lnTo>
                  <a:pt x="83" y="127"/>
                </a:lnTo>
                <a:lnTo>
                  <a:pt x="55" y="113"/>
                </a:lnTo>
                <a:lnTo>
                  <a:pt x="33" y="82"/>
                </a:lnTo>
                <a:lnTo>
                  <a:pt x="12" y="46"/>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1" name="Freeform 159"/>
          <p:cNvSpPr>
            <a:spLocks/>
          </p:cNvSpPr>
          <p:nvPr/>
        </p:nvSpPr>
        <p:spPr bwMode="auto">
          <a:xfrm>
            <a:off x="333375" y="4792663"/>
            <a:ext cx="150813" cy="152400"/>
          </a:xfrm>
          <a:custGeom>
            <a:avLst/>
            <a:gdLst>
              <a:gd name="T0" fmla="*/ 440 w 478"/>
              <a:gd name="T1" fmla="*/ 138 h 480"/>
              <a:gd name="T2" fmla="*/ 367 w 478"/>
              <a:gd name="T3" fmla="*/ 127 h 480"/>
              <a:gd name="T4" fmla="*/ 320 w 478"/>
              <a:gd name="T5" fmla="*/ 133 h 480"/>
              <a:gd name="T6" fmla="*/ 290 w 478"/>
              <a:gd name="T7" fmla="*/ 168 h 480"/>
              <a:gd name="T8" fmla="*/ 308 w 478"/>
              <a:gd name="T9" fmla="*/ 209 h 480"/>
              <a:gd name="T10" fmla="*/ 331 w 478"/>
              <a:gd name="T11" fmla="*/ 224 h 480"/>
              <a:gd name="T12" fmla="*/ 338 w 478"/>
              <a:gd name="T13" fmla="*/ 262 h 480"/>
              <a:gd name="T14" fmla="*/ 324 w 478"/>
              <a:gd name="T15" fmla="*/ 287 h 480"/>
              <a:gd name="T16" fmla="*/ 335 w 478"/>
              <a:gd name="T17" fmla="*/ 325 h 480"/>
              <a:gd name="T18" fmla="*/ 306 w 478"/>
              <a:gd name="T19" fmla="*/ 325 h 480"/>
              <a:gd name="T20" fmla="*/ 298 w 478"/>
              <a:gd name="T21" fmla="*/ 282 h 480"/>
              <a:gd name="T22" fmla="*/ 280 w 478"/>
              <a:gd name="T23" fmla="*/ 262 h 480"/>
              <a:gd name="T24" fmla="*/ 243 w 478"/>
              <a:gd name="T25" fmla="*/ 262 h 480"/>
              <a:gd name="T26" fmla="*/ 209 w 478"/>
              <a:gd name="T27" fmla="*/ 271 h 480"/>
              <a:gd name="T28" fmla="*/ 197 w 478"/>
              <a:gd name="T29" fmla="*/ 301 h 480"/>
              <a:gd name="T30" fmla="*/ 193 w 478"/>
              <a:gd name="T31" fmla="*/ 341 h 480"/>
              <a:gd name="T32" fmla="*/ 197 w 478"/>
              <a:gd name="T33" fmla="*/ 370 h 480"/>
              <a:gd name="T34" fmla="*/ 197 w 478"/>
              <a:gd name="T35" fmla="*/ 391 h 480"/>
              <a:gd name="T36" fmla="*/ 195 w 478"/>
              <a:gd name="T37" fmla="*/ 416 h 480"/>
              <a:gd name="T38" fmla="*/ 172 w 478"/>
              <a:gd name="T39" fmla="*/ 439 h 480"/>
              <a:gd name="T40" fmla="*/ 156 w 478"/>
              <a:gd name="T41" fmla="*/ 453 h 480"/>
              <a:gd name="T42" fmla="*/ 115 w 478"/>
              <a:gd name="T43" fmla="*/ 480 h 480"/>
              <a:gd name="T44" fmla="*/ 37 w 478"/>
              <a:gd name="T45" fmla="*/ 399 h 480"/>
              <a:gd name="T46" fmla="*/ 14 w 478"/>
              <a:gd name="T47" fmla="*/ 334 h 480"/>
              <a:gd name="T48" fmla="*/ 5 w 478"/>
              <a:gd name="T49" fmla="*/ 229 h 480"/>
              <a:gd name="T50" fmla="*/ 0 w 478"/>
              <a:gd name="T51" fmla="*/ 154 h 480"/>
              <a:gd name="T52" fmla="*/ 9 w 478"/>
              <a:gd name="T53" fmla="*/ 82 h 480"/>
              <a:gd name="T54" fmla="*/ 30 w 478"/>
              <a:gd name="T55" fmla="*/ 42 h 480"/>
              <a:gd name="T56" fmla="*/ 78 w 478"/>
              <a:gd name="T57" fmla="*/ 15 h 480"/>
              <a:gd name="T58" fmla="*/ 121 w 478"/>
              <a:gd name="T59" fmla="*/ 7 h 480"/>
              <a:gd name="T60" fmla="*/ 204 w 478"/>
              <a:gd name="T61" fmla="*/ 0 h 480"/>
              <a:gd name="T62" fmla="*/ 285 w 478"/>
              <a:gd name="T63" fmla="*/ 5 h 480"/>
              <a:gd name="T64" fmla="*/ 387 w 478"/>
              <a:gd name="T65" fmla="*/ 22 h 480"/>
              <a:gd name="T66" fmla="*/ 432 w 478"/>
              <a:gd name="T67" fmla="*/ 44 h 480"/>
              <a:gd name="T68" fmla="*/ 455 w 478"/>
              <a:gd name="T69" fmla="*/ 67 h 480"/>
              <a:gd name="T70" fmla="*/ 478 w 478"/>
              <a:gd name="T71" fmla="*/ 102 h 480"/>
              <a:gd name="T72" fmla="*/ 475 w 478"/>
              <a:gd name="T73" fmla="*/ 120 h 480"/>
              <a:gd name="T74" fmla="*/ 440 w 478"/>
              <a:gd name="T75" fmla="*/ 138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8" h="480">
                <a:moveTo>
                  <a:pt x="440" y="138"/>
                </a:moveTo>
                <a:lnTo>
                  <a:pt x="367" y="127"/>
                </a:lnTo>
                <a:lnTo>
                  <a:pt x="320" y="133"/>
                </a:lnTo>
                <a:lnTo>
                  <a:pt x="290" y="168"/>
                </a:lnTo>
                <a:lnTo>
                  <a:pt x="308" y="209"/>
                </a:lnTo>
                <a:lnTo>
                  <a:pt x="331" y="224"/>
                </a:lnTo>
                <a:lnTo>
                  <a:pt x="338" y="262"/>
                </a:lnTo>
                <a:lnTo>
                  <a:pt x="324" y="287"/>
                </a:lnTo>
                <a:lnTo>
                  <a:pt x="335" y="325"/>
                </a:lnTo>
                <a:lnTo>
                  <a:pt x="306" y="325"/>
                </a:lnTo>
                <a:lnTo>
                  <a:pt x="298" y="282"/>
                </a:lnTo>
                <a:lnTo>
                  <a:pt x="280" y="262"/>
                </a:lnTo>
                <a:lnTo>
                  <a:pt x="243" y="262"/>
                </a:lnTo>
                <a:lnTo>
                  <a:pt x="209" y="271"/>
                </a:lnTo>
                <a:lnTo>
                  <a:pt x="197" y="301"/>
                </a:lnTo>
                <a:lnTo>
                  <a:pt x="193" y="341"/>
                </a:lnTo>
                <a:lnTo>
                  <a:pt x="197" y="370"/>
                </a:lnTo>
                <a:lnTo>
                  <a:pt x="197" y="391"/>
                </a:lnTo>
                <a:lnTo>
                  <a:pt x="195" y="416"/>
                </a:lnTo>
                <a:lnTo>
                  <a:pt x="172" y="439"/>
                </a:lnTo>
                <a:lnTo>
                  <a:pt x="156" y="453"/>
                </a:lnTo>
                <a:lnTo>
                  <a:pt x="115" y="480"/>
                </a:lnTo>
                <a:lnTo>
                  <a:pt x="37" y="399"/>
                </a:lnTo>
                <a:lnTo>
                  <a:pt x="14" y="334"/>
                </a:lnTo>
                <a:lnTo>
                  <a:pt x="5" y="229"/>
                </a:lnTo>
                <a:lnTo>
                  <a:pt x="0" y="154"/>
                </a:lnTo>
                <a:lnTo>
                  <a:pt x="9" y="82"/>
                </a:lnTo>
                <a:lnTo>
                  <a:pt x="30" y="42"/>
                </a:lnTo>
                <a:lnTo>
                  <a:pt x="78" y="15"/>
                </a:lnTo>
                <a:lnTo>
                  <a:pt x="121" y="7"/>
                </a:lnTo>
                <a:lnTo>
                  <a:pt x="204" y="0"/>
                </a:lnTo>
                <a:lnTo>
                  <a:pt x="285" y="5"/>
                </a:lnTo>
                <a:lnTo>
                  <a:pt x="387" y="22"/>
                </a:lnTo>
                <a:lnTo>
                  <a:pt x="432" y="44"/>
                </a:lnTo>
                <a:lnTo>
                  <a:pt x="455" y="67"/>
                </a:lnTo>
                <a:lnTo>
                  <a:pt x="478" y="102"/>
                </a:lnTo>
                <a:lnTo>
                  <a:pt x="475" y="120"/>
                </a:lnTo>
                <a:lnTo>
                  <a:pt x="440" y="138"/>
                </a:lnTo>
                <a:close/>
              </a:path>
            </a:pathLst>
          </a:custGeom>
          <a:solidFill>
            <a:srgbClr val="603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2" name="Freeform 160"/>
          <p:cNvSpPr>
            <a:spLocks/>
          </p:cNvSpPr>
          <p:nvPr/>
        </p:nvSpPr>
        <p:spPr bwMode="auto">
          <a:xfrm>
            <a:off x="336550" y="4794250"/>
            <a:ext cx="144463" cy="146050"/>
          </a:xfrm>
          <a:custGeom>
            <a:avLst/>
            <a:gdLst>
              <a:gd name="T0" fmla="*/ 436 w 455"/>
              <a:gd name="T1" fmla="*/ 69 h 460"/>
              <a:gd name="T2" fmla="*/ 444 w 455"/>
              <a:gd name="T3" fmla="*/ 108 h 460"/>
              <a:gd name="T4" fmla="*/ 339 w 455"/>
              <a:gd name="T5" fmla="*/ 113 h 460"/>
              <a:gd name="T6" fmla="*/ 247 w 455"/>
              <a:gd name="T7" fmla="*/ 90 h 460"/>
              <a:gd name="T8" fmla="*/ 291 w 455"/>
              <a:gd name="T9" fmla="*/ 105 h 460"/>
              <a:gd name="T10" fmla="*/ 302 w 455"/>
              <a:gd name="T11" fmla="*/ 120 h 460"/>
              <a:gd name="T12" fmla="*/ 256 w 455"/>
              <a:gd name="T13" fmla="*/ 116 h 460"/>
              <a:gd name="T14" fmla="*/ 246 w 455"/>
              <a:gd name="T15" fmla="*/ 122 h 460"/>
              <a:gd name="T16" fmla="*/ 272 w 455"/>
              <a:gd name="T17" fmla="*/ 154 h 460"/>
              <a:gd name="T18" fmla="*/ 264 w 455"/>
              <a:gd name="T19" fmla="*/ 161 h 460"/>
              <a:gd name="T20" fmla="*/ 289 w 455"/>
              <a:gd name="T21" fmla="*/ 199 h 460"/>
              <a:gd name="T22" fmla="*/ 205 w 455"/>
              <a:gd name="T23" fmla="*/ 181 h 460"/>
              <a:gd name="T24" fmla="*/ 315 w 455"/>
              <a:gd name="T25" fmla="*/ 222 h 460"/>
              <a:gd name="T26" fmla="*/ 254 w 455"/>
              <a:gd name="T27" fmla="*/ 214 h 460"/>
              <a:gd name="T28" fmla="*/ 309 w 455"/>
              <a:gd name="T29" fmla="*/ 242 h 460"/>
              <a:gd name="T30" fmla="*/ 291 w 455"/>
              <a:gd name="T31" fmla="*/ 255 h 460"/>
              <a:gd name="T32" fmla="*/ 202 w 455"/>
              <a:gd name="T33" fmla="*/ 246 h 460"/>
              <a:gd name="T34" fmla="*/ 137 w 455"/>
              <a:gd name="T35" fmla="*/ 253 h 460"/>
              <a:gd name="T36" fmla="*/ 141 w 455"/>
              <a:gd name="T37" fmla="*/ 271 h 460"/>
              <a:gd name="T38" fmla="*/ 126 w 455"/>
              <a:gd name="T39" fmla="*/ 280 h 460"/>
              <a:gd name="T40" fmla="*/ 178 w 455"/>
              <a:gd name="T41" fmla="*/ 317 h 460"/>
              <a:gd name="T42" fmla="*/ 131 w 455"/>
              <a:gd name="T43" fmla="*/ 315 h 460"/>
              <a:gd name="T44" fmla="*/ 178 w 455"/>
              <a:gd name="T45" fmla="*/ 365 h 460"/>
              <a:gd name="T46" fmla="*/ 145 w 455"/>
              <a:gd name="T47" fmla="*/ 363 h 460"/>
              <a:gd name="T48" fmla="*/ 159 w 455"/>
              <a:gd name="T49" fmla="*/ 418 h 460"/>
              <a:gd name="T50" fmla="*/ 100 w 455"/>
              <a:gd name="T51" fmla="*/ 337 h 460"/>
              <a:gd name="T52" fmla="*/ 156 w 455"/>
              <a:gd name="T53" fmla="*/ 429 h 460"/>
              <a:gd name="T54" fmla="*/ 88 w 455"/>
              <a:gd name="T55" fmla="*/ 395 h 460"/>
              <a:gd name="T56" fmla="*/ 104 w 455"/>
              <a:gd name="T57" fmla="*/ 430 h 460"/>
              <a:gd name="T58" fmla="*/ 69 w 455"/>
              <a:gd name="T59" fmla="*/ 429 h 460"/>
              <a:gd name="T60" fmla="*/ 12 w 455"/>
              <a:gd name="T61" fmla="*/ 275 h 460"/>
              <a:gd name="T62" fmla="*/ 39 w 455"/>
              <a:gd name="T63" fmla="*/ 181 h 460"/>
              <a:gd name="T64" fmla="*/ 88 w 455"/>
              <a:gd name="T65" fmla="*/ 189 h 460"/>
              <a:gd name="T66" fmla="*/ 5 w 455"/>
              <a:gd name="T67" fmla="*/ 158 h 460"/>
              <a:gd name="T68" fmla="*/ 61 w 455"/>
              <a:gd name="T69" fmla="*/ 100 h 460"/>
              <a:gd name="T70" fmla="*/ 97 w 455"/>
              <a:gd name="T71" fmla="*/ 100 h 460"/>
              <a:gd name="T72" fmla="*/ 21 w 455"/>
              <a:gd name="T73" fmla="*/ 49 h 460"/>
              <a:gd name="T74" fmla="*/ 111 w 455"/>
              <a:gd name="T75" fmla="*/ 28 h 460"/>
              <a:gd name="T76" fmla="*/ 86 w 455"/>
              <a:gd name="T77" fmla="*/ 10 h 460"/>
              <a:gd name="T78" fmla="*/ 198 w 455"/>
              <a:gd name="T79" fmla="*/ 8 h 460"/>
              <a:gd name="T80" fmla="*/ 241 w 455"/>
              <a:gd name="T81" fmla="*/ 23 h 460"/>
              <a:gd name="T82" fmla="*/ 249 w 455"/>
              <a:gd name="T83" fmla="*/ 2 h 460"/>
              <a:gd name="T84" fmla="*/ 337 w 455"/>
              <a:gd name="T85" fmla="*/ 37 h 460"/>
              <a:gd name="T86" fmla="*/ 322 w 455"/>
              <a:gd name="T87" fmla="*/ 1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55" h="460">
                <a:moveTo>
                  <a:pt x="379" y="28"/>
                </a:moveTo>
                <a:lnTo>
                  <a:pt x="418" y="44"/>
                </a:lnTo>
                <a:lnTo>
                  <a:pt x="436" y="69"/>
                </a:lnTo>
                <a:lnTo>
                  <a:pt x="447" y="85"/>
                </a:lnTo>
                <a:lnTo>
                  <a:pt x="455" y="98"/>
                </a:lnTo>
                <a:lnTo>
                  <a:pt x="444" y="108"/>
                </a:lnTo>
                <a:lnTo>
                  <a:pt x="425" y="120"/>
                </a:lnTo>
                <a:lnTo>
                  <a:pt x="376" y="113"/>
                </a:lnTo>
                <a:lnTo>
                  <a:pt x="339" y="113"/>
                </a:lnTo>
                <a:lnTo>
                  <a:pt x="315" y="100"/>
                </a:lnTo>
                <a:lnTo>
                  <a:pt x="279" y="92"/>
                </a:lnTo>
                <a:lnTo>
                  <a:pt x="247" y="90"/>
                </a:lnTo>
                <a:lnTo>
                  <a:pt x="209" y="92"/>
                </a:lnTo>
                <a:lnTo>
                  <a:pt x="264" y="98"/>
                </a:lnTo>
                <a:lnTo>
                  <a:pt x="291" y="105"/>
                </a:lnTo>
                <a:lnTo>
                  <a:pt x="311" y="113"/>
                </a:lnTo>
                <a:lnTo>
                  <a:pt x="315" y="115"/>
                </a:lnTo>
                <a:lnTo>
                  <a:pt x="302" y="120"/>
                </a:lnTo>
                <a:lnTo>
                  <a:pt x="291" y="131"/>
                </a:lnTo>
                <a:lnTo>
                  <a:pt x="272" y="120"/>
                </a:lnTo>
                <a:lnTo>
                  <a:pt x="256" y="116"/>
                </a:lnTo>
                <a:lnTo>
                  <a:pt x="223" y="110"/>
                </a:lnTo>
                <a:lnTo>
                  <a:pt x="212" y="110"/>
                </a:lnTo>
                <a:lnTo>
                  <a:pt x="246" y="122"/>
                </a:lnTo>
                <a:lnTo>
                  <a:pt x="270" y="133"/>
                </a:lnTo>
                <a:lnTo>
                  <a:pt x="283" y="142"/>
                </a:lnTo>
                <a:lnTo>
                  <a:pt x="272" y="154"/>
                </a:lnTo>
                <a:lnTo>
                  <a:pt x="246" y="145"/>
                </a:lnTo>
                <a:lnTo>
                  <a:pt x="223" y="140"/>
                </a:lnTo>
                <a:lnTo>
                  <a:pt x="264" y="161"/>
                </a:lnTo>
                <a:lnTo>
                  <a:pt x="277" y="170"/>
                </a:lnTo>
                <a:lnTo>
                  <a:pt x="281" y="189"/>
                </a:lnTo>
                <a:lnTo>
                  <a:pt x="289" y="199"/>
                </a:lnTo>
                <a:lnTo>
                  <a:pt x="264" y="187"/>
                </a:lnTo>
                <a:lnTo>
                  <a:pt x="241" y="183"/>
                </a:lnTo>
                <a:lnTo>
                  <a:pt x="205" y="181"/>
                </a:lnTo>
                <a:lnTo>
                  <a:pt x="259" y="197"/>
                </a:lnTo>
                <a:lnTo>
                  <a:pt x="293" y="210"/>
                </a:lnTo>
                <a:lnTo>
                  <a:pt x="315" y="222"/>
                </a:lnTo>
                <a:lnTo>
                  <a:pt x="318" y="239"/>
                </a:lnTo>
                <a:lnTo>
                  <a:pt x="291" y="227"/>
                </a:lnTo>
                <a:lnTo>
                  <a:pt x="254" y="214"/>
                </a:lnTo>
                <a:lnTo>
                  <a:pt x="237" y="214"/>
                </a:lnTo>
                <a:lnTo>
                  <a:pt x="277" y="228"/>
                </a:lnTo>
                <a:lnTo>
                  <a:pt x="309" y="242"/>
                </a:lnTo>
                <a:lnTo>
                  <a:pt x="320" y="253"/>
                </a:lnTo>
                <a:lnTo>
                  <a:pt x="315" y="264"/>
                </a:lnTo>
                <a:lnTo>
                  <a:pt x="291" y="255"/>
                </a:lnTo>
                <a:lnTo>
                  <a:pt x="269" y="246"/>
                </a:lnTo>
                <a:lnTo>
                  <a:pt x="221" y="244"/>
                </a:lnTo>
                <a:lnTo>
                  <a:pt x="202" y="246"/>
                </a:lnTo>
                <a:lnTo>
                  <a:pt x="158" y="249"/>
                </a:lnTo>
                <a:lnTo>
                  <a:pt x="107" y="242"/>
                </a:lnTo>
                <a:lnTo>
                  <a:pt x="137" y="253"/>
                </a:lnTo>
                <a:lnTo>
                  <a:pt x="191" y="262"/>
                </a:lnTo>
                <a:lnTo>
                  <a:pt x="181" y="280"/>
                </a:lnTo>
                <a:lnTo>
                  <a:pt x="141" y="271"/>
                </a:lnTo>
                <a:lnTo>
                  <a:pt x="104" y="258"/>
                </a:lnTo>
                <a:lnTo>
                  <a:pt x="79" y="246"/>
                </a:lnTo>
                <a:lnTo>
                  <a:pt x="126" y="280"/>
                </a:lnTo>
                <a:lnTo>
                  <a:pt x="156" y="290"/>
                </a:lnTo>
                <a:lnTo>
                  <a:pt x="181" y="298"/>
                </a:lnTo>
                <a:lnTo>
                  <a:pt x="178" y="317"/>
                </a:lnTo>
                <a:lnTo>
                  <a:pt x="141" y="310"/>
                </a:lnTo>
                <a:lnTo>
                  <a:pt x="113" y="302"/>
                </a:lnTo>
                <a:lnTo>
                  <a:pt x="131" y="315"/>
                </a:lnTo>
                <a:lnTo>
                  <a:pt x="161" y="323"/>
                </a:lnTo>
                <a:lnTo>
                  <a:pt x="178" y="325"/>
                </a:lnTo>
                <a:lnTo>
                  <a:pt x="178" y="365"/>
                </a:lnTo>
                <a:lnTo>
                  <a:pt x="143" y="351"/>
                </a:lnTo>
                <a:lnTo>
                  <a:pt x="116" y="341"/>
                </a:lnTo>
                <a:lnTo>
                  <a:pt x="145" y="363"/>
                </a:lnTo>
                <a:lnTo>
                  <a:pt x="182" y="379"/>
                </a:lnTo>
                <a:lnTo>
                  <a:pt x="181" y="397"/>
                </a:lnTo>
                <a:lnTo>
                  <a:pt x="159" y="418"/>
                </a:lnTo>
                <a:lnTo>
                  <a:pt x="141" y="395"/>
                </a:lnTo>
                <a:lnTo>
                  <a:pt x="116" y="365"/>
                </a:lnTo>
                <a:lnTo>
                  <a:pt x="100" y="337"/>
                </a:lnTo>
                <a:lnTo>
                  <a:pt x="116" y="381"/>
                </a:lnTo>
                <a:lnTo>
                  <a:pt x="131" y="397"/>
                </a:lnTo>
                <a:lnTo>
                  <a:pt x="156" y="429"/>
                </a:lnTo>
                <a:lnTo>
                  <a:pt x="137" y="449"/>
                </a:lnTo>
                <a:lnTo>
                  <a:pt x="109" y="424"/>
                </a:lnTo>
                <a:lnTo>
                  <a:pt x="88" y="395"/>
                </a:lnTo>
                <a:lnTo>
                  <a:pt x="69" y="363"/>
                </a:lnTo>
                <a:lnTo>
                  <a:pt x="86" y="409"/>
                </a:lnTo>
                <a:lnTo>
                  <a:pt x="104" y="430"/>
                </a:lnTo>
                <a:lnTo>
                  <a:pt x="121" y="452"/>
                </a:lnTo>
                <a:lnTo>
                  <a:pt x="107" y="460"/>
                </a:lnTo>
                <a:lnTo>
                  <a:pt x="69" y="429"/>
                </a:lnTo>
                <a:lnTo>
                  <a:pt x="34" y="379"/>
                </a:lnTo>
                <a:lnTo>
                  <a:pt x="21" y="341"/>
                </a:lnTo>
                <a:lnTo>
                  <a:pt x="12" y="275"/>
                </a:lnTo>
                <a:lnTo>
                  <a:pt x="7" y="227"/>
                </a:lnTo>
                <a:lnTo>
                  <a:pt x="0" y="170"/>
                </a:lnTo>
                <a:lnTo>
                  <a:pt x="39" y="181"/>
                </a:lnTo>
                <a:lnTo>
                  <a:pt x="81" y="197"/>
                </a:lnTo>
                <a:lnTo>
                  <a:pt x="145" y="212"/>
                </a:lnTo>
                <a:lnTo>
                  <a:pt x="88" y="189"/>
                </a:lnTo>
                <a:lnTo>
                  <a:pt x="67" y="177"/>
                </a:lnTo>
                <a:lnTo>
                  <a:pt x="26" y="162"/>
                </a:lnTo>
                <a:lnTo>
                  <a:pt x="5" y="158"/>
                </a:lnTo>
                <a:lnTo>
                  <a:pt x="5" y="129"/>
                </a:lnTo>
                <a:lnTo>
                  <a:pt x="10" y="92"/>
                </a:lnTo>
                <a:lnTo>
                  <a:pt x="61" y="100"/>
                </a:lnTo>
                <a:lnTo>
                  <a:pt x="94" y="110"/>
                </a:lnTo>
                <a:lnTo>
                  <a:pt x="135" y="129"/>
                </a:lnTo>
                <a:lnTo>
                  <a:pt x="97" y="100"/>
                </a:lnTo>
                <a:lnTo>
                  <a:pt x="54" y="88"/>
                </a:lnTo>
                <a:lnTo>
                  <a:pt x="12" y="77"/>
                </a:lnTo>
                <a:lnTo>
                  <a:pt x="21" y="49"/>
                </a:lnTo>
                <a:lnTo>
                  <a:pt x="34" y="31"/>
                </a:lnTo>
                <a:lnTo>
                  <a:pt x="73" y="19"/>
                </a:lnTo>
                <a:lnTo>
                  <a:pt x="111" y="28"/>
                </a:lnTo>
                <a:lnTo>
                  <a:pt x="145" y="53"/>
                </a:lnTo>
                <a:lnTo>
                  <a:pt x="121" y="25"/>
                </a:lnTo>
                <a:lnTo>
                  <a:pt x="86" y="10"/>
                </a:lnTo>
                <a:lnTo>
                  <a:pt x="126" y="4"/>
                </a:lnTo>
                <a:lnTo>
                  <a:pt x="156" y="2"/>
                </a:lnTo>
                <a:lnTo>
                  <a:pt x="198" y="8"/>
                </a:lnTo>
                <a:lnTo>
                  <a:pt x="226" y="27"/>
                </a:lnTo>
                <a:lnTo>
                  <a:pt x="272" y="35"/>
                </a:lnTo>
                <a:lnTo>
                  <a:pt x="241" y="23"/>
                </a:lnTo>
                <a:lnTo>
                  <a:pt x="218" y="8"/>
                </a:lnTo>
                <a:lnTo>
                  <a:pt x="205" y="0"/>
                </a:lnTo>
                <a:lnTo>
                  <a:pt x="249" y="2"/>
                </a:lnTo>
                <a:lnTo>
                  <a:pt x="289" y="4"/>
                </a:lnTo>
                <a:lnTo>
                  <a:pt x="313" y="15"/>
                </a:lnTo>
                <a:lnTo>
                  <a:pt x="337" y="37"/>
                </a:lnTo>
                <a:lnTo>
                  <a:pt x="356" y="67"/>
                </a:lnTo>
                <a:lnTo>
                  <a:pt x="346" y="33"/>
                </a:lnTo>
                <a:lnTo>
                  <a:pt x="322" y="10"/>
                </a:lnTo>
                <a:lnTo>
                  <a:pt x="379" y="28"/>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63553" name="Group 161"/>
          <p:cNvGrpSpPr>
            <a:grpSpLocks/>
          </p:cNvGrpSpPr>
          <p:nvPr/>
        </p:nvGrpSpPr>
        <p:grpSpPr bwMode="auto">
          <a:xfrm>
            <a:off x="630238" y="5164138"/>
            <a:ext cx="157162" cy="96837"/>
            <a:chOff x="377" y="1962"/>
            <a:chExt cx="99" cy="61"/>
          </a:xfrm>
        </p:grpSpPr>
        <p:sp>
          <p:nvSpPr>
            <p:cNvPr id="2363554" name="Freeform 162"/>
            <p:cNvSpPr>
              <a:spLocks/>
            </p:cNvSpPr>
            <p:nvPr/>
          </p:nvSpPr>
          <p:spPr bwMode="auto">
            <a:xfrm>
              <a:off x="377" y="1962"/>
              <a:ext cx="99" cy="61"/>
            </a:xfrm>
            <a:custGeom>
              <a:avLst/>
              <a:gdLst>
                <a:gd name="T0" fmla="*/ 0 w 497"/>
                <a:gd name="T1" fmla="*/ 182 h 305"/>
                <a:gd name="T2" fmla="*/ 61 w 497"/>
                <a:gd name="T3" fmla="*/ 168 h 305"/>
                <a:gd name="T4" fmla="*/ 84 w 497"/>
                <a:gd name="T5" fmla="*/ 163 h 305"/>
                <a:gd name="T6" fmla="*/ 98 w 497"/>
                <a:gd name="T7" fmla="*/ 150 h 305"/>
                <a:gd name="T8" fmla="*/ 112 w 497"/>
                <a:gd name="T9" fmla="*/ 130 h 305"/>
                <a:gd name="T10" fmla="*/ 142 w 497"/>
                <a:gd name="T11" fmla="*/ 102 h 305"/>
                <a:gd name="T12" fmla="*/ 197 w 497"/>
                <a:gd name="T13" fmla="*/ 56 h 305"/>
                <a:gd name="T14" fmla="*/ 206 w 497"/>
                <a:gd name="T15" fmla="*/ 41 h 305"/>
                <a:gd name="T16" fmla="*/ 221 w 497"/>
                <a:gd name="T17" fmla="*/ 28 h 305"/>
                <a:gd name="T18" fmla="*/ 249 w 497"/>
                <a:gd name="T19" fmla="*/ 23 h 305"/>
                <a:gd name="T20" fmla="*/ 336 w 497"/>
                <a:gd name="T21" fmla="*/ 8 h 305"/>
                <a:gd name="T22" fmla="*/ 360 w 497"/>
                <a:gd name="T23" fmla="*/ 0 h 305"/>
                <a:gd name="T24" fmla="*/ 382 w 497"/>
                <a:gd name="T25" fmla="*/ 11 h 305"/>
                <a:gd name="T26" fmla="*/ 393 w 497"/>
                <a:gd name="T27" fmla="*/ 20 h 305"/>
                <a:gd name="T28" fmla="*/ 443 w 497"/>
                <a:gd name="T29" fmla="*/ 37 h 305"/>
                <a:gd name="T30" fmla="*/ 464 w 497"/>
                <a:gd name="T31" fmla="*/ 45 h 305"/>
                <a:gd name="T32" fmla="*/ 471 w 497"/>
                <a:gd name="T33" fmla="*/ 53 h 305"/>
                <a:gd name="T34" fmla="*/ 481 w 497"/>
                <a:gd name="T35" fmla="*/ 81 h 305"/>
                <a:gd name="T36" fmla="*/ 486 w 497"/>
                <a:gd name="T37" fmla="*/ 96 h 305"/>
                <a:gd name="T38" fmla="*/ 490 w 497"/>
                <a:gd name="T39" fmla="*/ 104 h 305"/>
                <a:gd name="T40" fmla="*/ 497 w 497"/>
                <a:gd name="T41" fmla="*/ 119 h 305"/>
                <a:gd name="T42" fmla="*/ 497 w 497"/>
                <a:gd name="T43" fmla="*/ 129 h 305"/>
                <a:gd name="T44" fmla="*/ 487 w 497"/>
                <a:gd name="T45" fmla="*/ 137 h 305"/>
                <a:gd name="T46" fmla="*/ 466 w 497"/>
                <a:gd name="T47" fmla="*/ 136 h 305"/>
                <a:gd name="T48" fmla="*/ 434 w 497"/>
                <a:gd name="T49" fmla="*/ 121 h 305"/>
                <a:gd name="T50" fmla="*/ 393 w 497"/>
                <a:gd name="T51" fmla="*/ 113 h 305"/>
                <a:gd name="T52" fmla="*/ 356 w 497"/>
                <a:gd name="T53" fmla="*/ 119 h 305"/>
                <a:gd name="T54" fmla="*/ 395 w 497"/>
                <a:gd name="T55" fmla="*/ 128 h 305"/>
                <a:gd name="T56" fmla="*/ 422 w 497"/>
                <a:gd name="T57" fmla="*/ 137 h 305"/>
                <a:gd name="T58" fmla="*/ 454 w 497"/>
                <a:gd name="T59" fmla="*/ 150 h 305"/>
                <a:gd name="T60" fmla="*/ 462 w 497"/>
                <a:gd name="T61" fmla="*/ 161 h 305"/>
                <a:gd name="T62" fmla="*/ 462 w 497"/>
                <a:gd name="T63" fmla="*/ 173 h 305"/>
                <a:gd name="T64" fmla="*/ 449 w 497"/>
                <a:gd name="T65" fmla="*/ 182 h 305"/>
                <a:gd name="T66" fmla="*/ 435 w 497"/>
                <a:gd name="T67" fmla="*/ 179 h 305"/>
                <a:gd name="T68" fmla="*/ 391 w 497"/>
                <a:gd name="T69" fmla="*/ 168 h 305"/>
                <a:gd name="T70" fmla="*/ 351 w 497"/>
                <a:gd name="T71" fmla="*/ 166 h 305"/>
                <a:gd name="T72" fmla="*/ 320 w 497"/>
                <a:gd name="T73" fmla="*/ 168 h 305"/>
                <a:gd name="T74" fmla="*/ 303 w 497"/>
                <a:gd name="T75" fmla="*/ 179 h 305"/>
                <a:gd name="T76" fmla="*/ 282 w 497"/>
                <a:gd name="T77" fmla="*/ 200 h 305"/>
                <a:gd name="T78" fmla="*/ 267 w 497"/>
                <a:gd name="T79" fmla="*/ 223 h 305"/>
                <a:gd name="T80" fmla="*/ 251 w 497"/>
                <a:gd name="T81" fmla="*/ 246 h 305"/>
                <a:gd name="T82" fmla="*/ 237 w 497"/>
                <a:gd name="T83" fmla="*/ 263 h 305"/>
                <a:gd name="T84" fmla="*/ 213 w 497"/>
                <a:gd name="T85" fmla="*/ 280 h 305"/>
                <a:gd name="T86" fmla="*/ 190 w 497"/>
                <a:gd name="T87" fmla="*/ 284 h 305"/>
                <a:gd name="T88" fmla="*/ 165 w 497"/>
                <a:gd name="T89" fmla="*/ 287 h 305"/>
                <a:gd name="T90" fmla="*/ 135 w 497"/>
                <a:gd name="T91" fmla="*/ 284 h 305"/>
                <a:gd name="T92" fmla="*/ 112 w 497"/>
                <a:gd name="T93" fmla="*/ 282 h 305"/>
                <a:gd name="T94" fmla="*/ 82 w 497"/>
                <a:gd name="T95" fmla="*/ 290 h 305"/>
                <a:gd name="T96" fmla="*/ 0 w 497"/>
                <a:gd name="T97" fmla="*/ 305 h 305"/>
                <a:gd name="T98" fmla="*/ 0 w 497"/>
                <a:gd name="T99" fmla="*/ 182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7" h="305">
                  <a:moveTo>
                    <a:pt x="0" y="182"/>
                  </a:moveTo>
                  <a:lnTo>
                    <a:pt x="61" y="168"/>
                  </a:lnTo>
                  <a:lnTo>
                    <a:pt x="84" y="163"/>
                  </a:lnTo>
                  <a:lnTo>
                    <a:pt x="98" y="150"/>
                  </a:lnTo>
                  <a:lnTo>
                    <a:pt x="112" y="130"/>
                  </a:lnTo>
                  <a:lnTo>
                    <a:pt x="142" y="102"/>
                  </a:lnTo>
                  <a:lnTo>
                    <a:pt x="197" y="56"/>
                  </a:lnTo>
                  <a:lnTo>
                    <a:pt x="206" y="41"/>
                  </a:lnTo>
                  <a:lnTo>
                    <a:pt x="221" y="28"/>
                  </a:lnTo>
                  <a:lnTo>
                    <a:pt x="249" y="23"/>
                  </a:lnTo>
                  <a:lnTo>
                    <a:pt x="336" y="8"/>
                  </a:lnTo>
                  <a:lnTo>
                    <a:pt x="360" y="0"/>
                  </a:lnTo>
                  <a:lnTo>
                    <a:pt x="382" y="11"/>
                  </a:lnTo>
                  <a:lnTo>
                    <a:pt x="393" y="20"/>
                  </a:lnTo>
                  <a:lnTo>
                    <a:pt x="443" y="37"/>
                  </a:lnTo>
                  <a:lnTo>
                    <a:pt x="464" y="45"/>
                  </a:lnTo>
                  <a:lnTo>
                    <a:pt x="471" y="53"/>
                  </a:lnTo>
                  <a:lnTo>
                    <a:pt x="481" y="81"/>
                  </a:lnTo>
                  <a:lnTo>
                    <a:pt x="486" y="96"/>
                  </a:lnTo>
                  <a:lnTo>
                    <a:pt x="490" y="104"/>
                  </a:lnTo>
                  <a:lnTo>
                    <a:pt x="497" y="119"/>
                  </a:lnTo>
                  <a:lnTo>
                    <a:pt x="497" y="129"/>
                  </a:lnTo>
                  <a:lnTo>
                    <a:pt x="487" y="137"/>
                  </a:lnTo>
                  <a:lnTo>
                    <a:pt x="466" y="136"/>
                  </a:lnTo>
                  <a:lnTo>
                    <a:pt x="434" y="121"/>
                  </a:lnTo>
                  <a:lnTo>
                    <a:pt x="393" y="113"/>
                  </a:lnTo>
                  <a:lnTo>
                    <a:pt x="356" y="119"/>
                  </a:lnTo>
                  <a:lnTo>
                    <a:pt x="395" y="128"/>
                  </a:lnTo>
                  <a:lnTo>
                    <a:pt x="422" y="137"/>
                  </a:lnTo>
                  <a:lnTo>
                    <a:pt x="454" y="150"/>
                  </a:lnTo>
                  <a:lnTo>
                    <a:pt x="462" y="161"/>
                  </a:lnTo>
                  <a:lnTo>
                    <a:pt x="462" y="173"/>
                  </a:lnTo>
                  <a:lnTo>
                    <a:pt x="449" y="182"/>
                  </a:lnTo>
                  <a:lnTo>
                    <a:pt x="435" y="179"/>
                  </a:lnTo>
                  <a:lnTo>
                    <a:pt x="391" y="168"/>
                  </a:lnTo>
                  <a:lnTo>
                    <a:pt x="351" y="166"/>
                  </a:lnTo>
                  <a:lnTo>
                    <a:pt x="320" y="168"/>
                  </a:lnTo>
                  <a:lnTo>
                    <a:pt x="303" y="179"/>
                  </a:lnTo>
                  <a:lnTo>
                    <a:pt x="282" y="200"/>
                  </a:lnTo>
                  <a:lnTo>
                    <a:pt x="267" y="223"/>
                  </a:lnTo>
                  <a:lnTo>
                    <a:pt x="251" y="246"/>
                  </a:lnTo>
                  <a:lnTo>
                    <a:pt x="237" y="263"/>
                  </a:lnTo>
                  <a:lnTo>
                    <a:pt x="213" y="280"/>
                  </a:lnTo>
                  <a:lnTo>
                    <a:pt x="190" y="284"/>
                  </a:lnTo>
                  <a:lnTo>
                    <a:pt x="165" y="287"/>
                  </a:lnTo>
                  <a:lnTo>
                    <a:pt x="135" y="284"/>
                  </a:lnTo>
                  <a:lnTo>
                    <a:pt x="112" y="282"/>
                  </a:lnTo>
                  <a:lnTo>
                    <a:pt x="82" y="290"/>
                  </a:lnTo>
                  <a:lnTo>
                    <a:pt x="0" y="305"/>
                  </a:lnTo>
                  <a:lnTo>
                    <a:pt x="0" y="182"/>
                  </a:lnTo>
                  <a:close/>
                </a:path>
              </a:pathLst>
            </a:custGeom>
            <a:solidFill>
              <a:srgbClr val="FFC080"/>
            </a:solidFill>
            <a:ln w="3175">
              <a:solidFill>
                <a:srgbClr val="402000"/>
              </a:solidFill>
              <a:prstDash val="solid"/>
              <a:round/>
              <a:headEnd/>
              <a:tailEnd/>
            </a:ln>
          </p:spPr>
          <p:txBody>
            <a:bodyPr/>
            <a:lstStyle/>
            <a:p>
              <a:endParaRPr lang="zh-CN" altLang="en-US"/>
            </a:p>
          </p:txBody>
        </p:sp>
        <p:sp>
          <p:nvSpPr>
            <p:cNvPr id="2363555" name="Freeform 163"/>
            <p:cNvSpPr>
              <a:spLocks/>
            </p:cNvSpPr>
            <p:nvPr/>
          </p:nvSpPr>
          <p:spPr bwMode="auto">
            <a:xfrm>
              <a:off x="439" y="1973"/>
              <a:ext cx="32" cy="7"/>
            </a:xfrm>
            <a:custGeom>
              <a:avLst/>
              <a:gdLst>
                <a:gd name="T0" fmla="*/ 159 w 159"/>
                <a:gd name="T1" fmla="*/ 37 h 37"/>
                <a:gd name="T2" fmla="*/ 132 w 159"/>
                <a:gd name="T3" fmla="*/ 24 h 37"/>
                <a:gd name="T4" fmla="*/ 110 w 159"/>
                <a:gd name="T5" fmla="*/ 21 h 37"/>
                <a:gd name="T6" fmla="*/ 84 w 159"/>
                <a:gd name="T7" fmla="*/ 13 h 37"/>
                <a:gd name="T8" fmla="*/ 61 w 159"/>
                <a:gd name="T9" fmla="*/ 7 h 37"/>
                <a:gd name="T10" fmla="*/ 25 w 159"/>
                <a:gd name="T11" fmla="*/ 10 h 37"/>
                <a:gd name="T12" fmla="*/ 0 w 159"/>
                <a:gd name="T13" fmla="*/ 13 h 37"/>
                <a:gd name="T14" fmla="*/ 38 w 159"/>
                <a:gd name="T15" fmla="*/ 5 h 37"/>
                <a:gd name="T16" fmla="*/ 69 w 159"/>
                <a:gd name="T17" fmla="*/ 0 h 37"/>
                <a:gd name="T18" fmla="*/ 110 w 159"/>
                <a:gd name="T19" fmla="*/ 17 h 37"/>
                <a:gd name="T20" fmla="*/ 132 w 159"/>
                <a:gd name="T21" fmla="*/ 19 h 37"/>
                <a:gd name="T22" fmla="*/ 157 w 159"/>
                <a:gd name="T23" fmla="*/ 31 h 37"/>
                <a:gd name="T24" fmla="*/ 159 w 159"/>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37">
                  <a:moveTo>
                    <a:pt x="159" y="37"/>
                  </a:moveTo>
                  <a:lnTo>
                    <a:pt x="132" y="24"/>
                  </a:lnTo>
                  <a:lnTo>
                    <a:pt x="110" y="21"/>
                  </a:lnTo>
                  <a:lnTo>
                    <a:pt x="84" y="13"/>
                  </a:lnTo>
                  <a:lnTo>
                    <a:pt x="61" y="7"/>
                  </a:lnTo>
                  <a:lnTo>
                    <a:pt x="25" y="10"/>
                  </a:lnTo>
                  <a:lnTo>
                    <a:pt x="0" y="13"/>
                  </a:lnTo>
                  <a:lnTo>
                    <a:pt x="38" y="5"/>
                  </a:lnTo>
                  <a:lnTo>
                    <a:pt x="69" y="0"/>
                  </a:lnTo>
                  <a:lnTo>
                    <a:pt x="110" y="17"/>
                  </a:lnTo>
                  <a:lnTo>
                    <a:pt x="132" y="19"/>
                  </a:lnTo>
                  <a:lnTo>
                    <a:pt x="157" y="31"/>
                  </a:lnTo>
                  <a:lnTo>
                    <a:pt x="159" y="37"/>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6" name="Freeform 164"/>
            <p:cNvSpPr>
              <a:spLocks/>
            </p:cNvSpPr>
            <p:nvPr/>
          </p:nvSpPr>
          <p:spPr bwMode="auto">
            <a:xfrm>
              <a:off x="427" y="1965"/>
              <a:ext cx="27" cy="5"/>
            </a:xfrm>
            <a:custGeom>
              <a:avLst/>
              <a:gdLst>
                <a:gd name="T0" fmla="*/ 97 w 133"/>
                <a:gd name="T1" fmla="*/ 0 h 25"/>
                <a:gd name="T2" fmla="*/ 113 w 133"/>
                <a:gd name="T3" fmla="*/ 1 h 25"/>
                <a:gd name="T4" fmla="*/ 133 w 133"/>
                <a:gd name="T5" fmla="*/ 8 h 25"/>
                <a:gd name="T6" fmla="*/ 120 w 133"/>
                <a:gd name="T7" fmla="*/ 7 h 25"/>
                <a:gd name="T8" fmla="*/ 99 w 133"/>
                <a:gd name="T9" fmla="*/ 3 h 25"/>
                <a:gd name="T10" fmla="*/ 56 w 133"/>
                <a:gd name="T11" fmla="*/ 15 h 25"/>
                <a:gd name="T12" fmla="*/ 32 w 133"/>
                <a:gd name="T13" fmla="*/ 21 h 25"/>
                <a:gd name="T14" fmla="*/ 4 w 133"/>
                <a:gd name="T15" fmla="*/ 25 h 25"/>
                <a:gd name="T16" fmla="*/ 0 w 133"/>
                <a:gd name="T17" fmla="*/ 21 h 25"/>
                <a:gd name="T18" fmla="*/ 29 w 133"/>
                <a:gd name="T19" fmla="*/ 16 h 25"/>
                <a:gd name="T20" fmla="*/ 64 w 133"/>
                <a:gd name="T21" fmla="*/ 8 h 25"/>
                <a:gd name="T22" fmla="*/ 97 w 133"/>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25">
                  <a:moveTo>
                    <a:pt x="97" y="0"/>
                  </a:moveTo>
                  <a:lnTo>
                    <a:pt x="113" y="1"/>
                  </a:lnTo>
                  <a:lnTo>
                    <a:pt x="133" y="8"/>
                  </a:lnTo>
                  <a:lnTo>
                    <a:pt x="120" y="7"/>
                  </a:lnTo>
                  <a:lnTo>
                    <a:pt x="99" y="3"/>
                  </a:lnTo>
                  <a:lnTo>
                    <a:pt x="56" y="15"/>
                  </a:lnTo>
                  <a:lnTo>
                    <a:pt x="32" y="21"/>
                  </a:lnTo>
                  <a:lnTo>
                    <a:pt x="4" y="25"/>
                  </a:lnTo>
                  <a:lnTo>
                    <a:pt x="0" y="21"/>
                  </a:lnTo>
                  <a:lnTo>
                    <a:pt x="29" y="16"/>
                  </a:lnTo>
                  <a:lnTo>
                    <a:pt x="64" y="8"/>
                  </a:lnTo>
                  <a:lnTo>
                    <a:pt x="97"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7" name="Freeform 165"/>
            <p:cNvSpPr>
              <a:spLocks/>
            </p:cNvSpPr>
            <p:nvPr/>
          </p:nvSpPr>
          <p:spPr bwMode="auto">
            <a:xfrm>
              <a:off x="438" y="1984"/>
              <a:ext cx="11" cy="2"/>
            </a:xfrm>
            <a:custGeom>
              <a:avLst/>
              <a:gdLst>
                <a:gd name="T0" fmla="*/ 53 w 53"/>
                <a:gd name="T1" fmla="*/ 5 h 12"/>
                <a:gd name="T2" fmla="*/ 46 w 53"/>
                <a:gd name="T3" fmla="*/ 12 h 12"/>
                <a:gd name="T4" fmla="*/ 27 w 53"/>
                <a:gd name="T5" fmla="*/ 9 h 12"/>
                <a:gd name="T6" fmla="*/ 5 w 53"/>
                <a:gd name="T7" fmla="*/ 9 h 12"/>
                <a:gd name="T8" fmla="*/ 0 w 53"/>
                <a:gd name="T9" fmla="*/ 0 h 12"/>
                <a:gd name="T10" fmla="*/ 14 w 53"/>
                <a:gd name="T11" fmla="*/ 3 h 12"/>
                <a:gd name="T12" fmla="*/ 53 w 53"/>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53" h="12">
                  <a:moveTo>
                    <a:pt x="53" y="5"/>
                  </a:moveTo>
                  <a:lnTo>
                    <a:pt x="46" y="12"/>
                  </a:lnTo>
                  <a:lnTo>
                    <a:pt x="27" y="9"/>
                  </a:lnTo>
                  <a:lnTo>
                    <a:pt x="5" y="9"/>
                  </a:lnTo>
                  <a:lnTo>
                    <a:pt x="0" y="0"/>
                  </a:lnTo>
                  <a:lnTo>
                    <a:pt x="14" y="3"/>
                  </a:lnTo>
                  <a:lnTo>
                    <a:pt x="53" y="5"/>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8" name="Freeform 166"/>
            <p:cNvSpPr>
              <a:spLocks/>
            </p:cNvSpPr>
            <p:nvPr/>
          </p:nvSpPr>
          <p:spPr bwMode="auto">
            <a:xfrm>
              <a:off x="469" y="1982"/>
              <a:ext cx="3" cy="4"/>
            </a:xfrm>
            <a:custGeom>
              <a:avLst/>
              <a:gdLst>
                <a:gd name="T0" fmla="*/ 0 w 11"/>
                <a:gd name="T1" fmla="*/ 0 h 23"/>
                <a:gd name="T2" fmla="*/ 0 w 11"/>
                <a:gd name="T3" fmla="*/ 6 h 23"/>
                <a:gd name="T4" fmla="*/ 2 w 11"/>
                <a:gd name="T5" fmla="*/ 18 h 23"/>
                <a:gd name="T6" fmla="*/ 11 w 11"/>
                <a:gd name="T7" fmla="*/ 23 h 23"/>
                <a:gd name="T8" fmla="*/ 0 w 11"/>
                <a:gd name="T9" fmla="*/ 0 h 23"/>
              </a:gdLst>
              <a:ahLst/>
              <a:cxnLst>
                <a:cxn ang="0">
                  <a:pos x="T0" y="T1"/>
                </a:cxn>
                <a:cxn ang="0">
                  <a:pos x="T2" y="T3"/>
                </a:cxn>
                <a:cxn ang="0">
                  <a:pos x="T4" y="T5"/>
                </a:cxn>
                <a:cxn ang="0">
                  <a:pos x="T6" y="T7"/>
                </a:cxn>
                <a:cxn ang="0">
                  <a:pos x="T8" y="T9"/>
                </a:cxn>
              </a:cxnLst>
              <a:rect l="0" t="0" r="r" b="b"/>
              <a:pathLst>
                <a:path w="11" h="23">
                  <a:moveTo>
                    <a:pt x="0" y="0"/>
                  </a:moveTo>
                  <a:lnTo>
                    <a:pt x="0" y="6"/>
                  </a:lnTo>
                  <a:lnTo>
                    <a:pt x="2" y="18"/>
                  </a:lnTo>
                  <a:lnTo>
                    <a:pt x="11" y="23"/>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59" name="Freeform 167"/>
            <p:cNvSpPr>
              <a:spLocks/>
            </p:cNvSpPr>
            <p:nvPr/>
          </p:nvSpPr>
          <p:spPr bwMode="auto">
            <a:xfrm>
              <a:off x="462" y="1993"/>
              <a:ext cx="2" cy="2"/>
            </a:xfrm>
            <a:custGeom>
              <a:avLst/>
              <a:gdLst>
                <a:gd name="T0" fmla="*/ 0 w 11"/>
                <a:gd name="T1" fmla="*/ 0 h 13"/>
                <a:gd name="T2" fmla="*/ 3 w 11"/>
                <a:gd name="T3" fmla="*/ 7 h 13"/>
                <a:gd name="T4" fmla="*/ 11 w 11"/>
                <a:gd name="T5" fmla="*/ 13 h 13"/>
                <a:gd name="T6" fmla="*/ 0 w 11"/>
                <a:gd name="T7" fmla="*/ 0 h 13"/>
              </a:gdLst>
              <a:ahLst/>
              <a:cxnLst>
                <a:cxn ang="0">
                  <a:pos x="T0" y="T1"/>
                </a:cxn>
                <a:cxn ang="0">
                  <a:pos x="T2" y="T3"/>
                </a:cxn>
                <a:cxn ang="0">
                  <a:pos x="T4" y="T5"/>
                </a:cxn>
                <a:cxn ang="0">
                  <a:pos x="T6" y="T7"/>
                </a:cxn>
              </a:cxnLst>
              <a:rect l="0" t="0" r="r" b="b"/>
              <a:pathLst>
                <a:path w="11" h="13">
                  <a:moveTo>
                    <a:pt x="0" y="0"/>
                  </a:moveTo>
                  <a:lnTo>
                    <a:pt x="3" y="7"/>
                  </a:lnTo>
                  <a:lnTo>
                    <a:pt x="11" y="13"/>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60" name="Freeform 168"/>
            <p:cNvSpPr>
              <a:spLocks/>
            </p:cNvSpPr>
            <p:nvPr/>
          </p:nvSpPr>
          <p:spPr bwMode="auto">
            <a:xfrm>
              <a:off x="423" y="1977"/>
              <a:ext cx="5" cy="6"/>
            </a:xfrm>
            <a:custGeom>
              <a:avLst/>
              <a:gdLst>
                <a:gd name="T0" fmla="*/ 25 w 25"/>
                <a:gd name="T1" fmla="*/ 0 h 29"/>
                <a:gd name="T2" fmla="*/ 21 w 25"/>
                <a:gd name="T3" fmla="*/ 9 h 29"/>
                <a:gd name="T4" fmla="*/ 21 w 25"/>
                <a:gd name="T5" fmla="*/ 17 h 29"/>
                <a:gd name="T6" fmla="*/ 0 w 25"/>
                <a:gd name="T7" fmla="*/ 29 h 29"/>
                <a:gd name="T8" fmla="*/ 25 w 25"/>
                <a:gd name="T9" fmla="*/ 0 h 29"/>
              </a:gdLst>
              <a:ahLst/>
              <a:cxnLst>
                <a:cxn ang="0">
                  <a:pos x="T0" y="T1"/>
                </a:cxn>
                <a:cxn ang="0">
                  <a:pos x="T2" y="T3"/>
                </a:cxn>
                <a:cxn ang="0">
                  <a:pos x="T4" y="T5"/>
                </a:cxn>
                <a:cxn ang="0">
                  <a:pos x="T6" y="T7"/>
                </a:cxn>
                <a:cxn ang="0">
                  <a:pos x="T8" y="T9"/>
                </a:cxn>
              </a:cxnLst>
              <a:rect l="0" t="0" r="r" b="b"/>
              <a:pathLst>
                <a:path w="25" h="29">
                  <a:moveTo>
                    <a:pt x="25" y="0"/>
                  </a:moveTo>
                  <a:lnTo>
                    <a:pt x="21" y="9"/>
                  </a:lnTo>
                  <a:lnTo>
                    <a:pt x="21" y="17"/>
                  </a:lnTo>
                  <a:lnTo>
                    <a:pt x="0" y="29"/>
                  </a:lnTo>
                  <a:lnTo>
                    <a:pt x="25"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61" name="Freeform 169"/>
            <p:cNvSpPr>
              <a:spLocks/>
            </p:cNvSpPr>
            <p:nvPr/>
          </p:nvSpPr>
          <p:spPr bwMode="auto">
            <a:xfrm>
              <a:off x="403" y="1977"/>
              <a:ext cx="16" cy="16"/>
            </a:xfrm>
            <a:custGeom>
              <a:avLst/>
              <a:gdLst>
                <a:gd name="T0" fmla="*/ 80 w 80"/>
                <a:gd name="T1" fmla="*/ 0 h 81"/>
                <a:gd name="T2" fmla="*/ 66 w 80"/>
                <a:gd name="T3" fmla="*/ 26 h 81"/>
                <a:gd name="T4" fmla="*/ 50 w 80"/>
                <a:gd name="T5" fmla="*/ 46 h 81"/>
                <a:gd name="T6" fmla="*/ 0 w 80"/>
                <a:gd name="T7" fmla="*/ 81 h 81"/>
                <a:gd name="T8" fmla="*/ 47 w 80"/>
                <a:gd name="T9" fmla="*/ 38 h 81"/>
                <a:gd name="T10" fmla="*/ 80 w 80"/>
                <a:gd name="T11" fmla="*/ 0 h 81"/>
              </a:gdLst>
              <a:ahLst/>
              <a:cxnLst>
                <a:cxn ang="0">
                  <a:pos x="T0" y="T1"/>
                </a:cxn>
                <a:cxn ang="0">
                  <a:pos x="T2" y="T3"/>
                </a:cxn>
                <a:cxn ang="0">
                  <a:pos x="T4" y="T5"/>
                </a:cxn>
                <a:cxn ang="0">
                  <a:pos x="T6" y="T7"/>
                </a:cxn>
                <a:cxn ang="0">
                  <a:pos x="T8" y="T9"/>
                </a:cxn>
                <a:cxn ang="0">
                  <a:pos x="T10" y="T11"/>
                </a:cxn>
              </a:cxnLst>
              <a:rect l="0" t="0" r="r" b="b"/>
              <a:pathLst>
                <a:path w="80" h="81">
                  <a:moveTo>
                    <a:pt x="80" y="0"/>
                  </a:moveTo>
                  <a:lnTo>
                    <a:pt x="66" y="26"/>
                  </a:lnTo>
                  <a:lnTo>
                    <a:pt x="50" y="46"/>
                  </a:lnTo>
                  <a:lnTo>
                    <a:pt x="0" y="81"/>
                  </a:lnTo>
                  <a:lnTo>
                    <a:pt x="47" y="38"/>
                  </a:lnTo>
                  <a:lnTo>
                    <a:pt x="8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62" name="Freeform 170"/>
            <p:cNvSpPr>
              <a:spLocks/>
            </p:cNvSpPr>
            <p:nvPr/>
          </p:nvSpPr>
          <p:spPr bwMode="auto">
            <a:xfrm>
              <a:off x="395" y="2000"/>
              <a:ext cx="4" cy="12"/>
            </a:xfrm>
            <a:custGeom>
              <a:avLst/>
              <a:gdLst>
                <a:gd name="T0" fmla="*/ 0 w 18"/>
                <a:gd name="T1" fmla="*/ 0 h 58"/>
                <a:gd name="T2" fmla="*/ 11 w 18"/>
                <a:gd name="T3" fmla="*/ 20 h 58"/>
                <a:gd name="T4" fmla="*/ 15 w 18"/>
                <a:gd name="T5" fmla="*/ 41 h 58"/>
                <a:gd name="T6" fmla="*/ 16 w 18"/>
                <a:gd name="T7" fmla="*/ 58 h 58"/>
                <a:gd name="T8" fmla="*/ 18 w 18"/>
                <a:gd name="T9" fmla="*/ 33 h 58"/>
                <a:gd name="T10" fmla="*/ 16 w 18"/>
                <a:gd name="T11" fmla="*/ 14 h 58"/>
                <a:gd name="T12" fmla="*/ 0 w 18"/>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18" h="58">
                  <a:moveTo>
                    <a:pt x="0" y="0"/>
                  </a:moveTo>
                  <a:lnTo>
                    <a:pt x="11" y="20"/>
                  </a:lnTo>
                  <a:lnTo>
                    <a:pt x="15" y="41"/>
                  </a:lnTo>
                  <a:lnTo>
                    <a:pt x="16" y="58"/>
                  </a:lnTo>
                  <a:lnTo>
                    <a:pt x="18" y="33"/>
                  </a:lnTo>
                  <a:lnTo>
                    <a:pt x="16" y="14"/>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63" name="Freeform 171"/>
            <p:cNvSpPr>
              <a:spLocks/>
            </p:cNvSpPr>
            <p:nvPr/>
          </p:nvSpPr>
          <p:spPr bwMode="auto">
            <a:xfrm>
              <a:off x="432" y="1988"/>
              <a:ext cx="2" cy="4"/>
            </a:xfrm>
            <a:custGeom>
              <a:avLst/>
              <a:gdLst>
                <a:gd name="T0" fmla="*/ 2 w 9"/>
                <a:gd name="T1" fmla="*/ 0 h 21"/>
                <a:gd name="T2" fmla="*/ 0 w 9"/>
                <a:gd name="T3" fmla="*/ 9 h 21"/>
                <a:gd name="T4" fmla="*/ 9 w 9"/>
                <a:gd name="T5" fmla="*/ 21 h 21"/>
                <a:gd name="T6" fmla="*/ 2 w 9"/>
                <a:gd name="T7" fmla="*/ 0 h 21"/>
              </a:gdLst>
              <a:ahLst/>
              <a:cxnLst>
                <a:cxn ang="0">
                  <a:pos x="T0" y="T1"/>
                </a:cxn>
                <a:cxn ang="0">
                  <a:pos x="T2" y="T3"/>
                </a:cxn>
                <a:cxn ang="0">
                  <a:pos x="T4" y="T5"/>
                </a:cxn>
                <a:cxn ang="0">
                  <a:pos x="T6" y="T7"/>
                </a:cxn>
              </a:cxnLst>
              <a:rect l="0" t="0" r="r" b="b"/>
              <a:pathLst>
                <a:path w="9" h="21">
                  <a:moveTo>
                    <a:pt x="2" y="0"/>
                  </a:moveTo>
                  <a:lnTo>
                    <a:pt x="0" y="9"/>
                  </a:lnTo>
                  <a:lnTo>
                    <a:pt x="9" y="21"/>
                  </a:lnTo>
                  <a:lnTo>
                    <a:pt x="2"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564" name="Group 172"/>
          <p:cNvGrpSpPr>
            <a:grpSpLocks/>
          </p:cNvGrpSpPr>
          <p:nvPr/>
        </p:nvGrpSpPr>
        <p:grpSpPr bwMode="auto">
          <a:xfrm>
            <a:off x="288925" y="4951413"/>
            <a:ext cx="363538" cy="415925"/>
            <a:chOff x="162" y="1828"/>
            <a:chExt cx="229" cy="262"/>
          </a:xfrm>
        </p:grpSpPr>
        <p:sp>
          <p:nvSpPr>
            <p:cNvPr id="2363565" name="Freeform 173"/>
            <p:cNvSpPr>
              <a:spLocks/>
            </p:cNvSpPr>
            <p:nvPr/>
          </p:nvSpPr>
          <p:spPr bwMode="auto">
            <a:xfrm>
              <a:off x="286" y="1828"/>
              <a:ext cx="7" cy="5"/>
            </a:xfrm>
            <a:custGeom>
              <a:avLst/>
              <a:gdLst>
                <a:gd name="T0" fmla="*/ 37 w 37"/>
                <a:gd name="T1" fmla="*/ 0 h 25"/>
                <a:gd name="T2" fmla="*/ 26 w 37"/>
                <a:gd name="T3" fmla="*/ 7 h 25"/>
                <a:gd name="T4" fmla="*/ 16 w 37"/>
                <a:gd name="T5" fmla="*/ 10 h 25"/>
                <a:gd name="T6" fmla="*/ 6 w 37"/>
                <a:gd name="T7" fmla="*/ 16 h 25"/>
                <a:gd name="T8" fmla="*/ 0 w 37"/>
                <a:gd name="T9" fmla="*/ 25 h 25"/>
                <a:gd name="T10" fmla="*/ 9 w 37"/>
                <a:gd name="T11" fmla="*/ 22 h 25"/>
                <a:gd name="T12" fmla="*/ 26 w 37"/>
                <a:gd name="T13" fmla="*/ 17 h 25"/>
                <a:gd name="T14" fmla="*/ 37 w 37"/>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5">
                  <a:moveTo>
                    <a:pt x="37" y="0"/>
                  </a:moveTo>
                  <a:lnTo>
                    <a:pt x="26" y="7"/>
                  </a:lnTo>
                  <a:lnTo>
                    <a:pt x="16" y="10"/>
                  </a:lnTo>
                  <a:lnTo>
                    <a:pt x="6" y="16"/>
                  </a:lnTo>
                  <a:lnTo>
                    <a:pt x="0" y="25"/>
                  </a:lnTo>
                  <a:lnTo>
                    <a:pt x="9" y="22"/>
                  </a:lnTo>
                  <a:lnTo>
                    <a:pt x="26" y="17"/>
                  </a:lnTo>
                  <a:lnTo>
                    <a:pt x="37"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66" name="Freeform 174"/>
            <p:cNvSpPr>
              <a:spLocks/>
            </p:cNvSpPr>
            <p:nvPr/>
          </p:nvSpPr>
          <p:spPr bwMode="auto">
            <a:xfrm>
              <a:off x="289" y="1837"/>
              <a:ext cx="2" cy="3"/>
            </a:xfrm>
            <a:custGeom>
              <a:avLst/>
              <a:gdLst>
                <a:gd name="T0" fmla="*/ 9 w 9"/>
                <a:gd name="T1" fmla="*/ 0 h 16"/>
                <a:gd name="T2" fmla="*/ 0 w 9"/>
                <a:gd name="T3" fmla="*/ 0 h 16"/>
                <a:gd name="T4" fmla="*/ 0 w 9"/>
                <a:gd name="T5" fmla="*/ 16 h 16"/>
                <a:gd name="T6" fmla="*/ 9 w 9"/>
                <a:gd name="T7" fmla="*/ 0 h 16"/>
              </a:gdLst>
              <a:ahLst/>
              <a:cxnLst>
                <a:cxn ang="0">
                  <a:pos x="T0" y="T1"/>
                </a:cxn>
                <a:cxn ang="0">
                  <a:pos x="T2" y="T3"/>
                </a:cxn>
                <a:cxn ang="0">
                  <a:pos x="T4" y="T5"/>
                </a:cxn>
                <a:cxn ang="0">
                  <a:pos x="T6" y="T7"/>
                </a:cxn>
              </a:cxnLst>
              <a:rect l="0" t="0" r="r" b="b"/>
              <a:pathLst>
                <a:path w="9" h="16">
                  <a:moveTo>
                    <a:pt x="9" y="0"/>
                  </a:moveTo>
                  <a:lnTo>
                    <a:pt x="0" y="0"/>
                  </a:lnTo>
                  <a:lnTo>
                    <a:pt x="0" y="16"/>
                  </a:lnTo>
                  <a:lnTo>
                    <a:pt x="9"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67" name="Freeform 175"/>
            <p:cNvSpPr>
              <a:spLocks/>
            </p:cNvSpPr>
            <p:nvPr/>
          </p:nvSpPr>
          <p:spPr bwMode="auto">
            <a:xfrm>
              <a:off x="260" y="1863"/>
              <a:ext cx="62" cy="154"/>
            </a:xfrm>
            <a:custGeom>
              <a:avLst/>
              <a:gdLst>
                <a:gd name="T0" fmla="*/ 46 w 309"/>
                <a:gd name="T1" fmla="*/ 0 h 772"/>
                <a:gd name="T2" fmla="*/ 75 w 309"/>
                <a:gd name="T3" fmla="*/ 32 h 772"/>
                <a:gd name="T4" fmla="*/ 84 w 309"/>
                <a:gd name="T5" fmla="*/ 78 h 772"/>
                <a:gd name="T6" fmla="*/ 127 w 309"/>
                <a:gd name="T7" fmla="*/ 122 h 772"/>
                <a:gd name="T8" fmla="*/ 218 w 309"/>
                <a:gd name="T9" fmla="*/ 330 h 772"/>
                <a:gd name="T10" fmla="*/ 269 w 309"/>
                <a:gd name="T11" fmla="*/ 519 h 772"/>
                <a:gd name="T12" fmla="*/ 309 w 309"/>
                <a:gd name="T13" fmla="*/ 772 h 772"/>
                <a:gd name="T14" fmla="*/ 182 w 309"/>
                <a:gd name="T15" fmla="*/ 659 h 772"/>
                <a:gd name="T16" fmla="*/ 0 w 309"/>
                <a:gd name="T17" fmla="*/ 100 h 772"/>
                <a:gd name="T18" fmla="*/ 46 w 309"/>
                <a:gd name="T19"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772">
                  <a:moveTo>
                    <a:pt x="46" y="0"/>
                  </a:moveTo>
                  <a:lnTo>
                    <a:pt x="75" y="32"/>
                  </a:lnTo>
                  <a:lnTo>
                    <a:pt x="84" y="78"/>
                  </a:lnTo>
                  <a:lnTo>
                    <a:pt x="127" y="122"/>
                  </a:lnTo>
                  <a:lnTo>
                    <a:pt x="218" y="330"/>
                  </a:lnTo>
                  <a:lnTo>
                    <a:pt x="269" y="519"/>
                  </a:lnTo>
                  <a:lnTo>
                    <a:pt x="309" y="772"/>
                  </a:lnTo>
                  <a:lnTo>
                    <a:pt x="182" y="659"/>
                  </a:lnTo>
                  <a:lnTo>
                    <a:pt x="0" y="100"/>
                  </a:lnTo>
                  <a:lnTo>
                    <a:pt x="46" y="0"/>
                  </a:lnTo>
                  <a:close/>
                </a:path>
              </a:pathLst>
            </a:custGeom>
            <a:solidFill>
              <a:srgbClr val="400000"/>
            </a:solidFill>
            <a:ln w="3175">
              <a:solidFill>
                <a:srgbClr val="000000"/>
              </a:solidFill>
              <a:prstDash val="solid"/>
              <a:round/>
              <a:headEnd/>
              <a:tailEnd/>
            </a:ln>
          </p:spPr>
          <p:txBody>
            <a:bodyPr/>
            <a:lstStyle/>
            <a:p>
              <a:endParaRPr lang="zh-CN" altLang="en-US"/>
            </a:p>
          </p:txBody>
        </p:sp>
        <p:sp>
          <p:nvSpPr>
            <p:cNvPr id="2363568" name="Freeform 176"/>
            <p:cNvSpPr>
              <a:spLocks/>
            </p:cNvSpPr>
            <p:nvPr/>
          </p:nvSpPr>
          <p:spPr bwMode="auto">
            <a:xfrm>
              <a:off x="162" y="1833"/>
              <a:ext cx="229" cy="257"/>
            </a:xfrm>
            <a:custGeom>
              <a:avLst/>
              <a:gdLst>
                <a:gd name="T0" fmla="*/ 212 w 1147"/>
                <a:gd name="T1" fmla="*/ 67 h 1285"/>
                <a:gd name="T2" fmla="*/ 247 w 1147"/>
                <a:gd name="T3" fmla="*/ 0 h 1285"/>
                <a:gd name="T4" fmla="*/ 528 w 1147"/>
                <a:gd name="T5" fmla="*/ 116 h 1285"/>
                <a:gd name="T6" fmla="*/ 541 w 1147"/>
                <a:gd name="T7" fmla="*/ 206 h 1285"/>
                <a:gd name="T8" fmla="*/ 563 w 1147"/>
                <a:gd name="T9" fmla="*/ 238 h 1285"/>
                <a:gd name="T10" fmla="*/ 595 w 1147"/>
                <a:gd name="T11" fmla="*/ 274 h 1285"/>
                <a:gd name="T12" fmla="*/ 614 w 1147"/>
                <a:gd name="T13" fmla="*/ 339 h 1285"/>
                <a:gd name="T14" fmla="*/ 676 w 1147"/>
                <a:gd name="T15" fmla="*/ 487 h 1285"/>
                <a:gd name="T16" fmla="*/ 727 w 1147"/>
                <a:gd name="T17" fmla="*/ 663 h 1285"/>
                <a:gd name="T18" fmla="*/ 748 w 1147"/>
                <a:gd name="T19" fmla="*/ 780 h 1285"/>
                <a:gd name="T20" fmla="*/ 974 w 1147"/>
                <a:gd name="T21" fmla="*/ 785 h 1285"/>
                <a:gd name="T22" fmla="*/ 1011 w 1147"/>
                <a:gd name="T23" fmla="*/ 807 h 1285"/>
                <a:gd name="T24" fmla="*/ 1115 w 1147"/>
                <a:gd name="T25" fmla="*/ 807 h 1285"/>
                <a:gd name="T26" fmla="*/ 1143 w 1147"/>
                <a:gd name="T27" fmla="*/ 853 h 1285"/>
                <a:gd name="T28" fmla="*/ 1147 w 1147"/>
                <a:gd name="T29" fmla="*/ 907 h 1285"/>
                <a:gd name="T30" fmla="*/ 1137 w 1147"/>
                <a:gd name="T31" fmla="*/ 956 h 1285"/>
                <a:gd name="T32" fmla="*/ 1042 w 1147"/>
                <a:gd name="T33" fmla="*/ 974 h 1285"/>
                <a:gd name="T34" fmla="*/ 997 w 1147"/>
                <a:gd name="T35" fmla="*/ 1041 h 1285"/>
                <a:gd name="T36" fmla="*/ 907 w 1147"/>
                <a:gd name="T37" fmla="*/ 1064 h 1285"/>
                <a:gd name="T38" fmla="*/ 840 w 1147"/>
                <a:gd name="T39" fmla="*/ 1064 h 1285"/>
                <a:gd name="T40" fmla="*/ 763 w 1147"/>
                <a:gd name="T41" fmla="*/ 1079 h 1285"/>
                <a:gd name="T42" fmla="*/ 759 w 1147"/>
                <a:gd name="T43" fmla="*/ 1110 h 1285"/>
                <a:gd name="T44" fmla="*/ 763 w 1147"/>
                <a:gd name="T45" fmla="*/ 1177 h 1285"/>
                <a:gd name="T46" fmla="*/ 754 w 1147"/>
                <a:gd name="T47" fmla="*/ 1223 h 1285"/>
                <a:gd name="T48" fmla="*/ 713 w 1147"/>
                <a:gd name="T49" fmla="*/ 1227 h 1285"/>
                <a:gd name="T50" fmla="*/ 663 w 1147"/>
                <a:gd name="T51" fmla="*/ 1236 h 1285"/>
                <a:gd name="T52" fmla="*/ 614 w 1147"/>
                <a:gd name="T53" fmla="*/ 1282 h 1285"/>
                <a:gd name="T54" fmla="*/ 554 w 1147"/>
                <a:gd name="T55" fmla="*/ 1282 h 1285"/>
                <a:gd name="T56" fmla="*/ 501 w 1147"/>
                <a:gd name="T57" fmla="*/ 1276 h 1285"/>
                <a:gd name="T58" fmla="*/ 420 w 1147"/>
                <a:gd name="T59" fmla="*/ 1250 h 1285"/>
                <a:gd name="T60" fmla="*/ 330 w 1147"/>
                <a:gd name="T61" fmla="*/ 1259 h 1285"/>
                <a:gd name="T62" fmla="*/ 238 w 1147"/>
                <a:gd name="T63" fmla="*/ 1285 h 1285"/>
                <a:gd name="T64" fmla="*/ 153 w 1147"/>
                <a:gd name="T65" fmla="*/ 1267 h 1285"/>
                <a:gd name="T66" fmla="*/ 95 w 1147"/>
                <a:gd name="T67" fmla="*/ 1200 h 1285"/>
                <a:gd name="T68" fmla="*/ 99 w 1147"/>
                <a:gd name="T69" fmla="*/ 1128 h 1285"/>
                <a:gd name="T70" fmla="*/ 76 w 1147"/>
                <a:gd name="T71" fmla="*/ 1038 h 1285"/>
                <a:gd name="T72" fmla="*/ 64 w 1147"/>
                <a:gd name="T73" fmla="*/ 920 h 1285"/>
                <a:gd name="T74" fmla="*/ 36 w 1147"/>
                <a:gd name="T75" fmla="*/ 812 h 1285"/>
                <a:gd name="T76" fmla="*/ 0 w 1147"/>
                <a:gd name="T77" fmla="*/ 650 h 1285"/>
                <a:gd name="T78" fmla="*/ 4 w 1147"/>
                <a:gd name="T79" fmla="*/ 487 h 1285"/>
                <a:gd name="T80" fmla="*/ 4 w 1147"/>
                <a:gd name="T81" fmla="*/ 342 h 1285"/>
                <a:gd name="T82" fmla="*/ 14 w 1147"/>
                <a:gd name="T83" fmla="*/ 243 h 1285"/>
                <a:gd name="T84" fmla="*/ 36 w 1147"/>
                <a:gd name="T85" fmla="*/ 198 h 1285"/>
                <a:gd name="T86" fmla="*/ 87 w 1147"/>
                <a:gd name="T87" fmla="*/ 162 h 1285"/>
                <a:gd name="T88" fmla="*/ 145 w 1147"/>
                <a:gd name="T89" fmla="*/ 102 h 1285"/>
                <a:gd name="T90" fmla="*/ 212 w 1147"/>
                <a:gd name="T91" fmla="*/ 67 h 1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7" h="1285">
                  <a:moveTo>
                    <a:pt x="212" y="67"/>
                  </a:moveTo>
                  <a:lnTo>
                    <a:pt x="247" y="0"/>
                  </a:lnTo>
                  <a:lnTo>
                    <a:pt x="528" y="116"/>
                  </a:lnTo>
                  <a:lnTo>
                    <a:pt x="541" y="206"/>
                  </a:lnTo>
                  <a:lnTo>
                    <a:pt x="563" y="238"/>
                  </a:lnTo>
                  <a:lnTo>
                    <a:pt x="595" y="274"/>
                  </a:lnTo>
                  <a:lnTo>
                    <a:pt x="614" y="339"/>
                  </a:lnTo>
                  <a:lnTo>
                    <a:pt x="676" y="487"/>
                  </a:lnTo>
                  <a:lnTo>
                    <a:pt x="727" y="663"/>
                  </a:lnTo>
                  <a:lnTo>
                    <a:pt x="748" y="780"/>
                  </a:lnTo>
                  <a:lnTo>
                    <a:pt x="974" y="785"/>
                  </a:lnTo>
                  <a:lnTo>
                    <a:pt x="1011" y="807"/>
                  </a:lnTo>
                  <a:lnTo>
                    <a:pt x="1115" y="807"/>
                  </a:lnTo>
                  <a:lnTo>
                    <a:pt x="1143" y="853"/>
                  </a:lnTo>
                  <a:lnTo>
                    <a:pt x="1147" y="907"/>
                  </a:lnTo>
                  <a:lnTo>
                    <a:pt x="1137" y="956"/>
                  </a:lnTo>
                  <a:lnTo>
                    <a:pt x="1042" y="974"/>
                  </a:lnTo>
                  <a:lnTo>
                    <a:pt x="997" y="1041"/>
                  </a:lnTo>
                  <a:lnTo>
                    <a:pt x="907" y="1064"/>
                  </a:lnTo>
                  <a:lnTo>
                    <a:pt x="840" y="1064"/>
                  </a:lnTo>
                  <a:lnTo>
                    <a:pt x="763" y="1079"/>
                  </a:lnTo>
                  <a:lnTo>
                    <a:pt x="759" y="1110"/>
                  </a:lnTo>
                  <a:lnTo>
                    <a:pt x="763" y="1177"/>
                  </a:lnTo>
                  <a:lnTo>
                    <a:pt x="754" y="1223"/>
                  </a:lnTo>
                  <a:lnTo>
                    <a:pt x="713" y="1227"/>
                  </a:lnTo>
                  <a:lnTo>
                    <a:pt x="663" y="1236"/>
                  </a:lnTo>
                  <a:lnTo>
                    <a:pt x="614" y="1282"/>
                  </a:lnTo>
                  <a:lnTo>
                    <a:pt x="554" y="1282"/>
                  </a:lnTo>
                  <a:lnTo>
                    <a:pt x="501" y="1276"/>
                  </a:lnTo>
                  <a:lnTo>
                    <a:pt x="420" y="1250"/>
                  </a:lnTo>
                  <a:lnTo>
                    <a:pt x="330" y="1259"/>
                  </a:lnTo>
                  <a:lnTo>
                    <a:pt x="238" y="1285"/>
                  </a:lnTo>
                  <a:lnTo>
                    <a:pt x="153" y="1267"/>
                  </a:lnTo>
                  <a:lnTo>
                    <a:pt x="95" y="1200"/>
                  </a:lnTo>
                  <a:lnTo>
                    <a:pt x="99" y="1128"/>
                  </a:lnTo>
                  <a:lnTo>
                    <a:pt x="76" y="1038"/>
                  </a:lnTo>
                  <a:lnTo>
                    <a:pt x="64" y="920"/>
                  </a:lnTo>
                  <a:lnTo>
                    <a:pt x="36" y="812"/>
                  </a:lnTo>
                  <a:lnTo>
                    <a:pt x="0" y="650"/>
                  </a:lnTo>
                  <a:lnTo>
                    <a:pt x="4" y="487"/>
                  </a:lnTo>
                  <a:lnTo>
                    <a:pt x="4" y="342"/>
                  </a:lnTo>
                  <a:lnTo>
                    <a:pt x="14" y="243"/>
                  </a:lnTo>
                  <a:lnTo>
                    <a:pt x="36" y="198"/>
                  </a:lnTo>
                  <a:lnTo>
                    <a:pt x="87" y="162"/>
                  </a:lnTo>
                  <a:lnTo>
                    <a:pt x="145" y="102"/>
                  </a:lnTo>
                  <a:lnTo>
                    <a:pt x="212" y="67"/>
                  </a:lnTo>
                  <a:close/>
                </a:path>
              </a:pathLst>
            </a:custGeom>
            <a:solidFill>
              <a:srgbClr val="C0C0C0"/>
            </a:solidFill>
            <a:ln w="3175">
              <a:solidFill>
                <a:srgbClr val="000000"/>
              </a:solidFill>
              <a:prstDash val="solid"/>
              <a:round/>
              <a:headEnd/>
              <a:tailEnd/>
            </a:ln>
          </p:spPr>
          <p:txBody>
            <a:bodyPr/>
            <a:lstStyle/>
            <a:p>
              <a:endParaRPr lang="zh-CN" altLang="en-US"/>
            </a:p>
          </p:txBody>
        </p:sp>
        <p:sp>
          <p:nvSpPr>
            <p:cNvPr id="2363569" name="Freeform 177"/>
            <p:cNvSpPr>
              <a:spLocks/>
            </p:cNvSpPr>
            <p:nvPr/>
          </p:nvSpPr>
          <p:spPr bwMode="auto">
            <a:xfrm>
              <a:off x="166" y="1848"/>
              <a:ext cx="145" cy="240"/>
            </a:xfrm>
            <a:custGeom>
              <a:avLst/>
              <a:gdLst>
                <a:gd name="T0" fmla="*/ 630 w 725"/>
                <a:gd name="T1" fmla="*/ 990 h 1198"/>
                <a:gd name="T2" fmla="*/ 460 w 725"/>
                <a:gd name="T3" fmla="*/ 978 h 1198"/>
                <a:gd name="T4" fmla="*/ 314 w 725"/>
                <a:gd name="T5" fmla="*/ 932 h 1198"/>
                <a:gd name="T6" fmla="*/ 256 w 725"/>
                <a:gd name="T7" fmla="*/ 825 h 1198"/>
                <a:gd name="T8" fmla="*/ 274 w 725"/>
                <a:gd name="T9" fmla="*/ 753 h 1198"/>
                <a:gd name="T10" fmla="*/ 162 w 725"/>
                <a:gd name="T11" fmla="*/ 600 h 1198"/>
                <a:gd name="T12" fmla="*/ 266 w 725"/>
                <a:gd name="T13" fmla="*/ 668 h 1198"/>
                <a:gd name="T14" fmla="*/ 211 w 725"/>
                <a:gd name="T15" fmla="*/ 532 h 1198"/>
                <a:gd name="T16" fmla="*/ 121 w 725"/>
                <a:gd name="T17" fmla="*/ 355 h 1198"/>
                <a:gd name="T18" fmla="*/ 256 w 725"/>
                <a:gd name="T19" fmla="*/ 504 h 1198"/>
                <a:gd name="T20" fmla="*/ 274 w 725"/>
                <a:gd name="T21" fmla="*/ 271 h 1198"/>
                <a:gd name="T22" fmla="*/ 341 w 725"/>
                <a:gd name="T23" fmla="*/ 190 h 1198"/>
                <a:gd name="T24" fmla="*/ 437 w 725"/>
                <a:gd name="T25" fmla="*/ 153 h 1198"/>
                <a:gd name="T26" fmla="*/ 251 w 725"/>
                <a:gd name="T27" fmla="*/ 90 h 1198"/>
                <a:gd name="T28" fmla="*/ 167 w 725"/>
                <a:gd name="T29" fmla="*/ 162 h 1198"/>
                <a:gd name="T30" fmla="*/ 220 w 725"/>
                <a:gd name="T31" fmla="*/ 90 h 1198"/>
                <a:gd name="T32" fmla="*/ 324 w 725"/>
                <a:gd name="T33" fmla="*/ 60 h 1198"/>
                <a:gd name="T34" fmla="*/ 251 w 725"/>
                <a:gd name="T35" fmla="*/ 32 h 1198"/>
                <a:gd name="T36" fmla="*/ 188 w 725"/>
                <a:gd name="T37" fmla="*/ 0 h 1198"/>
                <a:gd name="T38" fmla="*/ 104 w 725"/>
                <a:gd name="T39" fmla="*/ 68 h 1198"/>
                <a:gd name="T40" fmla="*/ 27 w 725"/>
                <a:gd name="T41" fmla="*/ 130 h 1198"/>
                <a:gd name="T42" fmla="*/ 0 w 725"/>
                <a:gd name="T43" fmla="*/ 240 h 1198"/>
                <a:gd name="T44" fmla="*/ 5 w 725"/>
                <a:gd name="T45" fmla="*/ 450 h 1198"/>
                <a:gd name="T46" fmla="*/ 31 w 725"/>
                <a:gd name="T47" fmla="*/ 698 h 1198"/>
                <a:gd name="T48" fmla="*/ 73 w 725"/>
                <a:gd name="T49" fmla="*/ 941 h 1198"/>
                <a:gd name="T50" fmla="*/ 90 w 725"/>
                <a:gd name="T51" fmla="*/ 1095 h 1198"/>
                <a:gd name="T52" fmla="*/ 131 w 725"/>
                <a:gd name="T53" fmla="*/ 1166 h 1198"/>
                <a:gd name="T54" fmla="*/ 225 w 725"/>
                <a:gd name="T55" fmla="*/ 1198 h 1198"/>
                <a:gd name="T56" fmla="*/ 288 w 725"/>
                <a:gd name="T57" fmla="*/ 1181 h 1198"/>
                <a:gd name="T58" fmla="*/ 337 w 725"/>
                <a:gd name="T59" fmla="*/ 1118 h 1198"/>
                <a:gd name="T60" fmla="*/ 356 w 725"/>
                <a:gd name="T61" fmla="*/ 1099 h 1198"/>
                <a:gd name="T62" fmla="*/ 433 w 725"/>
                <a:gd name="T63" fmla="*/ 1163 h 1198"/>
                <a:gd name="T64" fmla="*/ 527 w 725"/>
                <a:gd name="T65" fmla="*/ 1185 h 1198"/>
                <a:gd name="T66" fmla="*/ 603 w 725"/>
                <a:gd name="T67" fmla="*/ 1172 h 1198"/>
                <a:gd name="T68" fmla="*/ 553 w 725"/>
                <a:gd name="T69" fmla="*/ 1122 h 1198"/>
                <a:gd name="T70" fmla="*/ 472 w 725"/>
                <a:gd name="T71" fmla="*/ 1036 h 1198"/>
                <a:gd name="T72" fmla="*/ 598 w 725"/>
                <a:gd name="T73" fmla="*/ 1108 h 1198"/>
                <a:gd name="T74" fmla="*/ 702 w 725"/>
                <a:gd name="T75" fmla="*/ 1140 h 1198"/>
                <a:gd name="T76" fmla="*/ 725 w 725"/>
                <a:gd name="T77" fmla="*/ 1095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25" h="1198">
                  <a:moveTo>
                    <a:pt x="725" y="1005"/>
                  </a:moveTo>
                  <a:lnTo>
                    <a:pt x="630" y="990"/>
                  </a:lnTo>
                  <a:lnTo>
                    <a:pt x="549" y="986"/>
                  </a:lnTo>
                  <a:lnTo>
                    <a:pt x="460" y="978"/>
                  </a:lnTo>
                  <a:lnTo>
                    <a:pt x="359" y="963"/>
                  </a:lnTo>
                  <a:lnTo>
                    <a:pt x="314" y="932"/>
                  </a:lnTo>
                  <a:lnTo>
                    <a:pt x="193" y="780"/>
                  </a:lnTo>
                  <a:lnTo>
                    <a:pt x="256" y="825"/>
                  </a:lnTo>
                  <a:lnTo>
                    <a:pt x="297" y="861"/>
                  </a:lnTo>
                  <a:lnTo>
                    <a:pt x="274" y="753"/>
                  </a:lnTo>
                  <a:lnTo>
                    <a:pt x="228" y="712"/>
                  </a:lnTo>
                  <a:lnTo>
                    <a:pt x="162" y="600"/>
                  </a:lnTo>
                  <a:lnTo>
                    <a:pt x="225" y="653"/>
                  </a:lnTo>
                  <a:lnTo>
                    <a:pt x="266" y="668"/>
                  </a:lnTo>
                  <a:lnTo>
                    <a:pt x="256" y="590"/>
                  </a:lnTo>
                  <a:lnTo>
                    <a:pt x="211" y="532"/>
                  </a:lnTo>
                  <a:lnTo>
                    <a:pt x="167" y="487"/>
                  </a:lnTo>
                  <a:lnTo>
                    <a:pt x="121" y="355"/>
                  </a:lnTo>
                  <a:lnTo>
                    <a:pt x="207" y="464"/>
                  </a:lnTo>
                  <a:lnTo>
                    <a:pt x="256" y="504"/>
                  </a:lnTo>
                  <a:lnTo>
                    <a:pt x="261" y="337"/>
                  </a:lnTo>
                  <a:lnTo>
                    <a:pt x="274" y="271"/>
                  </a:lnTo>
                  <a:lnTo>
                    <a:pt x="301" y="240"/>
                  </a:lnTo>
                  <a:lnTo>
                    <a:pt x="341" y="190"/>
                  </a:lnTo>
                  <a:lnTo>
                    <a:pt x="405" y="167"/>
                  </a:lnTo>
                  <a:lnTo>
                    <a:pt x="437" y="153"/>
                  </a:lnTo>
                  <a:lnTo>
                    <a:pt x="347" y="68"/>
                  </a:lnTo>
                  <a:lnTo>
                    <a:pt x="251" y="90"/>
                  </a:lnTo>
                  <a:lnTo>
                    <a:pt x="188" y="127"/>
                  </a:lnTo>
                  <a:lnTo>
                    <a:pt x="167" y="162"/>
                  </a:lnTo>
                  <a:lnTo>
                    <a:pt x="184" y="107"/>
                  </a:lnTo>
                  <a:lnTo>
                    <a:pt x="220" y="90"/>
                  </a:lnTo>
                  <a:lnTo>
                    <a:pt x="278" y="68"/>
                  </a:lnTo>
                  <a:lnTo>
                    <a:pt x="324" y="60"/>
                  </a:lnTo>
                  <a:lnTo>
                    <a:pt x="297" y="45"/>
                  </a:lnTo>
                  <a:lnTo>
                    <a:pt x="251" y="32"/>
                  </a:lnTo>
                  <a:lnTo>
                    <a:pt x="211" y="17"/>
                  </a:lnTo>
                  <a:lnTo>
                    <a:pt x="188" y="0"/>
                  </a:lnTo>
                  <a:lnTo>
                    <a:pt x="136" y="37"/>
                  </a:lnTo>
                  <a:lnTo>
                    <a:pt x="104" y="68"/>
                  </a:lnTo>
                  <a:lnTo>
                    <a:pt x="73" y="107"/>
                  </a:lnTo>
                  <a:lnTo>
                    <a:pt x="27" y="130"/>
                  </a:lnTo>
                  <a:lnTo>
                    <a:pt x="18" y="172"/>
                  </a:lnTo>
                  <a:lnTo>
                    <a:pt x="0" y="240"/>
                  </a:lnTo>
                  <a:lnTo>
                    <a:pt x="0" y="342"/>
                  </a:lnTo>
                  <a:lnTo>
                    <a:pt x="5" y="450"/>
                  </a:lnTo>
                  <a:lnTo>
                    <a:pt x="8" y="573"/>
                  </a:lnTo>
                  <a:lnTo>
                    <a:pt x="31" y="698"/>
                  </a:lnTo>
                  <a:lnTo>
                    <a:pt x="58" y="830"/>
                  </a:lnTo>
                  <a:lnTo>
                    <a:pt x="73" y="941"/>
                  </a:lnTo>
                  <a:lnTo>
                    <a:pt x="95" y="1022"/>
                  </a:lnTo>
                  <a:lnTo>
                    <a:pt x="90" y="1095"/>
                  </a:lnTo>
                  <a:lnTo>
                    <a:pt x="99" y="1135"/>
                  </a:lnTo>
                  <a:lnTo>
                    <a:pt x="131" y="1166"/>
                  </a:lnTo>
                  <a:lnTo>
                    <a:pt x="171" y="1193"/>
                  </a:lnTo>
                  <a:lnTo>
                    <a:pt x="225" y="1198"/>
                  </a:lnTo>
                  <a:lnTo>
                    <a:pt x="251" y="1185"/>
                  </a:lnTo>
                  <a:lnTo>
                    <a:pt x="288" y="1181"/>
                  </a:lnTo>
                  <a:lnTo>
                    <a:pt x="374" y="1163"/>
                  </a:lnTo>
                  <a:lnTo>
                    <a:pt x="337" y="1118"/>
                  </a:lnTo>
                  <a:lnTo>
                    <a:pt x="297" y="1053"/>
                  </a:lnTo>
                  <a:lnTo>
                    <a:pt x="356" y="1099"/>
                  </a:lnTo>
                  <a:lnTo>
                    <a:pt x="401" y="1140"/>
                  </a:lnTo>
                  <a:lnTo>
                    <a:pt x="433" y="1163"/>
                  </a:lnTo>
                  <a:lnTo>
                    <a:pt x="477" y="1185"/>
                  </a:lnTo>
                  <a:lnTo>
                    <a:pt x="527" y="1185"/>
                  </a:lnTo>
                  <a:lnTo>
                    <a:pt x="575" y="1185"/>
                  </a:lnTo>
                  <a:lnTo>
                    <a:pt x="603" y="1172"/>
                  </a:lnTo>
                  <a:lnTo>
                    <a:pt x="616" y="1158"/>
                  </a:lnTo>
                  <a:lnTo>
                    <a:pt x="553" y="1122"/>
                  </a:lnTo>
                  <a:lnTo>
                    <a:pt x="491" y="1063"/>
                  </a:lnTo>
                  <a:lnTo>
                    <a:pt x="472" y="1036"/>
                  </a:lnTo>
                  <a:lnTo>
                    <a:pt x="523" y="1050"/>
                  </a:lnTo>
                  <a:lnTo>
                    <a:pt x="598" y="1108"/>
                  </a:lnTo>
                  <a:lnTo>
                    <a:pt x="630" y="1135"/>
                  </a:lnTo>
                  <a:lnTo>
                    <a:pt x="702" y="1140"/>
                  </a:lnTo>
                  <a:lnTo>
                    <a:pt x="725" y="1126"/>
                  </a:lnTo>
                  <a:lnTo>
                    <a:pt x="725" y="1095"/>
                  </a:lnTo>
                  <a:lnTo>
                    <a:pt x="725" y="1005"/>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0" name="Freeform 178"/>
            <p:cNvSpPr>
              <a:spLocks/>
            </p:cNvSpPr>
            <p:nvPr/>
          </p:nvSpPr>
          <p:spPr bwMode="auto">
            <a:xfrm>
              <a:off x="176" y="1968"/>
              <a:ext cx="43" cy="110"/>
            </a:xfrm>
            <a:custGeom>
              <a:avLst/>
              <a:gdLst>
                <a:gd name="T0" fmla="*/ 211 w 211"/>
                <a:gd name="T1" fmla="*/ 553 h 553"/>
                <a:gd name="T2" fmla="*/ 173 w 211"/>
                <a:gd name="T3" fmla="*/ 535 h 553"/>
                <a:gd name="T4" fmla="*/ 134 w 211"/>
                <a:gd name="T5" fmla="*/ 490 h 553"/>
                <a:gd name="T6" fmla="*/ 99 w 211"/>
                <a:gd name="T7" fmla="*/ 410 h 553"/>
                <a:gd name="T8" fmla="*/ 81 w 211"/>
                <a:gd name="T9" fmla="*/ 342 h 553"/>
                <a:gd name="T10" fmla="*/ 53 w 211"/>
                <a:gd name="T11" fmla="*/ 265 h 553"/>
                <a:gd name="T12" fmla="*/ 41 w 211"/>
                <a:gd name="T13" fmla="*/ 192 h 553"/>
                <a:gd name="T14" fmla="*/ 19 w 211"/>
                <a:gd name="T15" fmla="*/ 81 h 553"/>
                <a:gd name="T16" fmla="*/ 0 w 211"/>
                <a:gd name="T17" fmla="*/ 0 h 553"/>
                <a:gd name="T18" fmla="*/ 45 w 211"/>
                <a:gd name="T19" fmla="*/ 162 h 553"/>
                <a:gd name="T20" fmla="*/ 81 w 211"/>
                <a:gd name="T21" fmla="*/ 287 h 553"/>
                <a:gd name="T22" fmla="*/ 121 w 211"/>
                <a:gd name="T23" fmla="*/ 373 h 553"/>
                <a:gd name="T24" fmla="*/ 183 w 211"/>
                <a:gd name="T25" fmla="*/ 463 h 553"/>
                <a:gd name="T26" fmla="*/ 211 w 211"/>
                <a:gd name="T27"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1" h="553">
                  <a:moveTo>
                    <a:pt x="211" y="553"/>
                  </a:moveTo>
                  <a:lnTo>
                    <a:pt x="173" y="535"/>
                  </a:lnTo>
                  <a:lnTo>
                    <a:pt x="134" y="490"/>
                  </a:lnTo>
                  <a:lnTo>
                    <a:pt x="99" y="410"/>
                  </a:lnTo>
                  <a:lnTo>
                    <a:pt x="81" y="342"/>
                  </a:lnTo>
                  <a:lnTo>
                    <a:pt x="53" y="265"/>
                  </a:lnTo>
                  <a:lnTo>
                    <a:pt x="41" y="192"/>
                  </a:lnTo>
                  <a:lnTo>
                    <a:pt x="19" y="81"/>
                  </a:lnTo>
                  <a:lnTo>
                    <a:pt x="0" y="0"/>
                  </a:lnTo>
                  <a:lnTo>
                    <a:pt x="45" y="162"/>
                  </a:lnTo>
                  <a:lnTo>
                    <a:pt x="81" y="287"/>
                  </a:lnTo>
                  <a:lnTo>
                    <a:pt x="121" y="373"/>
                  </a:lnTo>
                  <a:lnTo>
                    <a:pt x="183" y="463"/>
                  </a:lnTo>
                  <a:lnTo>
                    <a:pt x="211" y="553"/>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1" name="Freeform 179"/>
            <p:cNvSpPr>
              <a:spLocks/>
            </p:cNvSpPr>
            <p:nvPr/>
          </p:nvSpPr>
          <p:spPr bwMode="auto">
            <a:xfrm>
              <a:off x="220" y="1878"/>
              <a:ext cx="167" cy="167"/>
            </a:xfrm>
            <a:custGeom>
              <a:avLst/>
              <a:gdLst>
                <a:gd name="T0" fmla="*/ 253 w 838"/>
                <a:gd name="T1" fmla="*/ 30 h 832"/>
                <a:gd name="T2" fmla="*/ 326 w 838"/>
                <a:gd name="T3" fmla="*/ 153 h 832"/>
                <a:gd name="T4" fmla="*/ 311 w 838"/>
                <a:gd name="T5" fmla="*/ 272 h 832"/>
                <a:gd name="T6" fmla="*/ 320 w 838"/>
                <a:gd name="T7" fmla="*/ 408 h 832"/>
                <a:gd name="T8" fmla="*/ 320 w 838"/>
                <a:gd name="T9" fmla="*/ 445 h 832"/>
                <a:gd name="T10" fmla="*/ 311 w 838"/>
                <a:gd name="T11" fmla="*/ 490 h 832"/>
                <a:gd name="T12" fmla="*/ 347 w 838"/>
                <a:gd name="T13" fmla="*/ 521 h 832"/>
                <a:gd name="T14" fmla="*/ 378 w 838"/>
                <a:gd name="T15" fmla="*/ 557 h 832"/>
                <a:gd name="T16" fmla="*/ 433 w 838"/>
                <a:gd name="T17" fmla="*/ 557 h 832"/>
                <a:gd name="T18" fmla="*/ 622 w 838"/>
                <a:gd name="T19" fmla="*/ 567 h 832"/>
                <a:gd name="T20" fmla="*/ 717 w 838"/>
                <a:gd name="T21" fmla="*/ 594 h 832"/>
                <a:gd name="T22" fmla="*/ 838 w 838"/>
                <a:gd name="T23" fmla="*/ 625 h 832"/>
                <a:gd name="T24" fmla="*/ 833 w 838"/>
                <a:gd name="T25" fmla="*/ 719 h 832"/>
                <a:gd name="T26" fmla="*/ 762 w 838"/>
                <a:gd name="T27" fmla="*/ 700 h 832"/>
                <a:gd name="T28" fmla="*/ 743 w 838"/>
                <a:gd name="T29" fmla="*/ 656 h 832"/>
                <a:gd name="T30" fmla="*/ 734 w 838"/>
                <a:gd name="T31" fmla="*/ 738 h 832"/>
                <a:gd name="T32" fmla="*/ 685 w 838"/>
                <a:gd name="T33" fmla="*/ 800 h 832"/>
                <a:gd name="T34" fmla="*/ 550 w 838"/>
                <a:gd name="T35" fmla="*/ 828 h 832"/>
                <a:gd name="T36" fmla="*/ 569 w 838"/>
                <a:gd name="T37" fmla="*/ 782 h 832"/>
                <a:gd name="T38" fmla="*/ 639 w 838"/>
                <a:gd name="T39" fmla="*/ 700 h 832"/>
                <a:gd name="T40" fmla="*/ 582 w 838"/>
                <a:gd name="T41" fmla="*/ 665 h 832"/>
                <a:gd name="T42" fmla="*/ 550 w 838"/>
                <a:gd name="T43" fmla="*/ 742 h 832"/>
                <a:gd name="T44" fmla="*/ 456 w 838"/>
                <a:gd name="T45" fmla="*/ 823 h 832"/>
                <a:gd name="T46" fmla="*/ 329 w 838"/>
                <a:gd name="T47" fmla="*/ 823 h 832"/>
                <a:gd name="T48" fmla="*/ 469 w 838"/>
                <a:gd name="T49" fmla="*/ 727 h 832"/>
                <a:gd name="T50" fmla="*/ 528 w 838"/>
                <a:gd name="T51" fmla="*/ 665 h 832"/>
                <a:gd name="T52" fmla="*/ 497 w 838"/>
                <a:gd name="T53" fmla="*/ 633 h 832"/>
                <a:gd name="T54" fmla="*/ 447 w 838"/>
                <a:gd name="T55" fmla="*/ 697 h 832"/>
                <a:gd name="T56" fmla="*/ 356 w 838"/>
                <a:gd name="T57" fmla="*/ 765 h 832"/>
                <a:gd name="T58" fmla="*/ 280 w 838"/>
                <a:gd name="T59" fmla="*/ 805 h 832"/>
                <a:gd name="T60" fmla="*/ 181 w 838"/>
                <a:gd name="T61" fmla="*/ 813 h 832"/>
                <a:gd name="T62" fmla="*/ 244 w 838"/>
                <a:gd name="T63" fmla="*/ 765 h 832"/>
                <a:gd name="T64" fmla="*/ 320 w 838"/>
                <a:gd name="T65" fmla="*/ 700 h 832"/>
                <a:gd name="T66" fmla="*/ 298 w 838"/>
                <a:gd name="T67" fmla="*/ 665 h 832"/>
                <a:gd name="T68" fmla="*/ 262 w 838"/>
                <a:gd name="T69" fmla="*/ 723 h 832"/>
                <a:gd name="T70" fmla="*/ 185 w 838"/>
                <a:gd name="T71" fmla="*/ 779 h 832"/>
                <a:gd name="T72" fmla="*/ 91 w 838"/>
                <a:gd name="T73" fmla="*/ 787 h 832"/>
                <a:gd name="T74" fmla="*/ 42 w 838"/>
                <a:gd name="T75" fmla="*/ 709 h 832"/>
                <a:gd name="T76" fmla="*/ 212 w 838"/>
                <a:gd name="T77" fmla="*/ 683 h 832"/>
                <a:gd name="T78" fmla="*/ 315 w 838"/>
                <a:gd name="T79" fmla="*/ 621 h 832"/>
                <a:gd name="T80" fmla="*/ 334 w 838"/>
                <a:gd name="T81" fmla="*/ 567 h 832"/>
                <a:gd name="T82" fmla="*/ 293 w 838"/>
                <a:gd name="T83" fmla="*/ 594 h 832"/>
                <a:gd name="T84" fmla="*/ 176 w 838"/>
                <a:gd name="T85" fmla="*/ 669 h 832"/>
                <a:gd name="T86" fmla="*/ 42 w 838"/>
                <a:gd name="T87" fmla="*/ 709 h 832"/>
                <a:gd name="T88" fmla="*/ 14 w 838"/>
                <a:gd name="T89" fmla="*/ 548 h 832"/>
                <a:gd name="T90" fmla="*/ 91 w 838"/>
                <a:gd name="T91" fmla="*/ 530 h 832"/>
                <a:gd name="T92" fmla="*/ 253 w 838"/>
                <a:gd name="T93" fmla="*/ 544 h 832"/>
                <a:gd name="T94" fmla="*/ 280 w 838"/>
                <a:gd name="T95" fmla="*/ 513 h 832"/>
                <a:gd name="T96" fmla="*/ 196 w 838"/>
                <a:gd name="T97" fmla="*/ 526 h 832"/>
                <a:gd name="T98" fmla="*/ 14 w 838"/>
                <a:gd name="T99" fmla="*/ 490 h 832"/>
                <a:gd name="T100" fmla="*/ 5 w 838"/>
                <a:gd name="T101" fmla="*/ 345 h 832"/>
                <a:gd name="T102" fmla="*/ 10 w 838"/>
                <a:gd name="T103" fmla="*/ 188 h 832"/>
                <a:gd name="T104" fmla="*/ 100 w 838"/>
                <a:gd name="T105" fmla="*/ 108 h 832"/>
                <a:gd name="T106" fmla="*/ 10 w 838"/>
                <a:gd name="T107" fmla="*/ 143 h 832"/>
                <a:gd name="T108" fmla="*/ 60 w 838"/>
                <a:gd name="T109" fmla="*/ 48 h 832"/>
                <a:gd name="T110" fmla="*/ 155 w 838"/>
                <a:gd name="T111"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38" h="832">
                  <a:moveTo>
                    <a:pt x="155" y="0"/>
                  </a:moveTo>
                  <a:lnTo>
                    <a:pt x="253" y="30"/>
                  </a:lnTo>
                  <a:lnTo>
                    <a:pt x="298" y="70"/>
                  </a:lnTo>
                  <a:lnTo>
                    <a:pt x="326" y="153"/>
                  </a:lnTo>
                  <a:lnTo>
                    <a:pt x="326" y="228"/>
                  </a:lnTo>
                  <a:lnTo>
                    <a:pt x="311" y="272"/>
                  </a:lnTo>
                  <a:lnTo>
                    <a:pt x="320" y="350"/>
                  </a:lnTo>
                  <a:lnTo>
                    <a:pt x="320" y="408"/>
                  </a:lnTo>
                  <a:lnTo>
                    <a:pt x="306" y="423"/>
                  </a:lnTo>
                  <a:lnTo>
                    <a:pt x="320" y="445"/>
                  </a:lnTo>
                  <a:lnTo>
                    <a:pt x="329" y="467"/>
                  </a:lnTo>
                  <a:lnTo>
                    <a:pt x="311" y="490"/>
                  </a:lnTo>
                  <a:lnTo>
                    <a:pt x="311" y="513"/>
                  </a:lnTo>
                  <a:lnTo>
                    <a:pt x="347" y="521"/>
                  </a:lnTo>
                  <a:lnTo>
                    <a:pt x="343" y="544"/>
                  </a:lnTo>
                  <a:lnTo>
                    <a:pt x="378" y="557"/>
                  </a:lnTo>
                  <a:lnTo>
                    <a:pt x="411" y="548"/>
                  </a:lnTo>
                  <a:lnTo>
                    <a:pt x="433" y="557"/>
                  </a:lnTo>
                  <a:lnTo>
                    <a:pt x="532" y="571"/>
                  </a:lnTo>
                  <a:lnTo>
                    <a:pt x="622" y="567"/>
                  </a:lnTo>
                  <a:lnTo>
                    <a:pt x="679" y="571"/>
                  </a:lnTo>
                  <a:lnTo>
                    <a:pt x="717" y="594"/>
                  </a:lnTo>
                  <a:lnTo>
                    <a:pt x="807" y="594"/>
                  </a:lnTo>
                  <a:lnTo>
                    <a:pt x="838" y="625"/>
                  </a:lnTo>
                  <a:lnTo>
                    <a:pt x="838" y="660"/>
                  </a:lnTo>
                  <a:lnTo>
                    <a:pt x="833" y="719"/>
                  </a:lnTo>
                  <a:lnTo>
                    <a:pt x="762" y="738"/>
                  </a:lnTo>
                  <a:lnTo>
                    <a:pt x="762" y="700"/>
                  </a:lnTo>
                  <a:lnTo>
                    <a:pt x="757" y="669"/>
                  </a:lnTo>
                  <a:lnTo>
                    <a:pt x="743" y="656"/>
                  </a:lnTo>
                  <a:lnTo>
                    <a:pt x="739" y="692"/>
                  </a:lnTo>
                  <a:lnTo>
                    <a:pt x="734" y="738"/>
                  </a:lnTo>
                  <a:lnTo>
                    <a:pt x="717" y="765"/>
                  </a:lnTo>
                  <a:lnTo>
                    <a:pt x="685" y="800"/>
                  </a:lnTo>
                  <a:lnTo>
                    <a:pt x="610" y="818"/>
                  </a:lnTo>
                  <a:lnTo>
                    <a:pt x="550" y="828"/>
                  </a:lnTo>
                  <a:lnTo>
                    <a:pt x="482" y="832"/>
                  </a:lnTo>
                  <a:lnTo>
                    <a:pt x="569" y="782"/>
                  </a:lnTo>
                  <a:lnTo>
                    <a:pt x="627" y="738"/>
                  </a:lnTo>
                  <a:lnTo>
                    <a:pt x="639" y="700"/>
                  </a:lnTo>
                  <a:lnTo>
                    <a:pt x="631" y="669"/>
                  </a:lnTo>
                  <a:lnTo>
                    <a:pt x="582" y="665"/>
                  </a:lnTo>
                  <a:lnTo>
                    <a:pt x="564" y="700"/>
                  </a:lnTo>
                  <a:lnTo>
                    <a:pt x="550" y="742"/>
                  </a:lnTo>
                  <a:lnTo>
                    <a:pt x="505" y="787"/>
                  </a:lnTo>
                  <a:lnTo>
                    <a:pt x="456" y="823"/>
                  </a:lnTo>
                  <a:lnTo>
                    <a:pt x="406" y="828"/>
                  </a:lnTo>
                  <a:lnTo>
                    <a:pt x="329" y="823"/>
                  </a:lnTo>
                  <a:lnTo>
                    <a:pt x="411" y="759"/>
                  </a:lnTo>
                  <a:lnTo>
                    <a:pt x="469" y="727"/>
                  </a:lnTo>
                  <a:lnTo>
                    <a:pt x="514" y="692"/>
                  </a:lnTo>
                  <a:lnTo>
                    <a:pt x="528" y="665"/>
                  </a:lnTo>
                  <a:lnTo>
                    <a:pt x="524" y="637"/>
                  </a:lnTo>
                  <a:lnTo>
                    <a:pt x="497" y="633"/>
                  </a:lnTo>
                  <a:lnTo>
                    <a:pt x="465" y="660"/>
                  </a:lnTo>
                  <a:lnTo>
                    <a:pt x="447" y="697"/>
                  </a:lnTo>
                  <a:lnTo>
                    <a:pt x="406" y="742"/>
                  </a:lnTo>
                  <a:lnTo>
                    <a:pt x="356" y="765"/>
                  </a:lnTo>
                  <a:lnTo>
                    <a:pt x="320" y="787"/>
                  </a:lnTo>
                  <a:lnTo>
                    <a:pt x="280" y="805"/>
                  </a:lnTo>
                  <a:lnTo>
                    <a:pt x="234" y="813"/>
                  </a:lnTo>
                  <a:lnTo>
                    <a:pt x="181" y="813"/>
                  </a:lnTo>
                  <a:lnTo>
                    <a:pt x="129" y="804"/>
                  </a:lnTo>
                  <a:lnTo>
                    <a:pt x="244" y="765"/>
                  </a:lnTo>
                  <a:lnTo>
                    <a:pt x="288" y="742"/>
                  </a:lnTo>
                  <a:lnTo>
                    <a:pt x="320" y="700"/>
                  </a:lnTo>
                  <a:lnTo>
                    <a:pt x="326" y="665"/>
                  </a:lnTo>
                  <a:lnTo>
                    <a:pt x="298" y="665"/>
                  </a:lnTo>
                  <a:lnTo>
                    <a:pt x="285" y="697"/>
                  </a:lnTo>
                  <a:lnTo>
                    <a:pt x="262" y="723"/>
                  </a:lnTo>
                  <a:lnTo>
                    <a:pt x="225" y="751"/>
                  </a:lnTo>
                  <a:lnTo>
                    <a:pt x="185" y="779"/>
                  </a:lnTo>
                  <a:lnTo>
                    <a:pt x="132" y="802"/>
                  </a:lnTo>
                  <a:lnTo>
                    <a:pt x="91" y="787"/>
                  </a:lnTo>
                  <a:lnTo>
                    <a:pt x="72" y="765"/>
                  </a:lnTo>
                  <a:lnTo>
                    <a:pt x="42" y="709"/>
                  </a:lnTo>
                  <a:lnTo>
                    <a:pt x="100" y="697"/>
                  </a:lnTo>
                  <a:lnTo>
                    <a:pt x="212" y="683"/>
                  </a:lnTo>
                  <a:lnTo>
                    <a:pt x="280" y="652"/>
                  </a:lnTo>
                  <a:lnTo>
                    <a:pt x="315" y="621"/>
                  </a:lnTo>
                  <a:lnTo>
                    <a:pt x="329" y="585"/>
                  </a:lnTo>
                  <a:lnTo>
                    <a:pt x="334" y="567"/>
                  </a:lnTo>
                  <a:lnTo>
                    <a:pt x="315" y="567"/>
                  </a:lnTo>
                  <a:lnTo>
                    <a:pt x="293" y="594"/>
                  </a:lnTo>
                  <a:lnTo>
                    <a:pt x="257" y="642"/>
                  </a:lnTo>
                  <a:lnTo>
                    <a:pt x="176" y="669"/>
                  </a:lnTo>
                  <a:lnTo>
                    <a:pt x="100" y="693"/>
                  </a:lnTo>
                  <a:lnTo>
                    <a:pt x="42" y="709"/>
                  </a:lnTo>
                  <a:lnTo>
                    <a:pt x="19" y="616"/>
                  </a:lnTo>
                  <a:lnTo>
                    <a:pt x="14" y="548"/>
                  </a:lnTo>
                  <a:lnTo>
                    <a:pt x="14" y="489"/>
                  </a:lnTo>
                  <a:lnTo>
                    <a:pt x="91" y="530"/>
                  </a:lnTo>
                  <a:lnTo>
                    <a:pt x="181" y="548"/>
                  </a:lnTo>
                  <a:lnTo>
                    <a:pt x="253" y="544"/>
                  </a:lnTo>
                  <a:lnTo>
                    <a:pt x="271" y="536"/>
                  </a:lnTo>
                  <a:lnTo>
                    <a:pt x="280" y="513"/>
                  </a:lnTo>
                  <a:lnTo>
                    <a:pt x="239" y="513"/>
                  </a:lnTo>
                  <a:lnTo>
                    <a:pt x="196" y="526"/>
                  </a:lnTo>
                  <a:lnTo>
                    <a:pt x="88" y="530"/>
                  </a:lnTo>
                  <a:lnTo>
                    <a:pt x="14" y="490"/>
                  </a:lnTo>
                  <a:lnTo>
                    <a:pt x="10" y="405"/>
                  </a:lnTo>
                  <a:lnTo>
                    <a:pt x="5" y="345"/>
                  </a:lnTo>
                  <a:lnTo>
                    <a:pt x="0" y="287"/>
                  </a:lnTo>
                  <a:lnTo>
                    <a:pt x="10" y="188"/>
                  </a:lnTo>
                  <a:lnTo>
                    <a:pt x="32" y="153"/>
                  </a:lnTo>
                  <a:lnTo>
                    <a:pt x="100" y="108"/>
                  </a:lnTo>
                  <a:lnTo>
                    <a:pt x="78" y="113"/>
                  </a:lnTo>
                  <a:lnTo>
                    <a:pt x="10" y="143"/>
                  </a:lnTo>
                  <a:lnTo>
                    <a:pt x="37" y="81"/>
                  </a:lnTo>
                  <a:lnTo>
                    <a:pt x="60" y="48"/>
                  </a:lnTo>
                  <a:lnTo>
                    <a:pt x="78" y="26"/>
                  </a:lnTo>
                  <a:lnTo>
                    <a:pt x="155" y="0"/>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2" name="Freeform 180"/>
            <p:cNvSpPr>
              <a:spLocks/>
            </p:cNvSpPr>
            <p:nvPr/>
          </p:nvSpPr>
          <p:spPr bwMode="auto">
            <a:xfrm>
              <a:off x="231" y="1940"/>
              <a:ext cx="42" cy="38"/>
            </a:xfrm>
            <a:custGeom>
              <a:avLst/>
              <a:gdLst>
                <a:gd name="T0" fmla="*/ 209 w 209"/>
                <a:gd name="T1" fmla="*/ 0 h 187"/>
                <a:gd name="T2" fmla="*/ 209 w 209"/>
                <a:gd name="T3" fmla="*/ 15 h 187"/>
                <a:gd name="T4" fmla="*/ 182 w 209"/>
                <a:gd name="T5" fmla="*/ 51 h 187"/>
                <a:gd name="T6" fmla="*/ 157 w 209"/>
                <a:gd name="T7" fmla="*/ 71 h 187"/>
                <a:gd name="T8" fmla="*/ 100 w 209"/>
                <a:gd name="T9" fmla="*/ 113 h 187"/>
                <a:gd name="T10" fmla="*/ 77 w 209"/>
                <a:gd name="T11" fmla="*/ 130 h 187"/>
                <a:gd name="T12" fmla="*/ 25 w 209"/>
                <a:gd name="T13" fmla="*/ 170 h 187"/>
                <a:gd name="T14" fmla="*/ 82 w 209"/>
                <a:gd name="T15" fmla="*/ 152 h 187"/>
                <a:gd name="T16" fmla="*/ 140 w 209"/>
                <a:gd name="T17" fmla="*/ 135 h 187"/>
                <a:gd name="T18" fmla="*/ 198 w 209"/>
                <a:gd name="T19" fmla="*/ 130 h 187"/>
                <a:gd name="T20" fmla="*/ 194 w 209"/>
                <a:gd name="T21" fmla="*/ 147 h 187"/>
                <a:gd name="T22" fmla="*/ 100 w 209"/>
                <a:gd name="T23" fmla="*/ 164 h 187"/>
                <a:gd name="T24" fmla="*/ 52 w 209"/>
                <a:gd name="T25" fmla="*/ 184 h 187"/>
                <a:gd name="T26" fmla="*/ 25 w 209"/>
                <a:gd name="T27" fmla="*/ 187 h 187"/>
                <a:gd name="T28" fmla="*/ 2 w 209"/>
                <a:gd name="T29" fmla="*/ 180 h 187"/>
                <a:gd name="T30" fmla="*/ 0 w 209"/>
                <a:gd name="T31" fmla="*/ 158 h 187"/>
                <a:gd name="T32" fmla="*/ 18 w 209"/>
                <a:gd name="T33" fmla="*/ 141 h 187"/>
                <a:gd name="T34" fmla="*/ 44 w 209"/>
                <a:gd name="T35" fmla="*/ 116 h 187"/>
                <a:gd name="T36" fmla="*/ 75 w 209"/>
                <a:gd name="T37" fmla="*/ 80 h 187"/>
                <a:gd name="T38" fmla="*/ 107 w 209"/>
                <a:gd name="T39" fmla="*/ 40 h 187"/>
                <a:gd name="T40" fmla="*/ 144 w 209"/>
                <a:gd name="T41" fmla="*/ 12 h 187"/>
                <a:gd name="T42" fmla="*/ 184 w 209"/>
                <a:gd name="T43" fmla="*/ 2 h 187"/>
                <a:gd name="T44" fmla="*/ 209 w 209"/>
                <a:gd name="T4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9" h="187">
                  <a:moveTo>
                    <a:pt x="209" y="0"/>
                  </a:moveTo>
                  <a:lnTo>
                    <a:pt x="209" y="15"/>
                  </a:lnTo>
                  <a:lnTo>
                    <a:pt x="182" y="51"/>
                  </a:lnTo>
                  <a:lnTo>
                    <a:pt x="157" y="71"/>
                  </a:lnTo>
                  <a:lnTo>
                    <a:pt x="100" y="113"/>
                  </a:lnTo>
                  <a:lnTo>
                    <a:pt x="77" y="130"/>
                  </a:lnTo>
                  <a:lnTo>
                    <a:pt x="25" y="170"/>
                  </a:lnTo>
                  <a:lnTo>
                    <a:pt x="82" y="152"/>
                  </a:lnTo>
                  <a:lnTo>
                    <a:pt x="140" y="135"/>
                  </a:lnTo>
                  <a:lnTo>
                    <a:pt x="198" y="130"/>
                  </a:lnTo>
                  <a:lnTo>
                    <a:pt x="194" y="147"/>
                  </a:lnTo>
                  <a:lnTo>
                    <a:pt x="100" y="164"/>
                  </a:lnTo>
                  <a:lnTo>
                    <a:pt x="52" y="184"/>
                  </a:lnTo>
                  <a:lnTo>
                    <a:pt x="25" y="187"/>
                  </a:lnTo>
                  <a:lnTo>
                    <a:pt x="2" y="180"/>
                  </a:lnTo>
                  <a:lnTo>
                    <a:pt x="0" y="158"/>
                  </a:lnTo>
                  <a:lnTo>
                    <a:pt x="18" y="141"/>
                  </a:lnTo>
                  <a:lnTo>
                    <a:pt x="44" y="116"/>
                  </a:lnTo>
                  <a:lnTo>
                    <a:pt x="75" y="80"/>
                  </a:lnTo>
                  <a:lnTo>
                    <a:pt x="107" y="40"/>
                  </a:lnTo>
                  <a:lnTo>
                    <a:pt x="144" y="12"/>
                  </a:lnTo>
                  <a:lnTo>
                    <a:pt x="184" y="2"/>
                  </a:lnTo>
                  <a:lnTo>
                    <a:pt x="209" y="0"/>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3" name="Freeform 181"/>
            <p:cNvSpPr>
              <a:spLocks/>
            </p:cNvSpPr>
            <p:nvPr/>
          </p:nvSpPr>
          <p:spPr bwMode="auto">
            <a:xfrm>
              <a:off x="232" y="1909"/>
              <a:ext cx="39" cy="49"/>
            </a:xfrm>
            <a:custGeom>
              <a:avLst/>
              <a:gdLst>
                <a:gd name="T0" fmla="*/ 156 w 192"/>
                <a:gd name="T1" fmla="*/ 0 h 246"/>
                <a:gd name="T2" fmla="*/ 183 w 192"/>
                <a:gd name="T3" fmla="*/ 4 h 246"/>
                <a:gd name="T4" fmla="*/ 192 w 192"/>
                <a:gd name="T5" fmla="*/ 27 h 246"/>
                <a:gd name="T6" fmla="*/ 190 w 192"/>
                <a:gd name="T7" fmla="*/ 46 h 246"/>
                <a:gd name="T8" fmla="*/ 174 w 192"/>
                <a:gd name="T9" fmla="*/ 71 h 246"/>
                <a:gd name="T10" fmla="*/ 152 w 192"/>
                <a:gd name="T11" fmla="*/ 78 h 246"/>
                <a:gd name="T12" fmla="*/ 110 w 192"/>
                <a:gd name="T13" fmla="*/ 106 h 246"/>
                <a:gd name="T14" fmla="*/ 69 w 192"/>
                <a:gd name="T15" fmla="*/ 140 h 246"/>
                <a:gd name="T16" fmla="*/ 41 w 192"/>
                <a:gd name="T17" fmla="*/ 184 h 246"/>
                <a:gd name="T18" fmla="*/ 8 w 192"/>
                <a:gd name="T19" fmla="*/ 231 h 246"/>
                <a:gd name="T20" fmla="*/ 0 w 192"/>
                <a:gd name="T21" fmla="*/ 246 h 246"/>
                <a:gd name="T22" fmla="*/ 8 w 192"/>
                <a:gd name="T23" fmla="*/ 190 h 246"/>
                <a:gd name="T24" fmla="*/ 16 w 192"/>
                <a:gd name="T25" fmla="*/ 141 h 246"/>
                <a:gd name="T26" fmla="*/ 31 w 192"/>
                <a:gd name="T27" fmla="*/ 99 h 246"/>
                <a:gd name="T28" fmla="*/ 57 w 192"/>
                <a:gd name="T29" fmla="*/ 60 h 246"/>
                <a:gd name="T30" fmla="*/ 128 w 192"/>
                <a:gd name="T31" fmla="*/ 6 h 246"/>
                <a:gd name="T32" fmla="*/ 156 w 192"/>
                <a:gd name="T33"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46">
                  <a:moveTo>
                    <a:pt x="156" y="0"/>
                  </a:moveTo>
                  <a:lnTo>
                    <a:pt x="183" y="4"/>
                  </a:lnTo>
                  <a:lnTo>
                    <a:pt x="192" y="27"/>
                  </a:lnTo>
                  <a:lnTo>
                    <a:pt x="190" y="46"/>
                  </a:lnTo>
                  <a:lnTo>
                    <a:pt x="174" y="71"/>
                  </a:lnTo>
                  <a:lnTo>
                    <a:pt x="152" y="78"/>
                  </a:lnTo>
                  <a:lnTo>
                    <a:pt x="110" y="106"/>
                  </a:lnTo>
                  <a:lnTo>
                    <a:pt x="69" y="140"/>
                  </a:lnTo>
                  <a:lnTo>
                    <a:pt x="41" y="184"/>
                  </a:lnTo>
                  <a:lnTo>
                    <a:pt x="8" y="231"/>
                  </a:lnTo>
                  <a:lnTo>
                    <a:pt x="0" y="246"/>
                  </a:lnTo>
                  <a:lnTo>
                    <a:pt x="8" y="190"/>
                  </a:lnTo>
                  <a:lnTo>
                    <a:pt x="16" y="141"/>
                  </a:lnTo>
                  <a:lnTo>
                    <a:pt x="31" y="99"/>
                  </a:lnTo>
                  <a:lnTo>
                    <a:pt x="57" y="60"/>
                  </a:lnTo>
                  <a:lnTo>
                    <a:pt x="128" y="6"/>
                  </a:lnTo>
                  <a:lnTo>
                    <a:pt x="156" y="0"/>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4" name="Freeform 182"/>
            <p:cNvSpPr>
              <a:spLocks/>
            </p:cNvSpPr>
            <p:nvPr/>
          </p:nvSpPr>
          <p:spPr bwMode="auto">
            <a:xfrm>
              <a:off x="237" y="1860"/>
              <a:ext cx="41" cy="29"/>
            </a:xfrm>
            <a:custGeom>
              <a:avLst/>
              <a:gdLst>
                <a:gd name="T0" fmla="*/ 204 w 204"/>
                <a:gd name="T1" fmla="*/ 141 h 141"/>
                <a:gd name="T2" fmla="*/ 169 w 204"/>
                <a:gd name="T3" fmla="*/ 110 h 141"/>
                <a:gd name="T4" fmla="*/ 111 w 204"/>
                <a:gd name="T5" fmla="*/ 89 h 141"/>
                <a:gd name="T6" fmla="*/ 71 w 204"/>
                <a:gd name="T7" fmla="*/ 78 h 141"/>
                <a:gd name="T8" fmla="*/ 0 w 204"/>
                <a:gd name="T9" fmla="*/ 0 h 141"/>
                <a:gd name="T10" fmla="*/ 53 w 204"/>
                <a:gd name="T11" fmla="*/ 30 h 141"/>
                <a:gd name="T12" fmla="*/ 103 w 204"/>
                <a:gd name="T13" fmla="*/ 51 h 141"/>
                <a:gd name="T14" fmla="*/ 138 w 204"/>
                <a:gd name="T15" fmla="*/ 69 h 141"/>
                <a:gd name="T16" fmla="*/ 155 w 204"/>
                <a:gd name="T17" fmla="*/ 89 h 141"/>
                <a:gd name="T18" fmla="*/ 204 w 204"/>
                <a:gd name="T19"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141">
                  <a:moveTo>
                    <a:pt x="204" y="141"/>
                  </a:moveTo>
                  <a:lnTo>
                    <a:pt x="169" y="110"/>
                  </a:lnTo>
                  <a:lnTo>
                    <a:pt x="111" y="89"/>
                  </a:lnTo>
                  <a:lnTo>
                    <a:pt x="71" y="78"/>
                  </a:lnTo>
                  <a:lnTo>
                    <a:pt x="0" y="0"/>
                  </a:lnTo>
                  <a:lnTo>
                    <a:pt x="53" y="30"/>
                  </a:lnTo>
                  <a:lnTo>
                    <a:pt x="103" y="51"/>
                  </a:lnTo>
                  <a:lnTo>
                    <a:pt x="138" y="69"/>
                  </a:lnTo>
                  <a:lnTo>
                    <a:pt x="155" y="89"/>
                  </a:lnTo>
                  <a:lnTo>
                    <a:pt x="204" y="141"/>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5" name="Freeform 183"/>
            <p:cNvSpPr>
              <a:spLocks/>
            </p:cNvSpPr>
            <p:nvPr/>
          </p:nvSpPr>
          <p:spPr bwMode="auto">
            <a:xfrm>
              <a:off x="286" y="1913"/>
              <a:ext cx="23" cy="73"/>
            </a:xfrm>
            <a:custGeom>
              <a:avLst/>
              <a:gdLst>
                <a:gd name="T0" fmla="*/ 115 w 115"/>
                <a:gd name="T1" fmla="*/ 368 h 368"/>
                <a:gd name="T2" fmla="*/ 58 w 115"/>
                <a:gd name="T3" fmla="*/ 368 h 368"/>
                <a:gd name="T4" fmla="*/ 40 w 115"/>
                <a:gd name="T5" fmla="*/ 364 h 368"/>
                <a:gd name="T6" fmla="*/ 40 w 115"/>
                <a:gd name="T7" fmla="*/ 349 h 368"/>
                <a:gd name="T8" fmla="*/ 28 w 115"/>
                <a:gd name="T9" fmla="*/ 336 h 368"/>
                <a:gd name="T10" fmla="*/ 9 w 115"/>
                <a:gd name="T11" fmla="*/ 323 h 368"/>
                <a:gd name="T12" fmla="*/ 19 w 115"/>
                <a:gd name="T13" fmla="*/ 309 h 368"/>
                <a:gd name="T14" fmla="*/ 19 w 115"/>
                <a:gd name="T15" fmla="*/ 291 h 368"/>
                <a:gd name="T16" fmla="*/ 5 w 115"/>
                <a:gd name="T17" fmla="*/ 269 h 368"/>
                <a:gd name="T18" fmla="*/ 5 w 115"/>
                <a:gd name="T19" fmla="*/ 246 h 368"/>
                <a:gd name="T20" fmla="*/ 14 w 115"/>
                <a:gd name="T21" fmla="*/ 219 h 368"/>
                <a:gd name="T22" fmla="*/ 14 w 115"/>
                <a:gd name="T23" fmla="*/ 161 h 368"/>
                <a:gd name="T24" fmla="*/ 0 w 115"/>
                <a:gd name="T25" fmla="*/ 107 h 368"/>
                <a:gd name="T26" fmla="*/ 5 w 115"/>
                <a:gd name="T27" fmla="*/ 67 h 368"/>
                <a:gd name="T28" fmla="*/ 5 w 115"/>
                <a:gd name="T29" fmla="*/ 0 h 368"/>
                <a:gd name="T30" fmla="*/ 40 w 115"/>
                <a:gd name="T31" fmla="*/ 101 h 368"/>
                <a:gd name="T32" fmla="*/ 71 w 115"/>
                <a:gd name="T33" fmla="*/ 197 h 368"/>
                <a:gd name="T34" fmla="*/ 93 w 115"/>
                <a:gd name="T35" fmla="*/ 300 h 368"/>
                <a:gd name="T36" fmla="*/ 115 w 115"/>
                <a:gd name="T37" fmla="*/ 368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5" h="368">
                  <a:moveTo>
                    <a:pt x="115" y="368"/>
                  </a:moveTo>
                  <a:lnTo>
                    <a:pt x="58" y="368"/>
                  </a:lnTo>
                  <a:lnTo>
                    <a:pt x="40" y="364"/>
                  </a:lnTo>
                  <a:lnTo>
                    <a:pt x="40" y="349"/>
                  </a:lnTo>
                  <a:lnTo>
                    <a:pt x="28" y="336"/>
                  </a:lnTo>
                  <a:lnTo>
                    <a:pt x="9" y="323"/>
                  </a:lnTo>
                  <a:lnTo>
                    <a:pt x="19" y="309"/>
                  </a:lnTo>
                  <a:lnTo>
                    <a:pt x="19" y="291"/>
                  </a:lnTo>
                  <a:lnTo>
                    <a:pt x="5" y="269"/>
                  </a:lnTo>
                  <a:lnTo>
                    <a:pt x="5" y="246"/>
                  </a:lnTo>
                  <a:lnTo>
                    <a:pt x="14" y="219"/>
                  </a:lnTo>
                  <a:lnTo>
                    <a:pt x="14" y="161"/>
                  </a:lnTo>
                  <a:lnTo>
                    <a:pt x="0" y="107"/>
                  </a:lnTo>
                  <a:lnTo>
                    <a:pt x="5" y="67"/>
                  </a:lnTo>
                  <a:lnTo>
                    <a:pt x="5" y="0"/>
                  </a:lnTo>
                  <a:lnTo>
                    <a:pt x="40" y="101"/>
                  </a:lnTo>
                  <a:lnTo>
                    <a:pt x="71" y="197"/>
                  </a:lnTo>
                  <a:lnTo>
                    <a:pt x="93" y="300"/>
                  </a:lnTo>
                  <a:lnTo>
                    <a:pt x="115" y="368"/>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6" name="Freeform 184"/>
            <p:cNvSpPr>
              <a:spLocks/>
            </p:cNvSpPr>
            <p:nvPr/>
          </p:nvSpPr>
          <p:spPr bwMode="auto">
            <a:xfrm>
              <a:off x="233" y="1992"/>
              <a:ext cx="41" cy="14"/>
            </a:xfrm>
            <a:custGeom>
              <a:avLst/>
              <a:gdLst>
                <a:gd name="T0" fmla="*/ 42 w 206"/>
                <a:gd name="T1" fmla="*/ 34 h 69"/>
                <a:gd name="T2" fmla="*/ 87 w 206"/>
                <a:gd name="T3" fmla="*/ 15 h 69"/>
                <a:gd name="T4" fmla="*/ 129 w 206"/>
                <a:gd name="T5" fmla="*/ 3 h 69"/>
                <a:gd name="T6" fmla="*/ 184 w 206"/>
                <a:gd name="T7" fmla="*/ 0 h 69"/>
                <a:gd name="T8" fmla="*/ 206 w 206"/>
                <a:gd name="T9" fmla="*/ 4 h 69"/>
                <a:gd name="T10" fmla="*/ 196 w 206"/>
                <a:gd name="T11" fmla="*/ 26 h 69"/>
                <a:gd name="T12" fmla="*/ 174 w 206"/>
                <a:gd name="T13" fmla="*/ 43 h 69"/>
                <a:gd name="T14" fmla="*/ 126 w 206"/>
                <a:gd name="T15" fmla="*/ 57 h 69"/>
                <a:gd name="T16" fmla="*/ 50 w 206"/>
                <a:gd name="T17" fmla="*/ 69 h 69"/>
                <a:gd name="T18" fmla="*/ 0 w 206"/>
                <a:gd name="T19" fmla="*/ 65 h 69"/>
                <a:gd name="T20" fmla="*/ 42 w 206"/>
                <a:gd name="T21"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69">
                  <a:moveTo>
                    <a:pt x="42" y="34"/>
                  </a:moveTo>
                  <a:lnTo>
                    <a:pt x="87" y="15"/>
                  </a:lnTo>
                  <a:lnTo>
                    <a:pt x="129" y="3"/>
                  </a:lnTo>
                  <a:lnTo>
                    <a:pt x="184" y="0"/>
                  </a:lnTo>
                  <a:lnTo>
                    <a:pt x="206" y="4"/>
                  </a:lnTo>
                  <a:lnTo>
                    <a:pt x="196" y="26"/>
                  </a:lnTo>
                  <a:lnTo>
                    <a:pt x="174" y="43"/>
                  </a:lnTo>
                  <a:lnTo>
                    <a:pt x="126" y="57"/>
                  </a:lnTo>
                  <a:lnTo>
                    <a:pt x="50" y="69"/>
                  </a:lnTo>
                  <a:lnTo>
                    <a:pt x="0" y="65"/>
                  </a:lnTo>
                  <a:lnTo>
                    <a:pt x="42" y="34"/>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7" name="Freeform 185"/>
            <p:cNvSpPr>
              <a:spLocks/>
            </p:cNvSpPr>
            <p:nvPr/>
          </p:nvSpPr>
          <p:spPr bwMode="auto">
            <a:xfrm>
              <a:off x="284" y="1999"/>
              <a:ext cx="25" cy="31"/>
            </a:xfrm>
            <a:custGeom>
              <a:avLst/>
              <a:gdLst>
                <a:gd name="T0" fmla="*/ 67 w 124"/>
                <a:gd name="T1" fmla="*/ 43 h 154"/>
                <a:gd name="T2" fmla="*/ 82 w 124"/>
                <a:gd name="T3" fmla="*/ 9 h 154"/>
                <a:gd name="T4" fmla="*/ 106 w 124"/>
                <a:gd name="T5" fmla="*/ 0 h 154"/>
                <a:gd name="T6" fmla="*/ 122 w 124"/>
                <a:gd name="T7" fmla="*/ 7 h 154"/>
                <a:gd name="T8" fmla="*/ 124 w 124"/>
                <a:gd name="T9" fmla="*/ 25 h 154"/>
                <a:gd name="T10" fmla="*/ 114 w 124"/>
                <a:gd name="T11" fmla="*/ 55 h 154"/>
                <a:gd name="T12" fmla="*/ 95 w 124"/>
                <a:gd name="T13" fmla="*/ 82 h 154"/>
                <a:gd name="T14" fmla="*/ 73 w 124"/>
                <a:gd name="T15" fmla="*/ 108 h 154"/>
                <a:gd name="T16" fmla="*/ 45 w 124"/>
                <a:gd name="T17" fmla="*/ 133 h 154"/>
                <a:gd name="T18" fmla="*/ 0 w 124"/>
                <a:gd name="T19" fmla="*/ 154 h 154"/>
                <a:gd name="T20" fmla="*/ 40 w 124"/>
                <a:gd name="T21" fmla="*/ 110 h 154"/>
                <a:gd name="T22" fmla="*/ 53 w 124"/>
                <a:gd name="T23" fmla="*/ 78 h 154"/>
                <a:gd name="T24" fmla="*/ 67 w 124"/>
                <a:gd name="T25" fmla="*/ 4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4">
                  <a:moveTo>
                    <a:pt x="67" y="43"/>
                  </a:moveTo>
                  <a:lnTo>
                    <a:pt x="82" y="9"/>
                  </a:lnTo>
                  <a:lnTo>
                    <a:pt x="106" y="0"/>
                  </a:lnTo>
                  <a:lnTo>
                    <a:pt x="122" y="7"/>
                  </a:lnTo>
                  <a:lnTo>
                    <a:pt x="124" y="25"/>
                  </a:lnTo>
                  <a:lnTo>
                    <a:pt x="114" y="55"/>
                  </a:lnTo>
                  <a:lnTo>
                    <a:pt x="95" y="82"/>
                  </a:lnTo>
                  <a:lnTo>
                    <a:pt x="73" y="108"/>
                  </a:lnTo>
                  <a:lnTo>
                    <a:pt x="45" y="133"/>
                  </a:lnTo>
                  <a:lnTo>
                    <a:pt x="0" y="154"/>
                  </a:lnTo>
                  <a:lnTo>
                    <a:pt x="40" y="110"/>
                  </a:lnTo>
                  <a:lnTo>
                    <a:pt x="53" y="78"/>
                  </a:lnTo>
                  <a:lnTo>
                    <a:pt x="67" y="43"/>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78" name="Freeform 186"/>
            <p:cNvSpPr>
              <a:spLocks/>
            </p:cNvSpPr>
            <p:nvPr/>
          </p:nvSpPr>
          <p:spPr bwMode="auto">
            <a:xfrm>
              <a:off x="208" y="1836"/>
              <a:ext cx="60" cy="37"/>
            </a:xfrm>
            <a:custGeom>
              <a:avLst/>
              <a:gdLst>
                <a:gd name="T0" fmla="*/ 298 w 298"/>
                <a:gd name="T1" fmla="*/ 186 h 186"/>
                <a:gd name="T2" fmla="*/ 289 w 298"/>
                <a:gd name="T3" fmla="*/ 109 h 186"/>
                <a:gd name="T4" fmla="*/ 226 w 298"/>
                <a:gd name="T5" fmla="*/ 82 h 186"/>
                <a:gd name="T6" fmla="*/ 142 w 298"/>
                <a:gd name="T7" fmla="*/ 49 h 186"/>
                <a:gd name="T8" fmla="*/ 80 w 298"/>
                <a:gd name="T9" fmla="*/ 25 h 186"/>
                <a:gd name="T10" fmla="*/ 23 w 298"/>
                <a:gd name="T11" fmla="*/ 0 h 186"/>
                <a:gd name="T12" fmla="*/ 0 w 298"/>
                <a:gd name="T13" fmla="*/ 53 h 186"/>
                <a:gd name="T14" fmla="*/ 55 w 298"/>
                <a:gd name="T15" fmla="*/ 84 h 186"/>
                <a:gd name="T16" fmla="*/ 119 w 298"/>
                <a:gd name="T17" fmla="*/ 107 h 186"/>
                <a:gd name="T18" fmla="*/ 168 w 298"/>
                <a:gd name="T19" fmla="*/ 122 h 186"/>
                <a:gd name="T20" fmla="*/ 229 w 298"/>
                <a:gd name="T21" fmla="*/ 154 h 186"/>
                <a:gd name="T22" fmla="*/ 298 w 298"/>
                <a:gd name="T2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186">
                  <a:moveTo>
                    <a:pt x="298" y="186"/>
                  </a:moveTo>
                  <a:lnTo>
                    <a:pt x="289" y="109"/>
                  </a:lnTo>
                  <a:lnTo>
                    <a:pt x="226" y="82"/>
                  </a:lnTo>
                  <a:lnTo>
                    <a:pt x="142" y="49"/>
                  </a:lnTo>
                  <a:lnTo>
                    <a:pt x="80" y="25"/>
                  </a:lnTo>
                  <a:lnTo>
                    <a:pt x="23" y="0"/>
                  </a:lnTo>
                  <a:lnTo>
                    <a:pt x="0" y="53"/>
                  </a:lnTo>
                  <a:lnTo>
                    <a:pt x="55" y="84"/>
                  </a:lnTo>
                  <a:lnTo>
                    <a:pt x="119" y="107"/>
                  </a:lnTo>
                  <a:lnTo>
                    <a:pt x="168" y="122"/>
                  </a:lnTo>
                  <a:lnTo>
                    <a:pt x="229" y="154"/>
                  </a:lnTo>
                  <a:lnTo>
                    <a:pt x="298" y="186"/>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579" name="Group 187"/>
          <p:cNvGrpSpPr>
            <a:grpSpLocks/>
          </p:cNvGrpSpPr>
          <p:nvPr/>
        </p:nvGrpSpPr>
        <p:grpSpPr bwMode="auto">
          <a:xfrm>
            <a:off x="255588" y="5240338"/>
            <a:ext cx="195262" cy="265112"/>
            <a:chOff x="141" y="2010"/>
            <a:chExt cx="123" cy="167"/>
          </a:xfrm>
        </p:grpSpPr>
        <p:sp>
          <p:nvSpPr>
            <p:cNvPr id="2363580" name="Freeform 188"/>
            <p:cNvSpPr>
              <a:spLocks/>
            </p:cNvSpPr>
            <p:nvPr/>
          </p:nvSpPr>
          <p:spPr bwMode="auto">
            <a:xfrm>
              <a:off x="141" y="2010"/>
              <a:ext cx="123" cy="167"/>
            </a:xfrm>
            <a:custGeom>
              <a:avLst/>
              <a:gdLst>
                <a:gd name="T0" fmla="*/ 342 w 617"/>
                <a:gd name="T1" fmla="*/ 123 h 835"/>
                <a:gd name="T2" fmla="*/ 229 w 617"/>
                <a:gd name="T3" fmla="*/ 113 h 835"/>
                <a:gd name="T4" fmla="*/ 160 w 617"/>
                <a:gd name="T5" fmla="*/ 96 h 835"/>
                <a:gd name="T6" fmla="*/ 139 w 617"/>
                <a:gd name="T7" fmla="*/ 64 h 835"/>
                <a:gd name="T8" fmla="*/ 139 w 617"/>
                <a:gd name="T9" fmla="*/ 38 h 835"/>
                <a:gd name="T10" fmla="*/ 121 w 617"/>
                <a:gd name="T11" fmla="*/ 15 h 835"/>
                <a:gd name="T12" fmla="*/ 58 w 617"/>
                <a:gd name="T13" fmla="*/ 0 h 835"/>
                <a:gd name="T14" fmla="*/ 0 w 617"/>
                <a:gd name="T15" fmla="*/ 5 h 835"/>
                <a:gd name="T16" fmla="*/ 70 w 617"/>
                <a:gd name="T17" fmla="*/ 650 h 835"/>
                <a:gd name="T18" fmla="*/ 121 w 617"/>
                <a:gd name="T19" fmla="*/ 710 h 835"/>
                <a:gd name="T20" fmla="*/ 183 w 617"/>
                <a:gd name="T21" fmla="*/ 768 h 835"/>
                <a:gd name="T22" fmla="*/ 273 w 617"/>
                <a:gd name="T23" fmla="*/ 813 h 835"/>
                <a:gd name="T24" fmla="*/ 377 w 617"/>
                <a:gd name="T25" fmla="*/ 827 h 835"/>
                <a:gd name="T26" fmla="*/ 518 w 617"/>
                <a:gd name="T27" fmla="*/ 835 h 835"/>
                <a:gd name="T28" fmla="*/ 599 w 617"/>
                <a:gd name="T29" fmla="*/ 823 h 835"/>
                <a:gd name="T30" fmla="*/ 617 w 617"/>
                <a:gd name="T31" fmla="*/ 777 h 835"/>
                <a:gd name="T32" fmla="*/ 608 w 617"/>
                <a:gd name="T33" fmla="*/ 718 h 835"/>
                <a:gd name="T34" fmla="*/ 550 w 617"/>
                <a:gd name="T35" fmla="*/ 537 h 835"/>
                <a:gd name="T36" fmla="*/ 500 w 617"/>
                <a:gd name="T37" fmla="*/ 357 h 835"/>
                <a:gd name="T38" fmla="*/ 478 w 617"/>
                <a:gd name="T39" fmla="*/ 221 h 835"/>
                <a:gd name="T40" fmla="*/ 478 w 617"/>
                <a:gd name="T41" fmla="*/ 186 h 835"/>
                <a:gd name="T42" fmla="*/ 446 w 617"/>
                <a:gd name="T43" fmla="*/ 136 h 835"/>
                <a:gd name="T44" fmla="*/ 409 w 617"/>
                <a:gd name="T45" fmla="*/ 123 h 835"/>
                <a:gd name="T46" fmla="*/ 342 w 617"/>
                <a:gd name="T47" fmla="*/ 12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7" h="835">
                  <a:moveTo>
                    <a:pt x="342" y="123"/>
                  </a:moveTo>
                  <a:lnTo>
                    <a:pt x="229" y="113"/>
                  </a:lnTo>
                  <a:lnTo>
                    <a:pt x="160" y="96"/>
                  </a:lnTo>
                  <a:lnTo>
                    <a:pt x="139" y="64"/>
                  </a:lnTo>
                  <a:lnTo>
                    <a:pt x="139" y="38"/>
                  </a:lnTo>
                  <a:lnTo>
                    <a:pt x="121" y="15"/>
                  </a:lnTo>
                  <a:lnTo>
                    <a:pt x="58" y="0"/>
                  </a:lnTo>
                  <a:lnTo>
                    <a:pt x="0" y="5"/>
                  </a:lnTo>
                  <a:lnTo>
                    <a:pt x="70" y="650"/>
                  </a:lnTo>
                  <a:lnTo>
                    <a:pt x="121" y="710"/>
                  </a:lnTo>
                  <a:lnTo>
                    <a:pt x="183" y="768"/>
                  </a:lnTo>
                  <a:lnTo>
                    <a:pt x="273" y="813"/>
                  </a:lnTo>
                  <a:lnTo>
                    <a:pt x="377" y="827"/>
                  </a:lnTo>
                  <a:lnTo>
                    <a:pt x="518" y="835"/>
                  </a:lnTo>
                  <a:lnTo>
                    <a:pt x="599" y="823"/>
                  </a:lnTo>
                  <a:lnTo>
                    <a:pt x="617" y="777"/>
                  </a:lnTo>
                  <a:lnTo>
                    <a:pt x="608" y="718"/>
                  </a:lnTo>
                  <a:lnTo>
                    <a:pt x="550" y="537"/>
                  </a:lnTo>
                  <a:lnTo>
                    <a:pt x="500" y="357"/>
                  </a:lnTo>
                  <a:lnTo>
                    <a:pt x="478" y="221"/>
                  </a:lnTo>
                  <a:lnTo>
                    <a:pt x="478" y="186"/>
                  </a:lnTo>
                  <a:lnTo>
                    <a:pt x="446" y="136"/>
                  </a:lnTo>
                  <a:lnTo>
                    <a:pt x="409" y="123"/>
                  </a:lnTo>
                  <a:lnTo>
                    <a:pt x="342" y="123"/>
                  </a:lnTo>
                  <a:close/>
                </a:path>
              </a:pathLst>
            </a:custGeom>
            <a:solidFill>
              <a:srgbClr val="404040"/>
            </a:solidFill>
            <a:ln w="3175">
              <a:solidFill>
                <a:srgbClr val="000000"/>
              </a:solidFill>
              <a:prstDash val="solid"/>
              <a:round/>
              <a:headEnd/>
              <a:tailEnd/>
            </a:ln>
          </p:spPr>
          <p:txBody>
            <a:bodyPr/>
            <a:lstStyle/>
            <a:p>
              <a:endParaRPr lang="zh-CN" altLang="en-US"/>
            </a:p>
          </p:txBody>
        </p:sp>
        <p:sp>
          <p:nvSpPr>
            <p:cNvPr id="2363581" name="Freeform 189"/>
            <p:cNvSpPr>
              <a:spLocks/>
            </p:cNvSpPr>
            <p:nvPr/>
          </p:nvSpPr>
          <p:spPr bwMode="auto">
            <a:xfrm>
              <a:off x="143" y="2019"/>
              <a:ext cx="106" cy="153"/>
            </a:xfrm>
            <a:custGeom>
              <a:avLst/>
              <a:gdLst>
                <a:gd name="T0" fmla="*/ 347 w 531"/>
                <a:gd name="T1" fmla="*/ 154 h 766"/>
                <a:gd name="T2" fmla="*/ 248 w 531"/>
                <a:gd name="T3" fmla="*/ 150 h 766"/>
                <a:gd name="T4" fmla="*/ 143 w 531"/>
                <a:gd name="T5" fmla="*/ 131 h 766"/>
                <a:gd name="T6" fmla="*/ 81 w 531"/>
                <a:gd name="T7" fmla="*/ 99 h 766"/>
                <a:gd name="T8" fmla="*/ 46 w 531"/>
                <a:gd name="T9" fmla="*/ 72 h 766"/>
                <a:gd name="T10" fmla="*/ 0 w 531"/>
                <a:gd name="T11" fmla="*/ 0 h 766"/>
                <a:gd name="T12" fmla="*/ 67 w 531"/>
                <a:gd name="T13" fmla="*/ 589 h 766"/>
                <a:gd name="T14" fmla="*/ 113 w 531"/>
                <a:gd name="T15" fmla="*/ 643 h 766"/>
                <a:gd name="T16" fmla="*/ 162 w 531"/>
                <a:gd name="T17" fmla="*/ 694 h 766"/>
                <a:gd name="T18" fmla="*/ 225 w 531"/>
                <a:gd name="T19" fmla="*/ 729 h 766"/>
                <a:gd name="T20" fmla="*/ 279 w 531"/>
                <a:gd name="T21" fmla="*/ 747 h 766"/>
                <a:gd name="T22" fmla="*/ 347 w 531"/>
                <a:gd name="T23" fmla="*/ 756 h 766"/>
                <a:gd name="T24" fmla="*/ 409 w 531"/>
                <a:gd name="T25" fmla="*/ 766 h 766"/>
                <a:gd name="T26" fmla="*/ 480 w 531"/>
                <a:gd name="T27" fmla="*/ 766 h 766"/>
                <a:gd name="T28" fmla="*/ 512 w 531"/>
                <a:gd name="T29" fmla="*/ 756 h 766"/>
                <a:gd name="T30" fmla="*/ 531 w 531"/>
                <a:gd name="T31" fmla="*/ 729 h 766"/>
                <a:gd name="T32" fmla="*/ 522 w 531"/>
                <a:gd name="T33" fmla="*/ 685 h 766"/>
                <a:gd name="T34" fmla="*/ 476 w 531"/>
                <a:gd name="T35" fmla="*/ 581 h 766"/>
                <a:gd name="T36" fmla="*/ 399 w 531"/>
                <a:gd name="T37" fmla="*/ 229 h 766"/>
                <a:gd name="T38" fmla="*/ 387 w 531"/>
                <a:gd name="T39" fmla="*/ 180 h 766"/>
                <a:gd name="T40" fmla="*/ 347 w 531"/>
                <a:gd name="T41" fmla="*/ 154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1" h="766">
                  <a:moveTo>
                    <a:pt x="347" y="154"/>
                  </a:moveTo>
                  <a:lnTo>
                    <a:pt x="248" y="150"/>
                  </a:lnTo>
                  <a:lnTo>
                    <a:pt x="143" y="131"/>
                  </a:lnTo>
                  <a:lnTo>
                    <a:pt x="81" y="99"/>
                  </a:lnTo>
                  <a:lnTo>
                    <a:pt x="46" y="72"/>
                  </a:lnTo>
                  <a:lnTo>
                    <a:pt x="0" y="0"/>
                  </a:lnTo>
                  <a:lnTo>
                    <a:pt x="67" y="589"/>
                  </a:lnTo>
                  <a:lnTo>
                    <a:pt x="113" y="643"/>
                  </a:lnTo>
                  <a:lnTo>
                    <a:pt x="162" y="694"/>
                  </a:lnTo>
                  <a:lnTo>
                    <a:pt x="225" y="729"/>
                  </a:lnTo>
                  <a:lnTo>
                    <a:pt x="279" y="747"/>
                  </a:lnTo>
                  <a:lnTo>
                    <a:pt x="347" y="756"/>
                  </a:lnTo>
                  <a:lnTo>
                    <a:pt x="409" y="766"/>
                  </a:lnTo>
                  <a:lnTo>
                    <a:pt x="480" y="766"/>
                  </a:lnTo>
                  <a:lnTo>
                    <a:pt x="512" y="756"/>
                  </a:lnTo>
                  <a:lnTo>
                    <a:pt x="531" y="729"/>
                  </a:lnTo>
                  <a:lnTo>
                    <a:pt x="522" y="685"/>
                  </a:lnTo>
                  <a:lnTo>
                    <a:pt x="476" y="581"/>
                  </a:lnTo>
                  <a:lnTo>
                    <a:pt x="399" y="229"/>
                  </a:lnTo>
                  <a:lnTo>
                    <a:pt x="387" y="180"/>
                  </a:lnTo>
                  <a:lnTo>
                    <a:pt x="347" y="15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63582" name="Freeform 190"/>
          <p:cNvSpPr>
            <a:spLocks/>
          </p:cNvSpPr>
          <p:nvPr/>
        </p:nvSpPr>
        <p:spPr bwMode="auto">
          <a:xfrm>
            <a:off x="735013" y="5541963"/>
            <a:ext cx="14287" cy="223837"/>
          </a:xfrm>
          <a:custGeom>
            <a:avLst/>
            <a:gdLst>
              <a:gd name="T0" fmla="*/ 29 w 43"/>
              <a:gd name="T1" fmla="*/ 0 h 703"/>
              <a:gd name="T2" fmla="*/ 43 w 43"/>
              <a:gd name="T3" fmla="*/ 36 h 703"/>
              <a:gd name="T4" fmla="*/ 27 w 43"/>
              <a:gd name="T5" fmla="*/ 63 h 703"/>
              <a:gd name="T6" fmla="*/ 14 w 43"/>
              <a:gd name="T7" fmla="*/ 122 h 703"/>
              <a:gd name="T8" fmla="*/ 32 w 43"/>
              <a:gd name="T9" fmla="*/ 176 h 703"/>
              <a:gd name="T10" fmla="*/ 21 w 43"/>
              <a:gd name="T11" fmla="*/ 491 h 703"/>
              <a:gd name="T12" fmla="*/ 21 w 43"/>
              <a:gd name="T13" fmla="*/ 693 h 703"/>
              <a:gd name="T14" fmla="*/ 0 w 43"/>
              <a:gd name="T15" fmla="*/ 703 h 703"/>
              <a:gd name="T16" fmla="*/ 2 w 43"/>
              <a:gd name="T17" fmla="*/ 284 h 703"/>
              <a:gd name="T18" fmla="*/ 21 w 43"/>
              <a:gd name="T19" fmla="*/ 184 h 703"/>
              <a:gd name="T20" fmla="*/ 10 w 43"/>
              <a:gd name="T21" fmla="*/ 137 h 703"/>
              <a:gd name="T22" fmla="*/ 4 w 43"/>
              <a:gd name="T23" fmla="*/ 120 h 703"/>
              <a:gd name="T24" fmla="*/ 12 w 43"/>
              <a:gd name="T25" fmla="*/ 69 h 703"/>
              <a:gd name="T26" fmla="*/ 27 w 43"/>
              <a:gd name="T27" fmla="*/ 40 h 703"/>
              <a:gd name="T28" fmla="*/ 29 w 43"/>
              <a:gd name="T29" fmla="*/ 0 h 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3" h="703">
                <a:moveTo>
                  <a:pt x="29" y="0"/>
                </a:moveTo>
                <a:lnTo>
                  <a:pt x="43" y="36"/>
                </a:lnTo>
                <a:lnTo>
                  <a:pt x="27" y="63"/>
                </a:lnTo>
                <a:lnTo>
                  <a:pt x="14" y="122"/>
                </a:lnTo>
                <a:lnTo>
                  <a:pt x="32" y="176"/>
                </a:lnTo>
                <a:lnTo>
                  <a:pt x="21" y="491"/>
                </a:lnTo>
                <a:lnTo>
                  <a:pt x="21" y="693"/>
                </a:lnTo>
                <a:lnTo>
                  <a:pt x="0" y="703"/>
                </a:lnTo>
                <a:lnTo>
                  <a:pt x="2" y="284"/>
                </a:lnTo>
                <a:lnTo>
                  <a:pt x="21" y="184"/>
                </a:lnTo>
                <a:lnTo>
                  <a:pt x="10" y="137"/>
                </a:lnTo>
                <a:lnTo>
                  <a:pt x="4" y="120"/>
                </a:lnTo>
                <a:lnTo>
                  <a:pt x="12" y="69"/>
                </a:lnTo>
                <a:lnTo>
                  <a:pt x="27" y="40"/>
                </a:lnTo>
                <a:lnTo>
                  <a:pt x="29"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83" name="Freeform 191"/>
          <p:cNvSpPr>
            <a:spLocks/>
          </p:cNvSpPr>
          <p:nvPr/>
        </p:nvSpPr>
        <p:spPr bwMode="auto">
          <a:xfrm>
            <a:off x="677863" y="5545138"/>
            <a:ext cx="34925" cy="11112"/>
          </a:xfrm>
          <a:custGeom>
            <a:avLst/>
            <a:gdLst>
              <a:gd name="T0" fmla="*/ 112 w 112"/>
              <a:gd name="T1" fmla="*/ 0 h 36"/>
              <a:gd name="T2" fmla="*/ 57 w 112"/>
              <a:gd name="T3" fmla="*/ 26 h 36"/>
              <a:gd name="T4" fmla="*/ 9 w 112"/>
              <a:gd name="T5" fmla="*/ 36 h 36"/>
              <a:gd name="T6" fmla="*/ 0 w 112"/>
              <a:gd name="T7" fmla="*/ 36 h 36"/>
              <a:gd name="T8" fmla="*/ 29 w 112"/>
              <a:gd name="T9" fmla="*/ 11 h 36"/>
              <a:gd name="T10" fmla="*/ 112 w 112"/>
              <a:gd name="T11" fmla="*/ 0 h 36"/>
            </a:gdLst>
            <a:ahLst/>
            <a:cxnLst>
              <a:cxn ang="0">
                <a:pos x="T0" y="T1"/>
              </a:cxn>
              <a:cxn ang="0">
                <a:pos x="T2" y="T3"/>
              </a:cxn>
              <a:cxn ang="0">
                <a:pos x="T4" y="T5"/>
              </a:cxn>
              <a:cxn ang="0">
                <a:pos x="T6" y="T7"/>
              </a:cxn>
              <a:cxn ang="0">
                <a:pos x="T8" y="T9"/>
              </a:cxn>
              <a:cxn ang="0">
                <a:pos x="T10" y="T11"/>
              </a:cxn>
            </a:cxnLst>
            <a:rect l="0" t="0" r="r" b="b"/>
            <a:pathLst>
              <a:path w="112" h="36">
                <a:moveTo>
                  <a:pt x="112" y="0"/>
                </a:moveTo>
                <a:lnTo>
                  <a:pt x="57" y="26"/>
                </a:lnTo>
                <a:lnTo>
                  <a:pt x="9" y="36"/>
                </a:lnTo>
                <a:lnTo>
                  <a:pt x="0" y="36"/>
                </a:lnTo>
                <a:lnTo>
                  <a:pt x="29" y="11"/>
                </a:lnTo>
                <a:lnTo>
                  <a:pt x="112"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584" name="Freeform 192"/>
          <p:cNvSpPr>
            <a:spLocks/>
          </p:cNvSpPr>
          <p:nvPr/>
        </p:nvSpPr>
        <p:spPr bwMode="auto">
          <a:xfrm>
            <a:off x="530225" y="4964113"/>
            <a:ext cx="47625" cy="128587"/>
          </a:xfrm>
          <a:custGeom>
            <a:avLst/>
            <a:gdLst>
              <a:gd name="T0" fmla="*/ 0 w 150"/>
              <a:gd name="T1" fmla="*/ 0 h 407"/>
              <a:gd name="T2" fmla="*/ 20 w 150"/>
              <a:gd name="T3" fmla="*/ 10 h 407"/>
              <a:gd name="T4" fmla="*/ 17 w 150"/>
              <a:gd name="T5" fmla="*/ 34 h 407"/>
              <a:gd name="T6" fmla="*/ 36 w 150"/>
              <a:gd name="T7" fmla="*/ 22 h 407"/>
              <a:gd name="T8" fmla="*/ 33 w 150"/>
              <a:gd name="T9" fmla="*/ 50 h 407"/>
              <a:gd name="T10" fmla="*/ 58 w 150"/>
              <a:gd name="T11" fmla="*/ 46 h 407"/>
              <a:gd name="T12" fmla="*/ 39 w 150"/>
              <a:gd name="T13" fmla="*/ 69 h 407"/>
              <a:gd name="T14" fmla="*/ 91 w 150"/>
              <a:gd name="T15" fmla="*/ 73 h 407"/>
              <a:gd name="T16" fmla="*/ 61 w 150"/>
              <a:gd name="T17" fmla="*/ 101 h 407"/>
              <a:gd name="T18" fmla="*/ 105 w 150"/>
              <a:gd name="T19" fmla="*/ 101 h 407"/>
              <a:gd name="T20" fmla="*/ 75 w 150"/>
              <a:gd name="T21" fmla="*/ 130 h 407"/>
              <a:gd name="T22" fmla="*/ 121 w 150"/>
              <a:gd name="T23" fmla="*/ 127 h 407"/>
              <a:gd name="T24" fmla="*/ 92 w 150"/>
              <a:gd name="T25" fmla="*/ 167 h 407"/>
              <a:gd name="T26" fmla="*/ 133 w 150"/>
              <a:gd name="T27" fmla="*/ 164 h 407"/>
              <a:gd name="T28" fmla="*/ 98 w 150"/>
              <a:gd name="T29" fmla="*/ 199 h 407"/>
              <a:gd name="T30" fmla="*/ 150 w 150"/>
              <a:gd name="T31" fmla="*/ 205 h 407"/>
              <a:gd name="T32" fmla="*/ 105 w 150"/>
              <a:gd name="T33" fmla="*/ 237 h 407"/>
              <a:gd name="T34" fmla="*/ 150 w 150"/>
              <a:gd name="T35" fmla="*/ 250 h 407"/>
              <a:gd name="T36" fmla="*/ 101 w 150"/>
              <a:gd name="T37" fmla="*/ 266 h 407"/>
              <a:gd name="T38" fmla="*/ 146 w 150"/>
              <a:gd name="T39" fmla="*/ 293 h 407"/>
              <a:gd name="T40" fmla="*/ 98 w 150"/>
              <a:gd name="T41" fmla="*/ 312 h 407"/>
              <a:gd name="T42" fmla="*/ 140 w 150"/>
              <a:gd name="T43" fmla="*/ 343 h 407"/>
              <a:gd name="T44" fmla="*/ 98 w 150"/>
              <a:gd name="T45" fmla="*/ 355 h 407"/>
              <a:gd name="T46" fmla="*/ 121 w 150"/>
              <a:gd name="T47" fmla="*/ 382 h 407"/>
              <a:gd name="T48" fmla="*/ 88 w 150"/>
              <a:gd name="T49" fmla="*/ 407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0" h="407">
                <a:moveTo>
                  <a:pt x="0" y="0"/>
                </a:moveTo>
                <a:lnTo>
                  <a:pt x="20" y="10"/>
                </a:lnTo>
                <a:lnTo>
                  <a:pt x="17" y="34"/>
                </a:lnTo>
                <a:lnTo>
                  <a:pt x="36" y="22"/>
                </a:lnTo>
                <a:lnTo>
                  <a:pt x="33" y="50"/>
                </a:lnTo>
                <a:lnTo>
                  <a:pt x="58" y="46"/>
                </a:lnTo>
                <a:lnTo>
                  <a:pt x="39" y="69"/>
                </a:lnTo>
                <a:lnTo>
                  <a:pt x="91" y="73"/>
                </a:lnTo>
                <a:lnTo>
                  <a:pt x="61" y="101"/>
                </a:lnTo>
                <a:lnTo>
                  <a:pt x="105" y="101"/>
                </a:lnTo>
                <a:lnTo>
                  <a:pt x="75" y="130"/>
                </a:lnTo>
                <a:lnTo>
                  <a:pt x="121" y="127"/>
                </a:lnTo>
                <a:lnTo>
                  <a:pt x="92" y="167"/>
                </a:lnTo>
                <a:lnTo>
                  <a:pt x="133" y="164"/>
                </a:lnTo>
                <a:lnTo>
                  <a:pt x="98" y="199"/>
                </a:lnTo>
                <a:lnTo>
                  <a:pt x="150" y="205"/>
                </a:lnTo>
                <a:lnTo>
                  <a:pt x="105" y="237"/>
                </a:lnTo>
                <a:lnTo>
                  <a:pt x="150" y="250"/>
                </a:lnTo>
                <a:lnTo>
                  <a:pt x="101" y="266"/>
                </a:lnTo>
                <a:lnTo>
                  <a:pt x="146" y="293"/>
                </a:lnTo>
                <a:lnTo>
                  <a:pt x="98" y="312"/>
                </a:lnTo>
                <a:lnTo>
                  <a:pt x="140" y="343"/>
                </a:lnTo>
                <a:lnTo>
                  <a:pt x="98" y="355"/>
                </a:lnTo>
                <a:lnTo>
                  <a:pt x="121" y="382"/>
                </a:lnTo>
                <a:lnTo>
                  <a:pt x="88" y="407"/>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63585" name="Text Box 193"/>
          <p:cNvSpPr txBox="1">
            <a:spLocks noChangeArrowheads="1"/>
          </p:cNvSpPr>
          <p:nvPr/>
        </p:nvSpPr>
        <p:spPr bwMode="auto">
          <a:xfrm>
            <a:off x="7804150" y="5680075"/>
            <a:ext cx="1098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用户代理</a:t>
            </a:r>
          </a:p>
        </p:txBody>
      </p:sp>
      <p:sp>
        <p:nvSpPr>
          <p:cNvPr id="2363586" name="Oval 194"/>
          <p:cNvSpPr>
            <a:spLocks noChangeArrowheads="1"/>
          </p:cNvSpPr>
          <p:nvPr/>
        </p:nvSpPr>
        <p:spPr bwMode="auto">
          <a:xfrm>
            <a:off x="793750" y="5070475"/>
            <a:ext cx="298450" cy="1619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2363587" name="Group 195"/>
          <p:cNvGrpSpPr>
            <a:grpSpLocks/>
          </p:cNvGrpSpPr>
          <p:nvPr/>
        </p:nvGrpSpPr>
        <p:grpSpPr bwMode="auto">
          <a:xfrm>
            <a:off x="7958138" y="4706938"/>
            <a:ext cx="709612" cy="495300"/>
            <a:chOff x="4993" y="1674"/>
            <a:chExt cx="447" cy="312"/>
          </a:xfrm>
        </p:grpSpPr>
        <p:grpSp>
          <p:nvGrpSpPr>
            <p:cNvPr id="2363588" name="Group 196"/>
            <p:cNvGrpSpPr>
              <a:grpSpLocks/>
            </p:cNvGrpSpPr>
            <p:nvPr/>
          </p:nvGrpSpPr>
          <p:grpSpPr bwMode="auto">
            <a:xfrm>
              <a:off x="4993" y="1674"/>
              <a:ext cx="345" cy="282"/>
              <a:chOff x="4993" y="1674"/>
              <a:chExt cx="345" cy="282"/>
            </a:xfrm>
          </p:grpSpPr>
          <p:grpSp>
            <p:nvGrpSpPr>
              <p:cNvPr id="2363589" name="Group 197"/>
              <p:cNvGrpSpPr>
                <a:grpSpLocks/>
              </p:cNvGrpSpPr>
              <p:nvPr/>
            </p:nvGrpSpPr>
            <p:grpSpPr bwMode="auto">
              <a:xfrm>
                <a:off x="4993" y="1674"/>
                <a:ext cx="345" cy="282"/>
                <a:chOff x="4993" y="1674"/>
                <a:chExt cx="345" cy="282"/>
              </a:xfrm>
            </p:grpSpPr>
            <p:grpSp>
              <p:nvGrpSpPr>
                <p:cNvPr id="2363590" name="Group 198"/>
                <p:cNvGrpSpPr>
                  <a:grpSpLocks/>
                </p:cNvGrpSpPr>
                <p:nvPr/>
              </p:nvGrpSpPr>
              <p:grpSpPr bwMode="auto">
                <a:xfrm>
                  <a:off x="4993" y="1833"/>
                  <a:ext cx="345" cy="123"/>
                  <a:chOff x="4993" y="1833"/>
                  <a:chExt cx="345" cy="123"/>
                </a:xfrm>
              </p:grpSpPr>
              <p:sp>
                <p:nvSpPr>
                  <p:cNvPr id="2363591" name="Freeform 199"/>
                  <p:cNvSpPr>
                    <a:spLocks/>
                  </p:cNvSpPr>
                  <p:nvPr/>
                </p:nvSpPr>
                <p:spPr bwMode="auto">
                  <a:xfrm>
                    <a:off x="5140" y="1833"/>
                    <a:ext cx="198" cy="123"/>
                  </a:xfrm>
                  <a:custGeom>
                    <a:avLst/>
                    <a:gdLst>
                      <a:gd name="T0" fmla="*/ 0 w 1188"/>
                      <a:gd name="T1" fmla="*/ 225 h 738"/>
                      <a:gd name="T2" fmla="*/ 0 w 1188"/>
                      <a:gd name="T3" fmla="*/ 738 h 738"/>
                      <a:gd name="T4" fmla="*/ 1188 w 1188"/>
                      <a:gd name="T5" fmla="*/ 360 h 738"/>
                      <a:gd name="T6" fmla="*/ 1188 w 1188"/>
                      <a:gd name="T7" fmla="*/ 0 h 738"/>
                      <a:gd name="T8" fmla="*/ 0 w 1188"/>
                      <a:gd name="T9" fmla="*/ 225 h 738"/>
                    </a:gdLst>
                    <a:ahLst/>
                    <a:cxnLst>
                      <a:cxn ang="0">
                        <a:pos x="T0" y="T1"/>
                      </a:cxn>
                      <a:cxn ang="0">
                        <a:pos x="T2" y="T3"/>
                      </a:cxn>
                      <a:cxn ang="0">
                        <a:pos x="T4" y="T5"/>
                      </a:cxn>
                      <a:cxn ang="0">
                        <a:pos x="T6" y="T7"/>
                      </a:cxn>
                      <a:cxn ang="0">
                        <a:pos x="T8" y="T9"/>
                      </a:cxn>
                    </a:cxnLst>
                    <a:rect l="0" t="0" r="r" b="b"/>
                    <a:pathLst>
                      <a:path w="1188" h="738">
                        <a:moveTo>
                          <a:pt x="0" y="225"/>
                        </a:moveTo>
                        <a:lnTo>
                          <a:pt x="0" y="738"/>
                        </a:lnTo>
                        <a:lnTo>
                          <a:pt x="1188" y="360"/>
                        </a:lnTo>
                        <a:lnTo>
                          <a:pt x="1188" y="0"/>
                        </a:lnTo>
                        <a:lnTo>
                          <a:pt x="0" y="225"/>
                        </a:lnTo>
                        <a:close/>
                      </a:path>
                    </a:pathLst>
                  </a:custGeom>
                  <a:solidFill>
                    <a:srgbClr val="A0A0A0"/>
                  </a:solidFill>
                  <a:ln w="1588">
                    <a:solidFill>
                      <a:srgbClr val="000000"/>
                    </a:solidFill>
                    <a:prstDash val="solid"/>
                    <a:round/>
                    <a:headEnd/>
                    <a:tailEnd/>
                  </a:ln>
                </p:spPr>
                <p:txBody>
                  <a:bodyPr/>
                  <a:lstStyle/>
                  <a:p>
                    <a:endParaRPr lang="zh-CN" altLang="en-US"/>
                  </a:p>
                </p:txBody>
              </p:sp>
              <p:sp>
                <p:nvSpPr>
                  <p:cNvPr id="2363592" name="Freeform 200"/>
                  <p:cNvSpPr>
                    <a:spLocks/>
                  </p:cNvSpPr>
                  <p:nvPr/>
                </p:nvSpPr>
                <p:spPr bwMode="auto">
                  <a:xfrm>
                    <a:off x="4993" y="1862"/>
                    <a:ext cx="147" cy="94"/>
                  </a:xfrm>
                  <a:custGeom>
                    <a:avLst/>
                    <a:gdLst>
                      <a:gd name="T0" fmla="*/ 882 w 882"/>
                      <a:gd name="T1" fmla="*/ 50 h 563"/>
                      <a:gd name="T2" fmla="*/ 882 w 882"/>
                      <a:gd name="T3" fmla="*/ 563 h 563"/>
                      <a:gd name="T4" fmla="*/ 0 w 882"/>
                      <a:gd name="T5" fmla="*/ 436 h 563"/>
                      <a:gd name="T6" fmla="*/ 0 w 882"/>
                      <a:gd name="T7" fmla="*/ 0 h 563"/>
                      <a:gd name="T8" fmla="*/ 882 w 882"/>
                      <a:gd name="T9" fmla="*/ 50 h 563"/>
                    </a:gdLst>
                    <a:ahLst/>
                    <a:cxnLst>
                      <a:cxn ang="0">
                        <a:pos x="T0" y="T1"/>
                      </a:cxn>
                      <a:cxn ang="0">
                        <a:pos x="T2" y="T3"/>
                      </a:cxn>
                      <a:cxn ang="0">
                        <a:pos x="T4" y="T5"/>
                      </a:cxn>
                      <a:cxn ang="0">
                        <a:pos x="T6" y="T7"/>
                      </a:cxn>
                      <a:cxn ang="0">
                        <a:pos x="T8" y="T9"/>
                      </a:cxn>
                    </a:cxnLst>
                    <a:rect l="0" t="0" r="r" b="b"/>
                    <a:pathLst>
                      <a:path w="882" h="563">
                        <a:moveTo>
                          <a:pt x="882" y="50"/>
                        </a:moveTo>
                        <a:lnTo>
                          <a:pt x="882" y="563"/>
                        </a:lnTo>
                        <a:lnTo>
                          <a:pt x="0" y="436"/>
                        </a:lnTo>
                        <a:lnTo>
                          <a:pt x="0" y="0"/>
                        </a:lnTo>
                        <a:lnTo>
                          <a:pt x="882" y="50"/>
                        </a:lnTo>
                        <a:close/>
                      </a:path>
                    </a:pathLst>
                  </a:custGeom>
                  <a:solidFill>
                    <a:srgbClr val="808080"/>
                  </a:solidFill>
                  <a:ln w="1588">
                    <a:solidFill>
                      <a:srgbClr val="000000"/>
                    </a:solidFill>
                    <a:prstDash val="solid"/>
                    <a:round/>
                    <a:headEnd/>
                    <a:tailEnd/>
                  </a:ln>
                </p:spPr>
                <p:txBody>
                  <a:bodyPr/>
                  <a:lstStyle/>
                  <a:p>
                    <a:endParaRPr lang="zh-CN" altLang="en-US"/>
                  </a:p>
                </p:txBody>
              </p:sp>
              <p:sp>
                <p:nvSpPr>
                  <p:cNvPr id="2363593" name="Freeform 201"/>
                  <p:cNvSpPr>
                    <a:spLocks/>
                  </p:cNvSpPr>
                  <p:nvPr/>
                </p:nvSpPr>
                <p:spPr bwMode="auto">
                  <a:xfrm>
                    <a:off x="4993" y="1833"/>
                    <a:ext cx="345" cy="38"/>
                  </a:xfrm>
                  <a:custGeom>
                    <a:avLst/>
                    <a:gdLst>
                      <a:gd name="T0" fmla="*/ 0 w 2070"/>
                      <a:gd name="T1" fmla="*/ 175 h 225"/>
                      <a:gd name="T2" fmla="*/ 892 w 2070"/>
                      <a:gd name="T3" fmla="*/ 225 h 225"/>
                      <a:gd name="T4" fmla="*/ 2070 w 2070"/>
                      <a:gd name="T5" fmla="*/ 0 h 225"/>
                      <a:gd name="T6" fmla="*/ 1202 w 2070"/>
                      <a:gd name="T7" fmla="*/ 0 h 225"/>
                      <a:gd name="T8" fmla="*/ 0 w 2070"/>
                      <a:gd name="T9" fmla="*/ 175 h 225"/>
                    </a:gdLst>
                    <a:ahLst/>
                    <a:cxnLst>
                      <a:cxn ang="0">
                        <a:pos x="T0" y="T1"/>
                      </a:cxn>
                      <a:cxn ang="0">
                        <a:pos x="T2" y="T3"/>
                      </a:cxn>
                      <a:cxn ang="0">
                        <a:pos x="T4" y="T5"/>
                      </a:cxn>
                      <a:cxn ang="0">
                        <a:pos x="T6" y="T7"/>
                      </a:cxn>
                      <a:cxn ang="0">
                        <a:pos x="T8" y="T9"/>
                      </a:cxn>
                    </a:cxnLst>
                    <a:rect l="0" t="0" r="r" b="b"/>
                    <a:pathLst>
                      <a:path w="2070" h="225">
                        <a:moveTo>
                          <a:pt x="0" y="175"/>
                        </a:moveTo>
                        <a:lnTo>
                          <a:pt x="892" y="225"/>
                        </a:lnTo>
                        <a:lnTo>
                          <a:pt x="2070" y="0"/>
                        </a:lnTo>
                        <a:lnTo>
                          <a:pt x="1202" y="0"/>
                        </a:lnTo>
                        <a:lnTo>
                          <a:pt x="0" y="175"/>
                        </a:lnTo>
                        <a:close/>
                      </a:path>
                    </a:pathLst>
                  </a:custGeom>
                  <a:solidFill>
                    <a:srgbClr val="C0C0C0"/>
                  </a:solidFill>
                  <a:ln w="1588">
                    <a:solidFill>
                      <a:srgbClr val="000000"/>
                    </a:solidFill>
                    <a:prstDash val="solid"/>
                    <a:round/>
                    <a:headEnd/>
                    <a:tailEnd/>
                  </a:ln>
                </p:spPr>
                <p:txBody>
                  <a:bodyPr/>
                  <a:lstStyle/>
                  <a:p>
                    <a:endParaRPr lang="zh-CN" altLang="en-US"/>
                  </a:p>
                </p:txBody>
              </p:sp>
            </p:grpSp>
            <p:sp>
              <p:nvSpPr>
                <p:cNvPr id="2363594" name="Freeform 202"/>
                <p:cNvSpPr>
                  <a:spLocks/>
                </p:cNvSpPr>
                <p:nvPr/>
              </p:nvSpPr>
              <p:spPr bwMode="auto">
                <a:xfrm>
                  <a:off x="5105" y="1823"/>
                  <a:ext cx="126" cy="35"/>
                </a:xfrm>
                <a:custGeom>
                  <a:avLst/>
                  <a:gdLst>
                    <a:gd name="T0" fmla="*/ 0 w 751"/>
                    <a:gd name="T1" fmla="*/ 120 h 210"/>
                    <a:gd name="T2" fmla="*/ 0 w 751"/>
                    <a:gd name="T3" fmla="*/ 188 h 210"/>
                    <a:gd name="T4" fmla="*/ 351 w 751"/>
                    <a:gd name="T5" fmla="*/ 210 h 210"/>
                    <a:gd name="T6" fmla="*/ 751 w 751"/>
                    <a:gd name="T7" fmla="*/ 135 h 210"/>
                    <a:gd name="T8" fmla="*/ 751 w 751"/>
                    <a:gd name="T9" fmla="*/ 0 h 210"/>
                    <a:gd name="T10" fmla="*/ 0 w 751"/>
                    <a:gd name="T11" fmla="*/ 120 h 210"/>
                  </a:gdLst>
                  <a:ahLst/>
                  <a:cxnLst>
                    <a:cxn ang="0">
                      <a:pos x="T0" y="T1"/>
                    </a:cxn>
                    <a:cxn ang="0">
                      <a:pos x="T2" y="T3"/>
                    </a:cxn>
                    <a:cxn ang="0">
                      <a:pos x="T4" y="T5"/>
                    </a:cxn>
                    <a:cxn ang="0">
                      <a:pos x="T6" y="T7"/>
                    </a:cxn>
                    <a:cxn ang="0">
                      <a:pos x="T8" y="T9"/>
                    </a:cxn>
                    <a:cxn ang="0">
                      <a:pos x="T10" y="T11"/>
                    </a:cxn>
                  </a:cxnLst>
                  <a:rect l="0" t="0" r="r" b="b"/>
                  <a:pathLst>
                    <a:path w="751" h="210">
                      <a:moveTo>
                        <a:pt x="0" y="120"/>
                      </a:moveTo>
                      <a:lnTo>
                        <a:pt x="0" y="188"/>
                      </a:lnTo>
                      <a:lnTo>
                        <a:pt x="351" y="210"/>
                      </a:lnTo>
                      <a:lnTo>
                        <a:pt x="751" y="135"/>
                      </a:lnTo>
                      <a:lnTo>
                        <a:pt x="751" y="0"/>
                      </a:lnTo>
                      <a:lnTo>
                        <a:pt x="0" y="120"/>
                      </a:lnTo>
                      <a:close/>
                    </a:path>
                  </a:pathLst>
                </a:custGeom>
                <a:solidFill>
                  <a:srgbClr val="606060"/>
                </a:solidFill>
                <a:ln w="1588">
                  <a:solidFill>
                    <a:srgbClr val="000000"/>
                  </a:solidFill>
                  <a:prstDash val="solid"/>
                  <a:round/>
                  <a:headEnd/>
                  <a:tailEnd/>
                </a:ln>
              </p:spPr>
              <p:txBody>
                <a:bodyPr/>
                <a:lstStyle/>
                <a:p>
                  <a:endParaRPr lang="zh-CN" altLang="en-US"/>
                </a:p>
              </p:txBody>
            </p:sp>
            <p:grpSp>
              <p:nvGrpSpPr>
                <p:cNvPr id="2363595" name="Group 203"/>
                <p:cNvGrpSpPr>
                  <a:grpSpLocks/>
                </p:cNvGrpSpPr>
                <p:nvPr/>
              </p:nvGrpSpPr>
              <p:grpSpPr bwMode="auto">
                <a:xfrm>
                  <a:off x="5020" y="1674"/>
                  <a:ext cx="279" cy="176"/>
                  <a:chOff x="5020" y="1674"/>
                  <a:chExt cx="279" cy="176"/>
                </a:xfrm>
              </p:grpSpPr>
              <p:sp>
                <p:nvSpPr>
                  <p:cNvPr id="2363596" name="Freeform 204"/>
                  <p:cNvSpPr>
                    <a:spLocks/>
                  </p:cNvSpPr>
                  <p:nvPr/>
                </p:nvSpPr>
                <p:spPr bwMode="auto">
                  <a:xfrm>
                    <a:off x="5139" y="1674"/>
                    <a:ext cx="160" cy="172"/>
                  </a:xfrm>
                  <a:custGeom>
                    <a:avLst/>
                    <a:gdLst>
                      <a:gd name="T0" fmla="*/ 135 w 960"/>
                      <a:gd name="T1" fmla="*/ 1031 h 1031"/>
                      <a:gd name="T2" fmla="*/ 0 w 960"/>
                      <a:gd name="T3" fmla="*/ 33 h 1031"/>
                      <a:gd name="T4" fmla="*/ 827 w 960"/>
                      <a:gd name="T5" fmla="*/ 0 h 1031"/>
                      <a:gd name="T6" fmla="*/ 960 w 960"/>
                      <a:gd name="T7" fmla="*/ 889 h 1031"/>
                      <a:gd name="T8" fmla="*/ 135 w 960"/>
                      <a:gd name="T9" fmla="*/ 1031 h 1031"/>
                    </a:gdLst>
                    <a:ahLst/>
                    <a:cxnLst>
                      <a:cxn ang="0">
                        <a:pos x="T0" y="T1"/>
                      </a:cxn>
                      <a:cxn ang="0">
                        <a:pos x="T2" y="T3"/>
                      </a:cxn>
                      <a:cxn ang="0">
                        <a:pos x="T4" y="T5"/>
                      </a:cxn>
                      <a:cxn ang="0">
                        <a:pos x="T6" y="T7"/>
                      </a:cxn>
                      <a:cxn ang="0">
                        <a:pos x="T8" y="T9"/>
                      </a:cxn>
                    </a:cxnLst>
                    <a:rect l="0" t="0" r="r" b="b"/>
                    <a:pathLst>
                      <a:path w="960" h="1031">
                        <a:moveTo>
                          <a:pt x="135" y="1031"/>
                        </a:moveTo>
                        <a:lnTo>
                          <a:pt x="0" y="33"/>
                        </a:lnTo>
                        <a:lnTo>
                          <a:pt x="827" y="0"/>
                        </a:lnTo>
                        <a:lnTo>
                          <a:pt x="960" y="889"/>
                        </a:lnTo>
                        <a:lnTo>
                          <a:pt x="135" y="1031"/>
                        </a:lnTo>
                        <a:close/>
                      </a:path>
                    </a:pathLst>
                  </a:custGeom>
                  <a:solidFill>
                    <a:srgbClr val="A0A0A0"/>
                  </a:solidFill>
                  <a:ln w="1588">
                    <a:solidFill>
                      <a:srgbClr val="000000"/>
                    </a:solidFill>
                    <a:prstDash val="solid"/>
                    <a:round/>
                    <a:headEnd/>
                    <a:tailEnd/>
                  </a:ln>
                </p:spPr>
                <p:txBody>
                  <a:bodyPr/>
                  <a:lstStyle/>
                  <a:p>
                    <a:endParaRPr lang="zh-CN" altLang="en-US"/>
                  </a:p>
                </p:txBody>
              </p:sp>
              <p:sp>
                <p:nvSpPr>
                  <p:cNvPr id="2363597" name="Freeform 205"/>
                  <p:cNvSpPr>
                    <a:spLocks/>
                  </p:cNvSpPr>
                  <p:nvPr/>
                </p:nvSpPr>
                <p:spPr bwMode="auto">
                  <a:xfrm>
                    <a:off x="5020" y="1679"/>
                    <a:ext cx="141" cy="171"/>
                  </a:xfrm>
                  <a:custGeom>
                    <a:avLst/>
                    <a:gdLst>
                      <a:gd name="T0" fmla="*/ 715 w 850"/>
                      <a:gd name="T1" fmla="*/ 0 h 1026"/>
                      <a:gd name="T2" fmla="*/ 0 w 850"/>
                      <a:gd name="T3" fmla="*/ 228 h 1026"/>
                      <a:gd name="T4" fmla="*/ 102 w 850"/>
                      <a:gd name="T5" fmla="*/ 1026 h 1026"/>
                      <a:gd name="T6" fmla="*/ 850 w 850"/>
                      <a:gd name="T7" fmla="*/ 1000 h 1026"/>
                      <a:gd name="T8" fmla="*/ 715 w 850"/>
                      <a:gd name="T9" fmla="*/ 0 h 1026"/>
                    </a:gdLst>
                    <a:ahLst/>
                    <a:cxnLst>
                      <a:cxn ang="0">
                        <a:pos x="T0" y="T1"/>
                      </a:cxn>
                      <a:cxn ang="0">
                        <a:pos x="T2" y="T3"/>
                      </a:cxn>
                      <a:cxn ang="0">
                        <a:pos x="T4" y="T5"/>
                      </a:cxn>
                      <a:cxn ang="0">
                        <a:pos x="T6" y="T7"/>
                      </a:cxn>
                      <a:cxn ang="0">
                        <a:pos x="T8" y="T9"/>
                      </a:cxn>
                    </a:cxnLst>
                    <a:rect l="0" t="0" r="r" b="b"/>
                    <a:pathLst>
                      <a:path w="850" h="1026">
                        <a:moveTo>
                          <a:pt x="715" y="0"/>
                        </a:moveTo>
                        <a:lnTo>
                          <a:pt x="0" y="228"/>
                        </a:lnTo>
                        <a:lnTo>
                          <a:pt x="102" y="1026"/>
                        </a:lnTo>
                        <a:lnTo>
                          <a:pt x="850" y="1000"/>
                        </a:lnTo>
                        <a:lnTo>
                          <a:pt x="715" y="0"/>
                        </a:lnTo>
                        <a:close/>
                      </a:path>
                    </a:pathLst>
                  </a:custGeom>
                  <a:solidFill>
                    <a:srgbClr val="808080"/>
                  </a:solidFill>
                  <a:ln w="1588">
                    <a:solidFill>
                      <a:srgbClr val="000000"/>
                    </a:solidFill>
                    <a:prstDash val="solid"/>
                    <a:round/>
                    <a:headEnd/>
                    <a:tailEnd/>
                  </a:ln>
                </p:spPr>
                <p:txBody>
                  <a:bodyPr/>
                  <a:lstStyle/>
                  <a:p>
                    <a:endParaRPr lang="zh-CN" altLang="en-US"/>
                  </a:p>
                </p:txBody>
              </p:sp>
              <p:sp>
                <p:nvSpPr>
                  <p:cNvPr id="2363598" name="Freeform 206"/>
                  <p:cNvSpPr>
                    <a:spLocks/>
                  </p:cNvSpPr>
                  <p:nvPr/>
                </p:nvSpPr>
                <p:spPr bwMode="auto">
                  <a:xfrm>
                    <a:off x="5166" y="1691"/>
                    <a:ext cx="115" cy="129"/>
                  </a:xfrm>
                  <a:custGeom>
                    <a:avLst/>
                    <a:gdLst>
                      <a:gd name="T0" fmla="*/ 0 w 689"/>
                      <a:gd name="T1" fmla="*/ 36 h 778"/>
                      <a:gd name="T2" fmla="*/ 98 w 689"/>
                      <a:gd name="T3" fmla="*/ 778 h 778"/>
                      <a:gd name="T4" fmla="*/ 689 w 689"/>
                      <a:gd name="T5" fmla="*/ 689 h 778"/>
                      <a:gd name="T6" fmla="*/ 587 w 689"/>
                      <a:gd name="T7" fmla="*/ 0 h 778"/>
                      <a:gd name="T8" fmla="*/ 0 w 689"/>
                      <a:gd name="T9" fmla="*/ 36 h 778"/>
                    </a:gdLst>
                    <a:ahLst/>
                    <a:cxnLst>
                      <a:cxn ang="0">
                        <a:pos x="T0" y="T1"/>
                      </a:cxn>
                      <a:cxn ang="0">
                        <a:pos x="T2" y="T3"/>
                      </a:cxn>
                      <a:cxn ang="0">
                        <a:pos x="T4" y="T5"/>
                      </a:cxn>
                      <a:cxn ang="0">
                        <a:pos x="T6" y="T7"/>
                      </a:cxn>
                      <a:cxn ang="0">
                        <a:pos x="T8" y="T9"/>
                      </a:cxn>
                    </a:cxnLst>
                    <a:rect l="0" t="0" r="r" b="b"/>
                    <a:pathLst>
                      <a:path w="689" h="778">
                        <a:moveTo>
                          <a:pt x="0" y="36"/>
                        </a:moveTo>
                        <a:lnTo>
                          <a:pt x="98" y="778"/>
                        </a:lnTo>
                        <a:lnTo>
                          <a:pt x="689" y="689"/>
                        </a:lnTo>
                        <a:lnTo>
                          <a:pt x="587" y="0"/>
                        </a:lnTo>
                        <a:lnTo>
                          <a:pt x="0" y="36"/>
                        </a:lnTo>
                        <a:close/>
                      </a:path>
                    </a:pathLst>
                  </a:custGeom>
                  <a:solidFill>
                    <a:srgbClr val="00C0C0"/>
                  </a:solidFill>
                  <a:ln w="1588">
                    <a:solidFill>
                      <a:srgbClr val="000000"/>
                    </a:solidFill>
                    <a:prstDash val="solid"/>
                    <a:round/>
                    <a:headEnd/>
                    <a:tailEnd/>
                  </a:ln>
                </p:spPr>
                <p:txBody>
                  <a:bodyPr/>
                  <a:lstStyle/>
                  <a:p>
                    <a:endParaRPr lang="zh-CN" altLang="en-US"/>
                  </a:p>
                </p:txBody>
              </p:sp>
            </p:grpSp>
          </p:grpSp>
          <p:grpSp>
            <p:nvGrpSpPr>
              <p:cNvPr id="2363599" name="Group 207"/>
              <p:cNvGrpSpPr>
                <a:grpSpLocks/>
              </p:cNvGrpSpPr>
              <p:nvPr/>
            </p:nvGrpSpPr>
            <p:grpSpPr bwMode="auto">
              <a:xfrm>
                <a:off x="5212" y="1846"/>
                <a:ext cx="113" cy="80"/>
                <a:chOff x="5212" y="1846"/>
                <a:chExt cx="113" cy="80"/>
              </a:xfrm>
            </p:grpSpPr>
            <p:sp>
              <p:nvSpPr>
                <p:cNvPr id="2363600" name="Freeform 208"/>
                <p:cNvSpPr>
                  <a:spLocks/>
                </p:cNvSpPr>
                <p:nvPr/>
              </p:nvSpPr>
              <p:spPr bwMode="auto">
                <a:xfrm>
                  <a:off x="5212" y="1846"/>
                  <a:ext cx="112" cy="80"/>
                </a:xfrm>
                <a:custGeom>
                  <a:avLst/>
                  <a:gdLst>
                    <a:gd name="T0" fmla="*/ 674 w 674"/>
                    <a:gd name="T1" fmla="*/ 0 h 482"/>
                    <a:gd name="T2" fmla="*/ 0 w 674"/>
                    <a:gd name="T3" fmla="*/ 143 h 482"/>
                    <a:gd name="T4" fmla="*/ 0 w 674"/>
                    <a:gd name="T5" fmla="*/ 482 h 482"/>
                    <a:gd name="T6" fmla="*/ 674 w 674"/>
                    <a:gd name="T7" fmla="*/ 271 h 482"/>
                    <a:gd name="T8" fmla="*/ 674 w 674"/>
                    <a:gd name="T9" fmla="*/ 0 h 482"/>
                  </a:gdLst>
                  <a:ahLst/>
                  <a:cxnLst>
                    <a:cxn ang="0">
                      <a:pos x="T0" y="T1"/>
                    </a:cxn>
                    <a:cxn ang="0">
                      <a:pos x="T2" y="T3"/>
                    </a:cxn>
                    <a:cxn ang="0">
                      <a:pos x="T4" y="T5"/>
                    </a:cxn>
                    <a:cxn ang="0">
                      <a:pos x="T6" y="T7"/>
                    </a:cxn>
                    <a:cxn ang="0">
                      <a:pos x="T8" y="T9"/>
                    </a:cxn>
                  </a:cxnLst>
                  <a:rect l="0" t="0" r="r" b="b"/>
                  <a:pathLst>
                    <a:path w="674" h="482">
                      <a:moveTo>
                        <a:pt x="674" y="0"/>
                      </a:moveTo>
                      <a:lnTo>
                        <a:pt x="0" y="143"/>
                      </a:lnTo>
                      <a:lnTo>
                        <a:pt x="0" y="482"/>
                      </a:lnTo>
                      <a:lnTo>
                        <a:pt x="674" y="271"/>
                      </a:lnTo>
                      <a:lnTo>
                        <a:pt x="674" y="0"/>
                      </a:lnTo>
                      <a:close/>
                    </a:path>
                  </a:pathLst>
                </a:custGeom>
                <a:solidFill>
                  <a:srgbClr val="404040"/>
                </a:solidFill>
                <a:ln w="1588">
                  <a:solidFill>
                    <a:srgbClr val="000000"/>
                  </a:solidFill>
                  <a:prstDash val="solid"/>
                  <a:round/>
                  <a:headEnd/>
                  <a:tailEnd/>
                </a:ln>
              </p:spPr>
              <p:txBody>
                <a:bodyPr/>
                <a:lstStyle/>
                <a:p>
                  <a:endParaRPr lang="zh-CN" altLang="en-US"/>
                </a:p>
              </p:txBody>
            </p:sp>
            <p:sp>
              <p:nvSpPr>
                <p:cNvPr id="2363601" name="Line 209"/>
                <p:cNvSpPr>
                  <a:spLocks noChangeShapeType="1"/>
                </p:cNvSpPr>
                <p:nvPr/>
              </p:nvSpPr>
              <p:spPr bwMode="auto">
                <a:xfrm flipV="1">
                  <a:off x="5286" y="1866"/>
                  <a:ext cx="30" cy="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02" name="Line 210"/>
                <p:cNvSpPr>
                  <a:spLocks noChangeShapeType="1"/>
                </p:cNvSpPr>
                <p:nvPr/>
              </p:nvSpPr>
              <p:spPr bwMode="auto">
                <a:xfrm flipH="1">
                  <a:off x="5231" y="1876"/>
                  <a:ext cx="39" cy="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03" name="Line 211"/>
                <p:cNvSpPr>
                  <a:spLocks noChangeShapeType="1"/>
                </p:cNvSpPr>
                <p:nvPr/>
              </p:nvSpPr>
              <p:spPr bwMode="auto">
                <a:xfrm>
                  <a:off x="5277" y="1856"/>
                  <a:ext cx="1" cy="52"/>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04" name="Line 212"/>
                <p:cNvSpPr>
                  <a:spLocks noChangeShapeType="1"/>
                </p:cNvSpPr>
                <p:nvPr/>
              </p:nvSpPr>
              <p:spPr bwMode="auto">
                <a:xfrm>
                  <a:off x="5223" y="1868"/>
                  <a:ext cx="1" cy="57"/>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05" name="Line 213"/>
                <p:cNvSpPr>
                  <a:spLocks noChangeShapeType="1"/>
                </p:cNvSpPr>
                <p:nvPr/>
              </p:nvSpPr>
              <p:spPr bwMode="auto">
                <a:xfrm flipH="1">
                  <a:off x="5223" y="1867"/>
                  <a:ext cx="102" cy="2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06" name="Line 214"/>
                <p:cNvSpPr>
                  <a:spLocks noChangeShapeType="1"/>
                </p:cNvSpPr>
                <p:nvPr/>
              </p:nvSpPr>
              <p:spPr bwMode="auto">
                <a:xfrm flipV="1">
                  <a:off x="5223" y="1860"/>
                  <a:ext cx="102" cy="2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nvGrpSpPr>
            <p:cNvPr id="2363607" name="Group 215"/>
            <p:cNvGrpSpPr>
              <a:grpSpLocks/>
            </p:cNvGrpSpPr>
            <p:nvPr/>
          </p:nvGrpSpPr>
          <p:grpSpPr bwMode="auto">
            <a:xfrm>
              <a:off x="5170" y="1848"/>
              <a:ext cx="270" cy="138"/>
              <a:chOff x="5170" y="1848"/>
              <a:chExt cx="270" cy="138"/>
            </a:xfrm>
          </p:grpSpPr>
          <p:grpSp>
            <p:nvGrpSpPr>
              <p:cNvPr id="2363608" name="Group 216"/>
              <p:cNvGrpSpPr>
                <a:grpSpLocks/>
              </p:cNvGrpSpPr>
              <p:nvPr/>
            </p:nvGrpSpPr>
            <p:grpSpPr bwMode="auto">
              <a:xfrm>
                <a:off x="5188" y="1923"/>
                <a:ext cx="43" cy="32"/>
                <a:chOff x="5188" y="1923"/>
                <a:chExt cx="43" cy="32"/>
              </a:xfrm>
            </p:grpSpPr>
            <p:sp>
              <p:nvSpPr>
                <p:cNvPr id="2363609" name="Freeform 217"/>
                <p:cNvSpPr>
                  <a:spLocks/>
                </p:cNvSpPr>
                <p:nvPr/>
              </p:nvSpPr>
              <p:spPr bwMode="auto">
                <a:xfrm>
                  <a:off x="5188" y="1923"/>
                  <a:ext cx="12" cy="32"/>
                </a:xfrm>
                <a:custGeom>
                  <a:avLst/>
                  <a:gdLst>
                    <a:gd name="T0" fmla="*/ 23 w 75"/>
                    <a:gd name="T1" fmla="*/ 0 h 194"/>
                    <a:gd name="T2" fmla="*/ 0 w 75"/>
                    <a:gd name="T3" fmla="*/ 183 h 194"/>
                    <a:gd name="T4" fmla="*/ 55 w 75"/>
                    <a:gd name="T5" fmla="*/ 194 h 194"/>
                    <a:gd name="T6" fmla="*/ 75 w 75"/>
                    <a:gd name="T7" fmla="*/ 8 h 194"/>
                    <a:gd name="T8" fmla="*/ 23 w 75"/>
                    <a:gd name="T9" fmla="*/ 0 h 194"/>
                  </a:gdLst>
                  <a:ahLst/>
                  <a:cxnLst>
                    <a:cxn ang="0">
                      <a:pos x="T0" y="T1"/>
                    </a:cxn>
                    <a:cxn ang="0">
                      <a:pos x="T2" y="T3"/>
                    </a:cxn>
                    <a:cxn ang="0">
                      <a:pos x="T4" y="T5"/>
                    </a:cxn>
                    <a:cxn ang="0">
                      <a:pos x="T6" y="T7"/>
                    </a:cxn>
                    <a:cxn ang="0">
                      <a:pos x="T8" y="T9"/>
                    </a:cxn>
                  </a:cxnLst>
                  <a:rect l="0" t="0" r="r" b="b"/>
                  <a:pathLst>
                    <a:path w="75" h="194">
                      <a:moveTo>
                        <a:pt x="23" y="0"/>
                      </a:moveTo>
                      <a:lnTo>
                        <a:pt x="0" y="183"/>
                      </a:lnTo>
                      <a:lnTo>
                        <a:pt x="55" y="194"/>
                      </a:lnTo>
                      <a:lnTo>
                        <a:pt x="75" y="8"/>
                      </a:lnTo>
                      <a:lnTo>
                        <a:pt x="23" y="0"/>
                      </a:lnTo>
                      <a:close/>
                    </a:path>
                  </a:pathLst>
                </a:custGeom>
                <a:solidFill>
                  <a:srgbClr val="606060"/>
                </a:solidFill>
                <a:ln w="1588">
                  <a:solidFill>
                    <a:srgbClr val="000000"/>
                  </a:solidFill>
                  <a:prstDash val="solid"/>
                  <a:round/>
                  <a:headEnd/>
                  <a:tailEnd/>
                </a:ln>
              </p:spPr>
              <p:txBody>
                <a:bodyPr/>
                <a:lstStyle/>
                <a:p>
                  <a:endParaRPr lang="zh-CN" altLang="en-US"/>
                </a:p>
              </p:txBody>
            </p:sp>
            <p:sp>
              <p:nvSpPr>
                <p:cNvPr id="2363610" name="Freeform 218"/>
                <p:cNvSpPr>
                  <a:spLocks/>
                </p:cNvSpPr>
                <p:nvPr/>
              </p:nvSpPr>
              <p:spPr bwMode="auto">
                <a:xfrm>
                  <a:off x="5197" y="1927"/>
                  <a:ext cx="34" cy="28"/>
                </a:xfrm>
                <a:custGeom>
                  <a:avLst/>
                  <a:gdLst>
                    <a:gd name="T0" fmla="*/ 17 w 206"/>
                    <a:gd name="T1" fmla="*/ 5 h 168"/>
                    <a:gd name="T2" fmla="*/ 0 w 206"/>
                    <a:gd name="T3" fmla="*/ 168 h 168"/>
                    <a:gd name="T4" fmla="*/ 206 w 206"/>
                    <a:gd name="T5" fmla="*/ 84 h 168"/>
                    <a:gd name="T6" fmla="*/ 126 w 206"/>
                    <a:gd name="T7" fmla="*/ 58 h 168"/>
                    <a:gd name="T8" fmla="*/ 52 w 206"/>
                    <a:gd name="T9" fmla="*/ 97 h 168"/>
                    <a:gd name="T10" fmla="*/ 75 w 206"/>
                    <a:gd name="T11" fmla="*/ 0 h 168"/>
                    <a:gd name="T12" fmla="*/ 17 w 206"/>
                    <a:gd name="T13" fmla="*/ 5 h 168"/>
                  </a:gdLst>
                  <a:ahLst/>
                  <a:cxnLst>
                    <a:cxn ang="0">
                      <a:pos x="T0" y="T1"/>
                    </a:cxn>
                    <a:cxn ang="0">
                      <a:pos x="T2" y="T3"/>
                    </a:cxn>
                    <a:cxn ang="0">
                      <a:pos x="T4" y="T5"/>
                    </a:cxn>
                    <a:cxn ang="0">
                      <a:pos x="T6" y="T7"/>
                    </a:cxn>
                    <a:cxn ang="0">
                      <a:pos x="T8" y="T9"/>
                    </a:cxn>
                    <a:cxn ang="0">
                      <a:pos x="T10" y="T11"/>
                    </a:cxn>
                    <a:cxn ang="0">
                      <a:pos x="T12" y="T13"/>
                    </a:cxn>
                  </a:cxnLst>
                  <a:rect l="0" t="0" r="r" b="b"/>
                  <a:pathLst>
                    <a:path w="206" h="168">
                      <a:moveTo>
                        <a:pt x="17" y="5"/>
                      </a:moveTo>
                      <a:lnTo>
                        <a:pt x="0" y="168"/>
                      </a:lnTo>
                      <a:lnTo>
                        <a:pt x="206" y="84"/>
                      </a:lnTo>
                      <a:lnTo>
                        <a:pt x="126" y="58"/>
                      </a:lnTo>
                      <a:lnTo>
                        <a:pt x="52" y="97"/>
                      </a:lnTo>
                      <a:lnTo>
                        <a:pt x="75" y="0"/>
                      </a:lnTo>
                      <a:lnTo>
                        <a:pt x="17" y="5"/>
                      </a:lnTo>
                      <a:close/>
                    </a:path>
                  </a:pathLst>
                </a:custGeom>
                <a:solidFill>
                  <a:srgbClr val="404040"/>
                </a:solidFill>
                <a:ln w="1588">
                  <a:solidFill>
                    <a:srgbClr val="000000"/>
                  </a:solidFill>
                  <a:prstDash val="solid"/>
                  <a:round/>
                  <a:headEnd/>
                  <a:tailEnd/>
                </a:ln>
              </p:spPr>
              <p:txBody>
                <a:bodyPr/>
                <a:lstStyle/>
                <a:p>
                  <a:endParaRPr lang="zh-CN" altLang="en-US"/>
                </a:p>
              </p:txBody>
            </p:sp>
          </p:grpSp>
          <p:grpSp>
            <p:nvGrpSpPr>
              <p:cNvPr id="2363611" name="Group 219"/>
              <p:cNvGrpSpPr>
                <a:grpSpLocks/>
              </p:cNvGrpSpPr>
              <p:nvPr/>
            </p:nvGrpSpPr>
            <p:grpSpPr bwMode="auto">
              <a:xfrm>
                <a:off x="5170" y="1848"/>
                <a:ext cx="270" cy="138"/>
                <a:chOff x="5170" y="1848"/>
                <a:chExt cx="270" cy="138"/>
              </a:xfrm>
            </p:grpSpPr>
            <p:sp>
              <p:nvSpPr>
                <p:cNvPr id="2363612" name="Freeform 220"/>
                <p:cNvSpPr>
                  <a:spLocks/>
                </p:cNvSpPr>
                <p:nvPr/>
              </p:nvSpPr>
              <p:spPr bwMode="auto">
                <a:xfrm>
                  <a:off x="5175" y="1848"/>
                  <a:ext cx="264" cy="122"/>
                </a:xfrm>
                <a:custGeom>
                  <a:avLst/>
                  <a:gdLst>
                    <a:gd name="T0" fmla="*/ 0 w 1583"/>
                    <a:gd name="T1" fmla="*/ 309 h 729"/>
                    <a:gd name="T2" fmla="*/ 759 w 1583"/>
                    <a:gd name="T3" fmla="*/ 729 h 729"/>
                    <a:gd name="T4" fmla="*/ 1583 w 1583"/>
                    <a:gd name="T5" fmla="*/ 318 h 729"/>
                    <a:gd name="T6" fmla="*/ 951 w 1583"/>
                    <a:gd name="T7" fmla="*/ 0 h 729"/>
                    <a:gd name="T8" fmla="*/ 0 w 1583"/>
                    <a:gd name="T9" fmla="*/ 309 h 729"/>
                  </a:gdLst>
                  <a:ahLst/>
                  <a:cxnLst>
                    <a:cxn ang="0">
                      <a:pos x="T0" y="T1"/>
                    </a:cxn>
                    <a:cxn ang="0">
                      <a:pos x="T2" y="T3"/>
                    </a:cxn>
                    <a:cxn ang="0">
                      <a:pos x="T4" y="T5"/>
                    </a:cxn>
                    <a:cxn ang="0">
                      <a:pos x="T6" y="T7"/>
                    </a:cxn>
                    <a:cxn ang="0">
                      <a:pos x="T8" y="T9"/>
                    </a:cxn>
                  </a:cxnLst>
                  <a:rect l="0" t="0" r="r" b="b"/>
                  <a:pathLst>
                    <a:path w="1583" h="729">
                      <a:moveTo>
                        <a:pt x="0" y="309"/>
                      </a:moveTo>
                      <a:lnTo>
                        <a:pt x="759" y="729"/>
                      </a:lnTo>
                      <a:lnTo>
                        <a:pt x="1583" y="318"/>
                      </a:lnTo>
                      <a:lnTo>
                        <a:pt x="951" y="0"/>
                      </a:lnTo>
                      <a:lnTo>
                        <a:pt x="0" y="309"/>
                      </a:lnTo>
                      <a:close/>
                    </a:path>
                  </a:pathLst>
                </a:custGeom>
                <a:solidFill>
                  <a:srgbClr val="808080"/>
                </a:solidFill>
                <a:ln w="1588">
                  <a:solidFill>
                    <a:srgbClr val="000000"/>
                  </a:solidFill>
                  <a:prstDash val="solid"/>
                  <a:round/>
                  <a:headEnd/>
                  <a:tailEnd/>
                </a:ln>
              </p:spPr>
              <p:txBody>
                <a:bodyPr/>
                <a:lstStyle/>
                <a:p>
                  <a:endParaRPr lang="zh-CN" altLang="en-US"/>
                </a:p>
              </p:txBody>
            </p:sp>
            <p:sp>
              <p:nvSpPr>
                <p:cNvPr id="2363613" name="Freeform 221"/>
                <p:cNvSpPr>
                  <a:spLocks/>
                </p:cNvSpPr>
                <p:nvPr/>
              </p:nvSpPr>
              <p:spPr bwMode="auto">
                <a:xfrm>
                  <a:off x="5170" y="1899"/>
                  <a:ext cx="133" cy="86"/>
                </a:xfrm>
                <a:custGeom>
                  <a:avLst/>
                  <a:gdLst>
                    <a:gd name="T0" fmla="*/ 28 w 792"/>
                    <a:gd name="T1" fmla="*/ 0 h 516"/>
                    <a:gd name="T2" fmla="*/ 792 w 792"/>
                    <a:gd name="T3" fmla="*/ 426 h 516"/>
                    <a:gd name="T4" fmla="*/ 770 w 792"/>
                    <a:gd name="T5" fmla="*/ 516 h 516"/>
                    <a:gd name="T6" fmla="*/ 0 w 792"/>
                    <a:gd name="T7" fmla="*/ 82 h 516"/>
                    <a:gd name="T8" fmla="*/ 28 w 792"/>
                    <a:gd name="T9" fmla="*/ 0 h 516"/>
                  </a:gdLst>
                  <a:ahLst/>
                  <a:cxnLst>
                    <a:cxn ang="0">
                      <a:pos x="T0" y="T1"/>
                    </a:cxn>
                    <a:cxn ang="0">
                      <a:pos x="T2" y="T3"/>
                    </a:cxn>
                    <a:cxn ang="0">
                      <a:pos x="T4" y="T5"/>
                    </a:cxn>
                    <a:cxn ang="0">
                      <a:pos x="T6" y="T7"/>
                    </a:cxn>
                    <a:cxn ang="0">
                      <a:pos x="T8" y="T9"/>
                    </a:cxn>
                  </a:cxnLst>
                  <a:rect l="0" t="0" r="r" b="b"/>
                  <a:pathLst>
                    <a:path w="792" h="516">
                      <a:moveTo>
                        <a:pt x="28" y="0"/>
                      </a:moveTo>
                      <a:lnTo>
                        <a:pt x="792" y="426"/>
                      </a:lnTo>
                      <a:lnTo>
                        <a:pt x="770" y="516"/>
                      </a:lnTo>
                      <a:lnTo>
                        <a:pt x="0" y="82"/>
                      </a:lnTo>
                      <a:lnTo>
                        <a:pt x="28" y="0"/>
                      </a:lnTo>
                      <a:close/>
                    </a:path>
                  </a:pathLst>
                </a:custGeom>
                <a:solidFill>
                  <a:srgbClr val="606060"/>
                </a:solidFill>
                <a:ln w="1588">
                  <a:solidFill>
                    <a:srgbClr val="000000"/>
                  </a:solidFill>
                  <a:prstDash val="solid"/>
                  <a:round/>
                  <a:headEnd/>
                  <a:tailEnd/>
                </a:ln>
              </p:spPr>
              <p:txBody>
                <a:bodyPr/>
                <a:lstStyle/>
                <a:p>
                  <a:endParaRPr lang="zh-CN" altLang="en-US"/>
                </a:p>
              </p:txBody>
            </p:sp>
            <p:sp>
              <p:nvSpPr>
                <p:cNvPr id="2363614" name="Freeform 222"/>
                <p:cNvSpPr>
                  <a:spLocks/>
                </p:cNvSpPr>
                <p:nvPr/>
              </p:nvSpPr>
              <p:spPr bwMode="auto">
                <a:xfrm>
                  <a:off x="5299" y="1901"/>
                  <a:ext cx="141" cy="85"/>
                </a:xfrm>
                <a:custGeom>
                  <a:avLst/>
                  <a:gdLst>
                    <a:gd name="T0" fmla="*/ 0 w 846"/>
                    <a:gd name="T1" fmla="*/ 507 h 507"/>
                    <a:gd name="T2" fmla="*/ 25 w 846"/>
                    <a:gd name="T3" fmla="*/ 411 h 507"/>
                    <a:gd name="T4" fmla="*/ 846 w 846"/>
                    <a:gd name="T5" fmla="*/ 0 h 507"/>
                    <a:gd name="T6" fmla="*/ 817 w 846"/>
                    <a:gd name="T7" fmla="*/ 76 h 507"/>
                    <a:gd name="T8" fmla="*/ 0 w 846"/>
                    <a:gd name="T9" fmla="*/ 507 h 507"/>
                  </a:gdLst>
                  <a:ahLst/>
                  <a:cxnLst>
                    <a:cxn ang="0">
                      <a:pos x="T0" y="T1"/>
                    </a:cxn>
                    <a:cxn ang="0">
                      <a:pos x="T2" y="T3"/>
                    </a:cxn>
                    <a:cxn ang="0">
                      <a:pos x="T4" y="T5"/>
                    </a:cxn>
                    <a:cxn ang="0">
                      <a:pos x="T6" y="T7"/>
                    </a:cxn>
                    <a:cxn ang="0">
                      <a:pos x="T8" y="T9"/>
                    </a:cxn>
                  </a:cxnLst>
                  <a:rect l="0" t="0" r="r" b="b"/>
                  <a:pathLst>
                    <a:path w="846" h="507">
                      <a:moveTo>
                        <a:pt x="0" y="507"/>
                      </a:moveTo>
                      <a:lnTo>
                        <a:pt x="25" y="411"/>
                      </a:lnTo>
                      <a:lnTo>
                        <a:pt x="846" y="0"/>
                      </a:lnTo>
                      <a:lnTo>
                        <a:pt x="817" y="76"/>
                      </a:lnTo>
                      <a:lnTo>
                        <a:pt x="0" y="507"/>
                      </a:lnTo>
                      <a:close/>
                    </a:path>
                  </a:pathLst>
                </a:custGeom>
                <a:solidFill>
                  <a:srgbClr val="404040"/>
                </a:solidFill>
                <a:ln w="1588">
                  <a:solidFill>
                    <a:srgbClr val="000000"/>
                  </a:solidFill>
                  <a:prstDash val="solid"/>
                  <a:round/>
                  <a:headEnd/>
                  <a:tailEnd/>
                </a:ln>
              </p:spPr>
              <p:txBody>
                <a:bodyPr/>
                <a:lstStyle/>
                <a:p>
                  <a:endParaRPr lang="zh-CN" altLang="en-US"/>
                </a:p>
              </p:txBody>
            </p:sp>
            <p:sp>
              <p:nvSpPr>
                <p:cNvPr id="2363615" name="Freeform 223"/>
                <p:cNvSpPr>
                  <a:spLocks/>
                </p:cNvSpPr>
                <p:nvPr/>
              </p:nvSpPr>
              <p:spPr bwMode="auto">
                <a:xfrm>
                  <a:off x="5227" y="1905"/>
                  <a:ext cx="106" cy="54"/>
                </a:xfrm>
                <a:custGeom>
                  <a:avLst/>
                  <a:gdLst>
                    <a:gd name="T0" fmla="*/ 0 w 637"/>
                    <a:gd name="T1" fmla="*/ 83 h 321"/>
                    <a:gd name="T2" fmla="*/ 220 w 637"/>
                    <a:gd name="T3" fmla="*/ 0 h 321"/>
                    <a:gd name="T4" fmla="*/ 637 w 637"/>
                    <a:gd name="T5" fmla="*/ 224 h 321"/>
                    <a:gd name="T6" fmla="*/ 425 w 637"/>
                    <a:gd name="T7" fmla="*/ 321 h 321"/>
                    <a:gd name="T8" fmla="*/ 0 w 637"/>
                    <a:gd name="T9" fmla="*/ 83 h 321"/>
                  </a:gdLst>
                  <a:ahLst/>
                  <a:cxnLst>
                    <a:cxn ang="0">
                      <a:pos x="T0" y="T1"/>
                    </a:cxn>
                    <a:cxn ang="0">
                      <a:pos x="T2" y="T3"/>
                    </a:cxn>
                    <a:cxn ang="0">
                      <a:pos x="T4" y="T5"/>
                    </a:cxn>
                    <a:cxn ang="0">
                      <a:pos x="T6" y="T7"/>
                    </a:cxn>
                    <a:cxn ang="0">
                      <a:pos x="T8" y="T9"/>
                    </a:cxn>
                  </a:cxnLst>
                  <a:rect l="0" t="0" r="r" b="b"/>
                  <a:pathLst>
                    <a:path w="637" h="321">
                      <a:moveTo>
                        <a:pt x="0" y="83"/>
                      </a:moveTo>
                      <a:lnTo>
                        <a:pt x="220" y="0"/>
                      </a:lnTo>
                      <a:lnTo>
                        <a:pt x="637" y="224"/>
                      </a:lnTo>
                      <a:lnTo>
                        <a:pt x="425" y="321"/>
                      </a:lnTo>
                      <a:lnTo>
                        <a:pt x="0" y="83"/>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16" name="Freeform 224"/>
                <p:cNvSpPr>
                  <a:spLocks/>
                </p:cNvSpPr>
                <p:nvPr/>
              </p:nvSpPr>
              <p:spPr bwMode="auto">
                <a:xfrm>
                  <a:off x="5270" y="1868"/>
                  <a:ext cx="156" cy="72"/>
                </a:xfrm>
                <a:custGeom>
                  <a:avLst/>
                  <a:gdLst>
                    <a:gd name="T0" fmla="*/ 0 w 938"/>
                    <a:gd name="T1" fmla="*/ 210 h 434"/>
                    <a:gd name="T2" fmla="*/ 410 w 938"/>
                    <a:gd name="T3" fmla="*/ 434 h 434"/>
                    <a:gd name="T4" fmla="*/ 938 w 938"/>
                    <a:gd name="T5" fmla="*/ 186 h 434"/>
                    <a:gd name="T6" fmla="*/ 554 w 938"/>
                    <a:gd name="T7" fmla="*/ 0 h 434"/>
                    <a:gd name="T8" fmla="*/ 0 w 938"/>
                    <a:gd name="T9" fmla="*/ 210 h 434"/>
                  </a:gdLst>
                  <a:ahLst/>
                  <a:cxnLst>
                    <a:cxn ang="0">
                      <a:pos x="T0" y="T1"/>
                    </a:cxn>
                    <a:cxn ang="0">
                      <a:pos x="T2" y="T3"/>
                    </a:cxn>
                    <a:cxn ang="0">
                      <a:pos x="T4" y="T5"/>
                    </a:cxn>
                    <a:cxn ang="0">
                      <a:pos x="T6" y="T7"/>
                    </a:cxn>
                    <a:cxn ang="0">
                      <a:pos x="T8" y="T9"/>
                    </a:cxn>
                  </a:cxnLst>
                  <a:rect l="0" t="0" r="r" b="b"/>
                  <a:pathLst>
                    <a:path w="938" h="434">
                      <a:moveTo>
                        <a:pt x="0" y="210"/>
                      </a:moveTo>
                      <a:lnTo>
                        <a:pt x="410" y="434"/>
                      </a:lnTo>
                      <a:lnTo>
                        <a:pt x="938" y="186"/>
                      </a:lnTo>
                      <a:lnTo>
                        <a:pt x="554" y="0"/>
                      </a:lnTo>
                      <a:lnTo>
                        <a:pt x="0" y="210"/>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17" name="Freeform 225"/>
                <p:cNvSpPr>
                  <a:spLocks/>
                </p:cNvSpPr>
                <p:nvPr/>
              </p:nvSpPr>
              <p:spPr bwMode="auto">
                <a:xfrm>
                  <a:off x="5188" y="1852"/>
                  <a:ext cx="172" cy="66"/>
                </a:xfrm>
                <a:custGeom>
                  <a:avLst/>
                  <a:gdLst>
                    <a:gd name="T0" fmla="*/ 216 w 1034"/>
                    <a:gd name="T1" fmla="*/ 395 h 395"/>
                    <a:gd name="T2" fmla="*/ 0 w 1034"/>
                    <a:gd name="T3" fmla="*/ 285 h 395"/>
                    <a:gd name="T4" fmla="*/ 867 w 1034"/>
                    <a:gd name="T5" fmla="*/ 0 h 395"/>
                    <a:gd name="T6" fmla="*/ 1034 w 1034"/>
                    <a:gd name="T7" fmla="*/ 82 h 395"/>
                    <a:gd name="T8" fmla="*/ 216 w 1034"/>
                    <a:gd name="T9" fmla="*/ 395 h 395"/>
                  </a:gdLst>
                  <a:ahLst/>
                  <a:cxnLst>
                    <a:cxn ang="0">
                      <a:pos x="T0" y="T1"/>
                    </a:cxn>
                    <a:cxn ang="0">
                      <a:pos x="T2" y="T3"/>
                    </a:cxn>
                    <a:cxn ang="0">
                      <a:pos x="T4" y="T5"/>
                    </a:cxn>
                    <a:cxn ang="0">
                      <a:pos x="T6" y="T7"/>
                    </a:cxn>
                    <a:cxn ang="0">
                      <a:pos x="T8" y="T9"/>
                    </a:cxn>
                  </a:cxnLst>
                  <a:rect l="0" t="0" r="r" b="b"/>
                  <a:pathLst>
                    <a:path w="1034" h="395">
                      <a:moveTo>
                        <a:pt x="216" y="395"/>
                      </a:moveTo>
                      <a:lnTo>
                        <a:pt x="0" y="285"/>
                      </a:lnTo>
                      <a:lnTo>
                        <a:pt x="867" y="0"/>
                      </a:lnTo>
                      <a:lnTo>
                        <a:pt x="1034" y="82"/>
                      </a:lnTo>
                      <a:lnTo>
                        <a:pt x="216" y="395"/>
                      </a:lnTo>
                      <a:close/>
                    </a:path>
                  </a:pathLst>
                </a:custGeom>
                <a:solidFill>
                  <a:srgbClr val="A0A0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18" name="Line 226"/>
                <p:cNvSpPr>
                  <a:spLocks noChangeShapeType="1"/>
                </p:cNvSpPr>
                <p:nvPr/>
              </p:nvSpPr>
              <p:spPr bwMode="auto">
                <a:xfrm flipV="1">
                  <a:off x="5193" y="1855"/>
                  <a:ext cx="148" cy="51"/>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19" name="Line 227"/>
                <p:cNvSpPr>
                  <a:spLocks noChangeShapeType="1"/>
                </p:cNvSpPr>
                <p:nvPr/>
              </p:nvSpPr>
              <p:spPr bwMode="auto">
                <a:xfrm flipV="1">
                  <a:off x="5205" y="1858"/>
                  <a:ext cx="144" cy="52"/>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0" name="Line 228"/>
                <p:cNvSpPr>
                  <a:spLocks noChangeShapeType="1"/>
                </p:cNvSpPr>
                <p:nvPr/>
              </p:nvSpPr>
              <p:spPr bwMode="auto">
                <a:xfrm flipV="1">
                  <a:off x="5214" y="1862"/>
                  <a:ext cx="141" cy="54"/>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1" name="Line 229"/>
                <p:cNvSpPr>
                  <a:spLocks noChangeShapeType="1"/>
                </p:cNvSpPr>
                <p:nvPr/>
              </p:nvSpPr>
              <p:spPr bwMode="auto">
                <a:xfrm flipV="1">
                  <a:off x="5235" y="1871"/>
                  <a:ext cx="138" cy="55"/>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2" name="Line 230"/>
                <p:cNvSpPr>
                  <a:spLocks noChangeShapeType="1"/>
                </p:cNvSpPr>
                <p:nvPr/>
              </p:nvSpPr>
              <p:spPr bwMode="auto">
                <a:xfrm flipV="1">
                  <a:off x="5246" y="1877"/>
                  <a:ext cx="137" cy="56"/>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3" name="Line 231"/>
                <p:cNvSpPr>
                  <a:spLocks noChangeShapeType="1"/>
                </p:cNvSpPr>
                <p:nvPr/>
              </p:nvSpPr>
              <p:spPr bwMode="auto">
                <a:xfrm flipV="1">
                  <a:off x="5261" y="1885"/>
                  <a:ext cx="124" cy="53"/>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4" name="Line 232"/>
                <p:cNvSpPr>
                  <a:spLocks noChangeShapeType="1"/>
                </p:cNvSpPr>
                <p:nvPr/>
              </p:nvSpPr>
              <p:spPr bwMode="auto">
                <a:xfrm flipV="1">
                  <a:off x="5274" y="1890"/>
                  <a:ext cx="119" cy="53"/>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5" name="Line 233"/>
                <p:cNvSpPr>
                  <a:spLocks noChangeShapeType="1"/>
                </p:cNvSpPr>
                <p:nvPr/>
              </p:nvSpPr>
              <p:spPr bwMode="auto">
                <a:xfrm flipV="1">
                  <a:off x="5291" y="1897"/>
                  <a:ext cx="114" cy="52"/>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6" name="Line 234"/>
                <p:cNvSpPr>
                  <a:spLocks noChangeShapeType="1"/>
                </p:cNvSpPr>
                <p:nvPr/>
              </p:nvSpPr>
              <p:spPr bwMode="auto">
                <a:xfrm>
                  <a:off x="5239" y="1915"/>
                  <a:ext cx="71" cy="40"/>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7" name="Line 235"/>
                <p:cNvSpPr>
                  <a:spLocks noChangeShapeType="1"/>
                </p:cNvSpPr>
                <p:nvPr/>
              </p:nvSpPr>
              <p:spPr bwMode="auto">
                <a:xfrm>
                  <a:off x="5255" y="1910"/>
                  <a:ext cx="69" cy="38"/>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8" name="Line 236"/>
                <p:cNvSpPr>
                  <a:spLocks noChangeShapeType="1"/>
                </p:cNvSpPr>
                <p:nvPr/>
              </p:nvSpPr>
              <p:spPr bwMode="auto">
                <a:xfrm>
                  <a:off x="5285" y="1897"/>
                  <a:ext cx="68" cy="37"/>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29" name="Line 237"/>
                <p:cNvSpPr>
                  <a:spLocks noChangeShapeType="1"/>
                </p:cNvSpPr>
                <p:nvPr/>
              </p:nvSpPr>
              <p:spPr bwMode="auto">
                <a:xfrm>
                  <a:off x="5301" y="1891"/>
                  <a:ext cx="67" cy="36"/>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0" name="Line 238"/>
                <p:cNvSpPr>
                  <a:spLocks noChangeShapeType="1"/>
                </p:cNvSpPr>
                <p:nvPr/>
              </p:nvSpPr>
              <p:spPr bwMode="auto">
                <a:xfrm>
                  <a:off x="5318" y="1886"/>
                  <a:ext cx="65" cy="36"/>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1" name="Line 239"/>
                <p:cNvSpPr>
                  <a:spLocks noChangeShapeType="1"/>
                </p:cNvSpPr>
                <p:nvPr/>
              </p:nvSpPr>
              <p:spPr bwMode="auto">
                <a:xfrm>
                  <a:off x="5332" y="1880"/>
                  <a:ext cx="64" cy="34"/>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2" name="Line 240"/>
                <p:cNvSpPr>
                  <a:spLocks noChangeShapeType="1"/>
                </p:cNvSpPr>
                <p:nvPr/>
              </p:nvSpPr>
              <p:spPr bwMode="auto">
                <a:xfrm>
                  <a:off x="5346" y="1874"/>
                  <a:ext cx="64" cy="33"/>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3" name="Line 241"/>
                <p:cNvSpPr>
                  <a:spLocks noChangeShapeType="1"/>
                </p:cNvSpPr>
                <p:nvPr/>
              </p:nvSpPr>
              <p:spPr bwMode="auto">
                <a:xfrm>
                  <a:off x="5209" y="1892"/>
                  <a:ext cx="35" cy="18"/>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4" name="Line 242"/>
                <p:cNvSpPr>
                  <a:spLocks noChangeShapeType="1"/>
                </p:cNvSpPr>
                <p:nvPr/>
              </p:nvSpPr>
              <p:spPr bwMode="auto">
                <a:xfrm>
                  <a:off x="5232" y="1885"/>
                  <a:ext cx="32" cy="17"/>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5" name="Line 243"/>
                <p:cNvSpPr>
                  <a:spLocks noChangeShapeType="1"/>
                </p:cNvSpPr>
                <p:nvPr/>
              </p:nvSpPr>
              <p:spPr bwMode="auto">
                <a:xfrm>
                  <a:off x="5252" y="1879"/>
                  <a:ext cx="33" cy="17"/>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6" name="Line 244"/>
                <p:cNvSpPr>
                  <a:spLocks noChangeShapeType="1"/>
                </p:cNvSpPr>
                <p:nvPr/>
              </p:nvSpPr>
              <p:spPr bwMode="auto">
                <a:xfrm>
                  <a:off x="5272" y="1872"/>
                  <a:ext cx="32" cy="15"/>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7" name="Line 245"/>
                <p:cNvSpPr>
                  <a:spLocks noChangeShapeType="1"/>
                </p:cNvSpPr>
                <p:nvPr/>
              </p:nvSpPr>
              <p:spPr bwMode="auto">
                <a:xfrm>
                  <a:off x="5292" y="1865"/>
                  <a:ext cx="31" cy="16"/>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63638" name="Line 246"/>
                <p:cNvSpPr>
                  <a:spLocks noChangeShapeType="1"/>
                </p:cNvSpPr>
                <p:nvPr/>
              </p:nvSpPr>
              <p:spPr bwMode="auto">
                <a:xfrm>
                  <a:off x="5315" y="1858"/>
                  <a:ext cx="29" cy="15"/>
                </a:xfrm>
                <a:prstGeom prst="line">
                  <a:avLst/>
                </a:prstGeom>
                <a:noFill/>
                <a:ln w="4763">
                  <a:solidFill>
                    <a:srgbClr val="808080"/>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grpSp>
      <p:grpSp>
        <p:nvGrpSpPr>
          <p:cNvPr id="2363639" name="Group 247"/>
          <p:cNvGrpSpPr>
            <a:grpSpLocks/>
          </p:cNvGrpSpPr>
          <p:nvPr/>
        </p:nvGrpSpPr>
        <p:grpSpPr bwMode="auto">
          <a:xfrm>
            <a:off x="8391525" y="5270500"/>
            <a:ext cx="552450" cy="246063"/>
            <a:chOff x="5266" y="2029"/>
            <a:chExt cx="348" cy="155"/>
          </a:xfrm>
        </p:grpSpPr>
        <p:sp>
          <p:nvSpPr>
            <p:cNvPr id="2363640" name="Freeform 248"/>
            <p:cNvSpPr>
              <a:spLocks/>
            </p:cNvSpPr>
            <p:nvPr/>
          </p:nvSpPr>
          <p:spPr bwMode="auto">
            <a:xfrm>
              <a:off x="5266" y="2029"/>
              <a:ext cx="348" cy="155"/>
            </a:xfrm>
            <a:custGeom>
              <a:avLst/>
              <a:gdLst>
                <a:gd name="T0" fmla="*/ 182 w 2091"/>
                <a:gd name="T1" fmla="*/ 927 h 931"/>
                <a:gd name="T2" fmla="*/ 5 w 2091"/>
                <a:gd name="T3" fmla="*/ 905 h 931"/>
                <a:gd name="T4" fmla="*/ 0 w 2091"/>
                <a:gd name="T5" fmla="*/ 695 h 931"/>
                <a:gd name="T6" fmla="*/ 9 w 2091"/>
                <a:gd name="T7" fmla="*/ 537 h 931"/>
                <a:gd name="T8" fmla="*/ 100 w 2091"/>
                <a:gd name="T9" fmla="*/ 442 h 931"/>
                <a:gd name="T10" fmla="*/ 210 w 2091"/>
                <a:gd name="T11" fmla="*/ 387 h 931"/>
                <a:gd name="T12" fmla="*/ 460 w 2091"/>
                <a:gd name="T13" fmla="*/ 296 h 931"/>
                <a:gd name="T14" fmla="*/ 828 w 2091"/>
                <a:gd name="T15" fmla="*/ 207 h 931"/>
                <a:gd name="T16" fmla="*/ 900 w 2091"/>
                <a:gd name="T17" fmla="*/ 201 h 931"/>
                <a:gd name="T18" fmla="*/ 948 w 2091"/>
                <a:gd name="T19" fmla="*/ 207 h 931"/>
                <a:gd name="T20" fmla="*/ 960 w 2091"/>
                <a:gd name="T21" fmla="*/ 188 h 931"/>
                <a:gd name="T22" fmla="*/ 980 w 2091"/>
                <a:gd name="T23" fmla="*/ 169 h 931"/>
                <a:gd name="T24" fmla="*/ 1003 w 2091"/>
                <a:gd name="T25" fmla="*/ 173 h 931"/>
                <a:gd name="T26" fmla="*/ 1035 w 2091"/>
                <a:gd name="T27" fmla="*/ 176 h 931"/>
                <a:gd name="T28" fmla="*/ 1049 w 2091"/>
                <a:gd name="T29" fmla="*/ 138 h 931"/>
                <a:gd name="T30" fmla="*/ 1077 w 2091"/>
                <a:gd name="T31" fmla="*/ 118 h 931"/>
                <a:gd name="T32" fmla="*/ 1106 w 2091"/>
                <a:gd name="T33" fmla="*/ 112 h 931"/>
                <a:gd name="T34" fmla="*/ 1144 w 2091"/>
                <a:gd name="T35" fmla="*/ 112 h 931"/>
                <a:gd name="T36" fmla="*/ 1138 w 2091"/>
                <a:gd name="T37" fmla="*/ 82 h 931"/>
                <a:gd name="T38" fmla="*/ 1182 w 2091"/>
                <a:gd name="T39" fmla="*/ 0 h 931"/>
                <a:gd name="T40" fmla="*/ 2040 w 2091"/>
                <a:gd name="T41" fmla="*/ 22 h 931"/>
                <a:gd name="T42" fmla="*/ 2037 w 2091"/>
                <a:gd name="T43" fmla="*/ 110 h 931"/>
                <a:gd name="T44" fmla="*/ 2053 w 2091"/>
                <a:gd name="T45" fmla="*/ 188 h 931"/>
                <a:gd name="T46" fmla="*/ 2065 w 2091"/>
                <a:gd name="T47" fmla="*/ 244 h 931"/>
                <a:gd name="T48" fmla="*/ 2080 w 2091"/>
                <a:gd name="T49" fmla="*/ 314 h 931"/>
                <a:gd name="T50" fmla="*/ 2091 w 2091"/>
                <a:gd name="T51" fmla="*/ 427 h 931"/>
                <a:gd name="T52" fmla="*/ 2077 w 2091"/>
                <a:gd name="T53" fmla="*/ 494 h 931"/>
                <a:gd name="T54" fmla="*/ 2053 w 2091"/>
                <a:gd name="T55" fmla="*/ 557 h 931"/>
                <a:gd name="T56" fmla="*/ 2023 w 2091"/>
                <a:gd name="T57" fmla="*/ 610 h 931"/>
                <a:gd name="T58" fmla="*/ 1983 w 2091"/>
                <a:gd name="T59" fmla="*/ 629 h 931"/>
                <a:gd name="T60" fmla="*/ 1921 w 2091"/>
                <a:gd name="T61" fmla="*/ 648 h 931"/>
                <a:gd name="T62" fmla="*/ 1838 w 2091"/>
                <a:gd name="T63" fmla="*/ 673 h 931"/>
                <a:gd name="T64" fmla="*/ 1801 w 2091"/>
                <a:gd name="T65" fmla="*/ 717 h 931"/>
                <a:gd name="T66" fmla="*/ 1757 w 2091"/>
                <a:gd name="T67" fmla="*/ 754 h 931"/>
                <a:gd name="T68" fmla="*/ 1686 w 2091"/>
                <a:gd name="T69" fmla="*/ 786 h 931"/>
                <a:gd name="T70" fmla="*/ 1605 w 2091"/>
                <a:gd name="T71" fmla="*/ 812 h 931"/>
                <a:gd name="T72" fmla="*/ 1475 w 2091"/>
                <a:gd name="T73" fmla="*/ 827 h 931"/>
                <a:gd name="T74" fmla="*/ 1364 w 2091"/>
                <a:gd name="T75" fmla="*/ 827 h 931"/>
                <a:gd name="T76" fmla="*/ 1279 w 2091"/>
                <a:gd name="T77" fmla="*/ 818 h 931"/>
                <a:gd name="T78" fmla="*/ 1202 w 2091"/>
                <a:gd name="T79" fmla="*/ 812 h 931"/>
                <a:gd name="T80" fmla="*/ 1144 w 2091"/>
                <a:gd name="T81" fmla="*/ 843 h 931"/>
                <a:gd name="T82" fmla="*/ 1031 w 2091"/>
                <a:gd name="T83" fmla="*/ 837 h 931"/>
                <a:gd name="T84" fmla="*/ 582 w 2091"/>
                <a:gd name="T85" fmla="*/ 901 h 931"/>
                <a:gd name="T86" fmla="*/ 386 w 2091"/>
                <a:gd name="T87" fmla="*/ 931 h 931"/>
                <a:gd name="T88" fmla="*/ 182 w 2091"/>
                <a:gd name="T89" fmla="*/ 927 h 9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91" h="931">
                  <a:moveTo>
                    <a:pt x="182" y="927"/>
                  </a:moveTo>
                  <a:lnTo>
                    <a:pt x="5" y="905"/>
                  </a:lnTo>
                  <a:lnTo>
                    <a:pt x="0" y="695"/>
                  </a:lnTo>
                  <a:lnTo>
                    <a:pt x="9" y="537"/>
                  </a:lnTo>
                  <a:lnTo>
                    <a:pt x="100" y="442"/>
                  </a:lnTo>
                  <a:lnTo>
                    <a:pt x="210" y="387"/>
                  </a:lnTo>
                  <a:lnTo>
                    <a:pt x="460" y="296"/>
                  </a:lnTo>
                  <a:lnTo>
                    <a:pt x="828" y="207"/>
                  </a:lnTo>
                  <a:lnTo>
                    <a:pt x="900" y="201"/>
                  </a:lnTo>
                  <a:lnTo>
                    <a:pt x="948" y="207"/>
                  </a:lnTo>
                  <a:lnTo>
                    <a:pt x="960" y="188"/>
                  </a:lnTo>
                  <a:lnTo>
                    <a:pt x="980" y="169"/>
                  </a:lnTo>
                  <a:lnTo>
                    <a:pt x="1003" y="173"/>
                  </a:lnTo>
                  <a:lnTo>
                    <a:pt x="1035" y="176"/>
                  </a:lnTo>
                  <a:lnTo>
                    <a:pt x="1049" y="138"/>
                  </a:lnTo>
                  <a:lnTo>
                    <a:pt x="1077" y="118"/>
                  </a:lnTo>
                  <a:lnTo>
                    <a:pt x="1106" y="112"/>
                  </a:lnTo>
                  <a:lnTo>
                    <a:pt x="1144" y="112"/>
                  </a:lnTo>
                  <a:lnTo>
                    <a:pt x="1138" y="82"/>
                  </a:lnTo>
                  <a:lnTo>
                    <a:pt x="1182" y="0"/>
                  </a:lnTo>
                  <a:lnTo>
                    <a:pt x="2040" y="22"/>
                  </a:lnTo>
                  <a:lnTo>
                    <a:pt x="2037" y="110"/>
                  </a:lnTo>
                  <a:lnTo>
                    <a:pt x="2053" y="188"/>
                  </a:lnTo>
                  <a:lnTo>
                    <a:pt x="2065" y="244"/>
                  </a:lnTo>
                  <a:lnTo>
                    <a:pt x="2080" y="314"/>
                  </a:lnTo>
                  <a:lnTo>
                    <a:pt x="2091" y="427"/>
                  </a:lnTo>
                  <a:lnTo>
                    <a:pt x="2077" y="494"/>
                  </a:lnTo>
                  <a:lnTo>
                    <a:pt x="2053" y="557"/>
                  </a:lnTo>
                  <a:lnTo>
                    <a:pt x="2023" y="610"/>
                  </a:lnTo>
                  <a:lnTo>
                    <a:pt x="1983" y="629"/>
                  </a:lnTo>
                  <a:lnTo>
                    <a:pt x="1921" y="648"/>
                  </a:lnTo>
                  <a:lnTo>
                    <a:pt x="1838" y="673"/>
                  </a:lnTo>
                  <a:lnTo>
                    <a:pt x="1801" y="717"/>
                  </a:lnTo>
                  <a:lnTo>
                    <a:pt x="1757" y="754"/>
                  </a:lnTo>
                  <a:lnTo>
                    <a:pt x="1686" y="786"/>
                  </a:lnTo>
                  <a:lnTo>
                    <a:pt x="1605" y="812"/>
                  </a:lnTo>
                  <a:lnTo>
                    <a:pt x="1475" y="827"/>
                  </a:lnTo>
                  <a:lnTo>
                    <a:pt x="1364" y="827"/>
                  </a:lnTo>
                  <a:lnTo>
                    <a:pt x="1279" y="818"/>
                  </a:lnTo>
                  <a:lnTo>
                    <a:pt x="1202" y="812"/>
                  </a:lnTo>
                  <a:lnTo>
                    <a:pt x="1144" y="843"/>
                  </a:lnTo>
                  <a:lnTo>
                    <a:pt x="1031" y="837"/>
                  </a:lnTo>
                  <a:lnTo>
                    <a:pt x="582" y="901"/>
                  </a:lnTo>
                  <a:lnTo>
                    <a:pt x="386" y="931"/>
                  </a:lnTo>
                  <a:lnTo>
                    <a:pt x="182" y="927"/>
                  </a:lnTo>
                  <a:close/>
                </a:path>
              </a:pathLst>
            </a:custGeom>
            <a:solidFill>
              <a:srgbClr val="606060"/>
            </a:solidFill>
            <a:ln w="1588">
              <a:solidFill>
                <a:srgbClr val="000000"/>
              </a:solidFill>
              <a:prstDash val="solid"/>
              <a:round/>
              <a:headEnd/>
              <a:tailEnd/>
            </a:ln>
          </p:spPr>
          <p:txBody>
            <a:bodyPr/>
            <a:lstStyle/>
            <a:p>
              <a:endParaRPr lang="zh-CN" altLang="en-US"/>
            </a:p>
          </p:txBody>
        </p:sp>
        <p:sp>
          <p:nvSpPr>
            <p:cNvPr id="2363641" name="Freeform 249"/>
            <p:cNvSpPr>
              <a:spLocks/>
            </p:cNvSpPr>
            <p:nvPr/>
          </p:nvSpPr>
          <p:spPr bwMode="auto">
            <a:xfrm>
              <a:off x="5268" y="2043"/>
              <a:ext cx="342" cy="138"/>
            </a:xfrm>
            <a:custGeom>
              <a:avLst/>
              <a:gdLst>
                <a:gd name="T0" fmla="*/ 1986 w 2049"/>
                <a:gd name="T1" fmla="*/ 90 h 829"/>
                <a:gd name="T2" fmla="*/ 2037 w 2049"/>
                <a:gd name="T3" fmla="*/ 199 h 829"/>
                <a:gd name="T4" fmla="*/ 1995 w 2049"/>
                <a:gd name="T5" fmla="*/ 512 h 829"/>
                <a:gd name="T6" fmla="*/ 1882 w 2049"/>
                <a:gd name="T7" fmla="*/ 512 h 829"/>
                <a:gd name="T8" fmla="*/ 1754 w 2049"/>
                <a:gd name="T9" fmla="*/ 624 h 829"/>
                <a:gd name="T10" fmla="*/ 1460 w 2049"/>
                <a:gd name="T11" fmla="*/ 701 h 829"/>
                <a:gd name="T12" fmla="*/ 1181 w 2049"/>
                <a:gd name="T13" fmla="*/ 701 h 829"/>
                <a:gd name="T14" fmla="*/ 1287 w 2049"/>
                <a:gd name="T15" fmla="*/ 589 h 829"/>
                <a:gd name="T16" fmla="*/ 1155 w 2049"/>
                <a:gd name="T17" fmla="*/ 697 h 829"/>
                <a:gd name="T18" fmla="*/ 1017 w 2049"/>
                <a:gd name="T19" fmla="*/ 724 h 829"/>
                <a:gd name="T20" fmla="*/ 1109 w 2049"/>
                <a:gd name="T21" fmla="*/ 652 h 829"/>
                <a:gd name="T22" fmla="*/ 963 w 2049"/>
                <a:gd name="T23" fmla="*/ 733 h 829"/>
                <a:gd name="T24" fmla="*/ 491 w 2049"/>
                <a:gd name="T25" fmla="*/ 797 h 829"/>
                <a:gd name="T26" fmla="*/ 495 w 2049"/>
                <a:gd name="T27" fmla="*/ 742 h 829"/>
                <a:gd name="T28" fmla="*/ 486 w 2049"/>
                <a:gd name="T29" fmla="*/ 720 h 829"/>
                <a:gd name="T30" fmla="*/ 319 w 2049"/>
                <a:gd name="T31" fmla="*/ 815 h 829"/>
                <a:gd name="T32" fmla="*/ 473 w 2049"/>
                <a:gd name="T33" fmla="*/ 669 h 829"/>
                <a:gd name="T34" fmla="*/ 300 w 2049"/>
                <a:gd name="T35" fmla="*/ 765 h 829"/>
                <a:gd name="T36" fmla="*/ 214 w 2049"/>
                <a:gd name="T37" fmla="*/ 742 h 829"/>
                <a:gd name="T38" fmla="*/ 182 w 2049"/>
                <a:gd name="T39" fmla="*/ 746 h 829"/>
                <a:gd name="T40" fmla="*/ 59 w 2049"/>
                <a:gd name="T41" fmla="*/ 793 h 829"/>
                <a:gd name="T42" fmla="*/ 0 w 2049"/>
                <a:gd name="T43" fmla="*/ 674 h 829"/>
                <a:gd name="T44" fmla="*/ 40 w 2049"/>
                <a:gd name="T45" fmla="*/ 435 h 829"/>
                <a:gd name="T46" fmla="*/ 296 w 2049"/>
                <a:gd name="T47" fmla="*/ 298 h 829"/>
                <a:gd name="T48" fmla="*/ 795 w 2049"/>
                <a:gd name="T49" fmla="*/ 145 h 829"/>
                <a:gd name="T50" fmla="*/ 968 w 2049"/>
                <a:gd name="T51" fmla="*/ 207 h 829"/>
                <a:gd name="T52" fmla="*/ 1040 w 2049"/>
                <a:gd name="T53" fmla="*/ 217 h 829"/>
                <a:gd name="T54" fmla="*/ 953 w 2049"/>
                <a:gd name="T55" fmla="*/ 131 h 829"/>
                <a:gd name="T56" fmla="*/ 1008 w 2049"/>
                <a:gd name="T57" fmla="*/ 108 h 829"/>
                <a:gd name="T58" fmla="*/ 1063 w 2049"/>
                <a:gd name="T59" fmla="*/ 163 h 829"/>
                <a:gd name="T60" fmla="*/ 1068 w 2049"/>
                <a:gd name="T61" fmla="*/ 135 h 829"/>
                <a:gd name="T62" fmla="*/ 1059 w 2049"/>
                <a:gd name="T63" fmla="*/ 67 h 829"/>
                <a:gd name="T64" fmla="*/ 1186 w 2049"/>
                <a:gd name="T65" fmla="*/ 113 h 829"/>
                <a:gd name="T66" fmla="*/ 1173 w 2049"/>
                <a:gd name="T67" fmla="*/ 63 h 829"/>
                <a:gd name="T68" fmla="*/ 1145 w 2049"/>
                <a:gd name="T69" fmla="*/ 0 h 829"/>
                <a:gd name="T70" fmla="*/ 1277 w 2049"/>
                <a:gd name="T71" fmla="*/ 54 h 829"/>
                <a:gd name="T72" fmla="*/ 1514 w 2049"/>
                <a:gd name="T73" fmla="*/ 104 h 829"/>
                <a:gd name="T74" fmla="*/ 1567 w 2049"/>
                <a:gd name="T75" fmla="*/ 35 h 829"/>
                <a:gd name="T76" fmla="*/ 1626 w 2049"/>
                <a:gd name="T77" fmla="*/ 113 h 829"/>
                <a:gd name="T78" fmla="*/ 1745 w 2049"/>
                <a:gd name="T79" fmla="*/ 63 h 829"/>
                <a:gd name="T80" fmla="*/ 1795 w 2049"/>
                <a:gd name="T81" fmla="*/ 131 h 829"/>
                <a:gd name="T82" fmla="*/ 1946 w 2049"/>
                <a:gd name="T83" fmla="*/ 108 h 829"/>
                <a:gd name="T84" fmla="*/ 1982 w 2049"/>
                <a:gd name="T85" fmla="*/ 31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49" h="829">
                  <a:moveTo>
                    <a:pt x="1982" y="31"/>
                  </a:moveTo>
                  <a:lnTo>
                    <a:pt x="1986" y="90"/>
                  </a:lnTo>
                  <a:lnTo>
                    <a:pt x="2010" y="67"/>
                  </a:lnTo>
                  <a:lnTo>
                    <a:pt x="2037" y="199"/>
                  </a:lnTo>
                  <a:lnTo>
                    <a:pt x="2049" y="353"/>
                  </a:lnTo>
                  <a:lnTo>
                    <a:pt x="1995" y="512"/>
                  </a:lnTo>
                  <a:lnTo>
                    <a:pt x="1868" y="549"/>
                  </a:lnTo>
                  <a:lnTo>
                    <a:pt x="1882" y="512"/>
                  </a:lnTo>
                  <a:lnTo>
                    <a:pt x="1814" y="567"/>
                  </a:lnTo>
                  <a:lnTo>
                    <a:pt x="1754" y="624"/>
                  </a:lnTo>
                  <a:lnTo>
                    <a:pt x="1622" y="688"/>
                  </a:lnTo>
                  <a:lnTo>
                    <a:pt x="1460" y="701"/>
                  </a:lnTo>
                  <a:lnTo>
                    <a:pt x="1264" y="710"/>
                  </a:lnTo>
                  <a:lnTo>
                    <a:pt x="1181" y="701"/>
                  </a:lnTo>
                  <a:lnTo>
                    <a:pt x="1255" y="669"/>
                  </a:lnTo>
                  <a:lnTo>
                    <a:pt x="1287" y="589"/>
                  </a:lnTo>
                  <a:lnTo>
                    <a:pt x="1228" y="656"/>
                  </a:lnTo>
                  <a:lnTo>
                    <a:pt x="1155" y="697"/>
                  </a:lnTo>
                  <a:lnTo>
                    <a:pt x="1086" y="733"/>
                  </a:lnTo>
                  <a:lnTo>
                    <a:pt x="1017" y="724"/>
                  </a:lnTo>
                  <a:lnTo>
                    <a:pt x="1063" y="692"/>
                  </a:lnTo>
                  <a:lnTo>
                    <a:pt x="1109" y="652"/>
                  </a:lnTo>
                  <a:lnTo>
                    <a:pt x="1036" y="678"/>
                  </a:lnTo>
                  <a:lnTo>
                    <a:pt x="963" y="733"/>
                  </a:lnTo>
                  <a:lnTo>
                    <a:pt x="726" y="761"/>
                  </a:lnTo>
                  <a:lnTo>
                    <a:pt x="491" y="797"/>
                  </a:lnTo>
                  <a:lnTo>
                    <a:pt x="409" y="793"/>
                  </a:lnTo>
                  <a:lnTo>
                    <a:pt x="495" y="742"/>
                  </a:lnTo>
                  <a:lnTo>
                    <a:pt x="581" y="724"/>
                  </a:lnTo>
                  <a:lnTo>
                    <a:pt x="486" y="720"/>
                  </a:lnTo>
                  <a:lnTo>
                    <a:pt x="414" y="752"/>
                  </a:lnTo>
                  <a:lnTo>
                    <a:pt x="319" y="815"/>
                  </a:lnTo>
                  <a:lnTo>
                    <a:pt x="386" y="720"/>
                  </a:lnTo>
                  <a:lnTo>
                    <a:pt x="473" y="669"/>
                  </a:lnTo>
                  <a:lnTo>
                    <a:pt x="359" y="692"/>
                  </a:lnTo>
                  <a:lnTo>
                    <a:pt x="300" y="765"/>
                  </a:lnTo>
                  <a:lnTo>
                    <a:pt x="287" y="829"/>
                  </a:lnTo>
                  <a:lnTo>
                    <a:pt x="214" y="742"/>
                  </a:lnTo>
                  <a:lnTo>
                    <a:pt x="140" y="701"/>
                  </a:lnTo>
                  <a:lnTo>
                    <a:pt x="182" y="746"/>
                  </a:lnTo>
                  <a:lnTo>
                    <a:pt x="241" y="829"/>
                  </a:lnTo>
                  <a:lnTo>
                    <a:pt x="59" y="793"/>
                  </a:lnTo>
                  <a:lnTo>
                    <a:pt x="23" y="778"/>
                  </a:lnTo>
                  <a:lnTo>
                    <a:pt x="0" y="674"/>
                  </a:lnTo>
                  <a:lnTo>
                    <a:pt x="13" y="530"/>
                  </a:lnTo>
                  <a:lnTo>
                    <a:pt x="40" y="435"/>
                  </a:lnTo>
                  <a:lnTo>
                    <a:pt x="155" y="362"/>
                  </a:lnTo>
                  <a:lnTo>
                    <a:pt x="296" y="298"/>
                  </a:lnTo>
                  <a:lnTo>
                    <a:pt x="572" y="207"/>
                  </a:lnTo>
                  <a:lnTo>
                    <a:pt x="795" y="145"/>
                  </a:lnTo>
                  <a:lnTo>
                    <a:pt x="917" y="135"/>
                  </a:lnTo>
                  <a:lnTo>
                    <a:pt x="968" y="207"/>
                  </a:lnTo>
                  <a:lnTo>
                    <a:pt x="1123" y="285"/>
                  </a:lnTo>
                  <a:lnTo>
                    <a:pt x="1040" y="217"/>
                  </a:lnTo>
                  <a:lnTo>
                    <a:pt x="977" y="182"/>
                  </a:lnTo>
                  <a:lnTo>
                    <a:pt x="953" y="131"/>
                  </a:lnTo>
                  <a:lnTo>
                    <a:pt x="963" y="108"/>
                  </a:lnTo>
                  <a:lnTo>
                    <a:pt x="1008" y="108"/>
                  </a:lnTo>
                  <a:lnTo>
                    <a:pt x="1036" y="135"/>
                  </a:lnTo>
                  <a:lnTo>
                    <a:pt x="1063" y="163"/>
                  </a:lnTo>
                  <a:lnTo>
                    <a:pt x="1132" y="190"/>
                  </a:lnTo>
                  <a:lnTo>
                    <a:pt x="1068" y="135"/>
                  </a:lnTo>
                  <a:lnTo>
                    <a:pt x="1040" y="95"/>
                  </a:lnTo>
                  <a:lnTo>
                    <a:pt x="1059" y="67"/>
                  </a:lnTo>
                  <a:lnTo>
                    <a:pt x="1113" y="50"/>
                  </a:lnTo>
                  <a:lnTo>
                    <a:pt x="1186" y="113"/>
                  </a:lnTo>
                  <a:lnTo>
                    <a:pt x="1255" y="154"/>
                  </a:lnTo>
                  <a:lnTo>
                    <a:pt x="1173" y="63"/>
                  </a:lnTo>
                  <a:lnTo>
                    <a:pt x="1145" y="27"/>
                  </a:lnTo>
                  <a:lnTo>
                    <a:pt x="1145" y="0"/>
                  </a:lnTo>
                  <a:lnTo>
                    <a:pt x="1213" y="10"/>
                  </a:lnTo>
                  <a:lnTo>
                    <a:pt x="1277" y="54"/>
                  </a:lnTo>
                  <a:lnTo>
                    <a:pt x="1319" y="86"/>
                  </a:lnTo>
                  <a:lnTo>
                    <a:pt x="1514" y="104"/>
                  </a:lnTo>
                  <a:lnTo>
                    <a:pt x="1508" y="54"/>
                  </a:lnTo>
                  <a:lnTo>
                    <a:pt x="1567" y="35"/>
                  </a:lnTo>
                  <a:lnTo>
                    <a:pt x="1567" y="99"/>
                  </a:lnTo>
                  <a:lnTo>
                    <a:pt x="1626" y="113"/>
                  </a:lnTo>
                  <a:lnTo>
                    <a:pt x="1754" y="131"/>
                  </a:lnTo>
                  <a:lnTo>
                    <a:pt x="1745" y="63"/>
                  </a:lnTo>
                  <a:lnTo>
                    <a:pt x="1790" y="63"/>
                  </a:lnTo>
                  <a:lnTo>
                    <a:pt x="1795" y="131"/>
                  </a:lnTo>
                  <a:lnTo>
                    <a:pt x="1868" y="127"/>
                  </a:lnTo>
                  <a:lnTo>
                    <a:pt x="1946" y="108"/>
                  </a:lnTo>
                  <a:lnTo>
                    <a:pt x="1950" y="54"/>
                  </a:lnTo>
                  <a:lnTo>
                    <a:pt x="1982" y="31"/>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42" name="Freeform 250"/>
            <p:cNvSpPr>
              <a:spLocks/>
            </p:cNvSpPr>
            <p:nvPr/>
          </p:nvSpPr>
          <p:spPr bwMode="auto">
            <a:xfrm>
              <a:off x="5515" y="2093"/>
              <a:ext cx="47" cy="8"/>
            </a:xfrm>
            <a:custGeom>
              <a:avLst/>
              <a:gdLst>
                <a:gd name="T0" fmla="*/ 280 w 280"/>
                <a:gd name="T1" fmla="*/ 0 h 48"/>
                <a:gd name="T2" fmla="*/ 149 w 280"/>
                <a:gd name="T3" fmla="*/ 48 h 48"/>
                <a:gd name="T4" fmla="*/ 0 w 280"/>
                <a:gd name="T5" fmla="*/ 35 h 48"/>
                <a:gd name="T6" fmla="*/ 280 w 280"/>
                <a:gd name="T7" fmla="*/ 0 h 48"/>
              </a:gdLst>
              <a:ahLst/>
              <a:cxnLst>
                <a:cxn ang="0">
                  <a:pos x="T0" y="T1"/>
                </a:cxn>
                <a:cxn ang="0">
                  <a:pos x="T2" y="T3"/>
                </a:cxn>
                <a:cxn ang="0">
                  <a:pos x="T4" y="T5"/>
                </a:cxn>
                <a:cxn ang="0">
                  <a:pos x="T6" y="T7"/>
                </a:cxn>
              </a:cxnLst>
              <a:rect l="0" t="0" r="r" b="b"/>
              <a:pathLst>
                <a:path w="280" h="48">
                  <a:moveTo>
                    <a:pt x="280" y="0"/>
                  </a:moveTo>
                  <a:lnTo>
                    <a:pt x="149" y="48"/>
                  </a:lnTo>
                  <a:lnTo>
                    <a:pt x="0" y="35"/>
                  </a:lnTo>
                  <a:lnTo>
                    <a:pt x="28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43" name="Freeform 251"/>
            <p:cNvSpPr>
              <a:spLocks/>
            </p:cNvSpPr>
            <p:nvPr/>
          </p:nvSpPr>
          <p:spPr bwMode="auto">
            <a:xfrm>
              <a:off x="5580" y="2080"/>
              <a:ext cx="28" cy="10"/>
            </a:xfrm>
            <a:custGeom>
              <a:avLst/>
              <a:gdLst>
                <a:gd name="T0" fmla="*/ 170 w 170"/>
                <a:gd name="T1" fmla="*/ 0 h 57"/>
                <a:gd name="T2" fmla="*/ 125 w 170"/>
                <a:gd name="T3" fmla="*/ 35 h 57"/>
                <a:gd name="T4" fmla="*/ 0 w 170"/>
                <a:gd name="T5" fmla="*/ 53 h 57"/>
                <a:gd name="T6" fmla="*/ 130 w 170"/>
                <a:gd name="T7" fmla="*/ 57 h 57"/>
                <a:gd name="T8" fmla="*/ 170 w 170"/>
                <a:gd name="T9" fmla="*/ 0 h 57"/>
              </a:gdLst>
              <a:ahLst/>
              <a:cxnLst>
                <a:cxn ang="0">
                  <a:pos x="T0" y="T1"/>
                </a:cxn>
                <a:cxn ang="0">
                  <a:pos x="T2" y="T3"/>
                </a:cxn>
                <a:cxn ang="0">
                  <a:pos x="T4" y="T5"/>
                </a:cxn>
                <a:cxn ang="0">
                  <a:pos x="T6" y="T7"/>
                </a:cxn>
                <a:cxn ang="0">
                  <a:pos x="T8" y="T9"/>
                </a:cxn>
              </a:cxnLst>
              <a:rect l="0" t="0" r="r" b="b"/>
              <a:pathLst>
                <a:path w="170" h="57">
                  <a:moveTo>
                    <a:pt x="170" y="0"/>
                  </a:moveTo>
                  <a:lnTo>
                    <a:pt x="125" y="35"/>
                  </a:lnTo>
                  <a:lnTo>
                    <a:pt x="0" y="53"/>
                  </a:lnTo>
                  <a:lnTo>
                    <a:pt x="130" y="57"/>
                  </a:lnTo>
                  <a:lnTo>
                    <a:pt x="17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44" name="Freeform 252"/>
            <p:cNvSpPr>
              <a:spLocks/>
            </p:cNvSpPr>
            <p:nvPr/>
          </p:nvSpPr>
          <p:spPr bwMode="auto">
            <a:xfrm>
              <a:off x="5445" y="2073"/>
              <a:ext cx="44" cy="24"/>
            </a:xfrm>
            <a:custGeom>
              <a:avLst/>
              <a:gdLst>
                <a:gd name="T0" fmla="*/ 263 w 263"/>
                <a:gd name="T1" fmla="*/ 0 h 143"/>
                <a:gd name="T2" fmla="*/ 145 w 263"/>
                <a:gd name="T3" fmla="*/ 13 h 143"/>
                <a:gd name="T4" fmla="*/ 122 w 263"/>
                <a:gd name="T5" fmla="*/ 31 h 143"/>
                <a:gd name="T6" fmla="*/ 122 w 263"/>
                <a:gd name="T7" fmla="*/ 76 h 143"/>
                <a:gd name="T8" fmla="*/ 113 w 263"/>
                <a:gd name="T9" fmla="*/ 124 h 143"/>
                <a:gd name="T10" fmla="*/ 0 w 263"/>
                <a:gd name="T11" fmla="*/ 143 h 143"/>
                <a:gd name="T12" fmla="*/ 136 w 263"/>
                <a:gd name="T13" fmla="*/ 138 h 143"/>
                <a:gd name="T14" fmla="*/ 159 w 263"/>
                <a:gd name="T15" fmla="*/ 48 h 143"/>
                <a:gd name="T16" fmla="*/ 263 w 263"/>
                <a:gd name="T1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43">
                  <a:moveTo>
                    <a:pt x="263" y="0"/>
                  </a:moveTo>
                  <a:lnTo>
                    <a:pt x="145" y="13"/>
                  </a:lnTo>
                  <a:lnTo>
                    <a:pt x="122" y="31"/>
                  </a:lnTo>
                  <a:lnTo>
                    <a:pt x="122" y="76"/>
                  </a:lnTo>
                  <a:lnTo>
                    <a:pt x="113" y="124"/>
                  </a:lnTo>
                  <a:lnTo>
                    <a:pt x="0" y="143"/>
                  </a:lnTo>
                  <a:lnTo>
                    <a:pt x="136" y="138"/>
                  </a:lnTo>
                  <a:lnTo>
                    <a:pt x="159" y="48"/>
                  </a:lnTo>
                  <a:lnTo>
                    <a:pt x="263"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45" name="Freeform 253"/>
            <p:cNvSpPr>
              <a:spLocks/>
            </p:cNvSpPr>
            <p:nvPr/>
          </p:nvSpPr>
          <p:spPr bwMode="auto">
            <a:xfrm>
              <a:off x="5303" y="2127"/>
              <a:ext cx="142" cy="35"/>
            </a:xfrm>
            <a:custGeom>
              <a:avLst/>
              <a:gdLst>
                <a:gd name="T0" fmla="*/ 853 w 853"/>
                <a:gd name="T1" fmla="*/ 0 h 212"/>
                <a:gd name="T2" fmla="*/ 636 w 853"/>
                <a:gd name="T3" fmla="*/ 10 h 212"/>
                <a:gd name="T4" fmla="*/ 413 w 853"/>
                <a:gd name="T5" fmla="*/ 63 h 212"/>
                <a:gd name="T6" fmla="*/ 249 w 853"/>
                <a:gd name="T7" fmla="*/ 71 h 212"/>
                <a:gd name="T8" fmla="*/ 114 w 853"/>
                <a:gd name="T9" fmla="*/ 99 h 212"/>
                <a:gd name="T10" fmla="*/ 64 w 853"/>
                <a:gd name="T11" fmla="*/ 170 h 212"/>
                <a:gd name="T12" fmla="*/ 0 w 853"/>
                <a:gd name="T13" fmla="*/ 212 h 212"/>
                <a:gd name="T14" fmla="*/ 64 w 853"/>
                <a:gd name="T15" fmla="*/ 198 h 212"/>
                <a:gd name="T16" fmla="*/ 123 w 853"/>
                <a:gd name="T17" fmla="*/ 117 h 212"/>
                <a:gd name="T18" fmla="*/ 304 w 853"/>
                <a:gd name="T19" fmla="*/ 81 h 212"/>
                <a:gd name="T20" fmla="*/ 413 w 853"/>
                <a:gd name="T21" fmla="*/ 81 h 212"/>
                <a:gd name="T22" fmla="*/ 500 w 853"/>
                <a:gd name="T23" fmla="*/ 63 h 212"/>
                <a:gd name="T24" fmla="*/ 649 w 853"/>
                <a:gd name="T25" fmla="*/ 23 h 212"/>
                <a:gd name="T26" fmla="*/ 853 w 853"/>
                <a:gd name="T27"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53" h="212">
                  <a:moveTo>
                    <a:pt x="853" y="0"/>
                  </a:moveTo>
                  <a:lnTo>
                    <a:pt x="636" y="10"/>
                  </a:lnTo>
                  <a:lnTo>
                    <a:pt x="413" y="63"/>
                  </a:lnTo>
                  <a:lnTo>
                    <a:pt x="249" y="71"/>
                  </a:lnTo>
                  <a:lnTo>
                    <a:pt x="114" y="99"/>
                  </a:lnTo>
                  <a:lnTo>
                    <a:pt x="64" y="170"/>
                  </a:lnTo>
                  <a:lnTo>
                    <a:pt x="0" y="212"/>
                  </a:lnTo>
                  <a:lnTo>
                    <a:pt x="64" y="198"/>
                  </a:lnTo>
                  <a:lnTo>
                    <a:pt x="123" y="117"/>
                  </a:lnTo>
                  <a:lnTo>
                    <a:pt x="304" y="81"/>
                  </a:lnTo>
                  <a:lnTo>
                    <a:pt x="413" y="81"/>
                  </a:lnTo>
                  <a:lnTo>
                    <a:pt x="500" y="63"/>
                  </a:lnTo>
                  <a:lnTo>
                    <a:pt x="649" y="23"/>
                  </a:lnTo>
                  <a:lnTo>
                    <a:pt x="853"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646" name="Group 254"/>
          <p:cNvGrpSpPr>
            <a:grpSpLocks/>
          </p:cNvGrpSpPr>
          <p:nvPr/>
        </p:nvGrpSpPr>
        <p:grpSpPr bwMode="auto">
          <a:xfrm>
            <a:off x="8485188" y="5002213"/>
            <a:ext cx="228600" cy="125412"/>
            <a:chOff x="5325" y="1860"/>
            <a:chExt cx="144" cy="79"/>
          </a:xfrm>
        </p:grpSpPr>
        <p:grpSp>
          <p:nvGrpSpPr>
            <p:cNvPr id="2363647" name="Group 255"/>
            <p:cNvGrpSpPr>
              <a:grpSpLocks/>
            </p:cNvGrpSpPr>
            <p:nvPr/>
          </p:nvGrpSpPr>
          <p:grpSpPr bwMode="auto">
            <a:xfrm>
              <a:off x="5325" y="1860"/>
              <a:ext cx="125" cy="63"/>
              <a:chOff x="5325" y="1860"/>
              <a:chExt cx="125" cy="63"/>
            </a:xfrm>
          </p:grpSpPr>
          <p:sp>
            <p:nvSpPr>
              <p:cNvPr id="2363648" name="Freeform 256"/>
              <p:cNvSpPr>
                <a:spLocks/>
              </p:cNvSpPr>
              <p:nvPr/>
            </p:nvSpPr>
            <p:spPr bwMode="auto">
              <a:xfrm>
                <a:off x="5325" y="1860"/>
                <a:ext cx="125" cy="63"/>
              </a:xfrm>
              <a:custGeom>
                <a:avLst/>
                <a:gdLst>
                  <a:gd name="T0" fmla="*/ 679 w 751"/>
                  <a:gd name="T1" fmla="*/ 379 h 379"/>
                  <a:gd name="T2" fmla="*/ 639 w 751"/>
                  <a:gd name="T3" fmla="*/ 370 h 379"/>
                  <a:gd name="T4" fmla="*/ 600 w 751"/>
                  <a:gd name="T5" fmla="*/ 352 h 379"/>
                  <a:gd name="T6" fmla="*/ 564 w 751"/>
                  <a:gd name="T7" fmla="*/ 344 h 379"/>
                  <a:gd name="T8" fmla="*/ 502 w 751"/>
                  <a:gd name="T9" fmla="*/ 353 h 379"/>
                  <a:gd name="T10" fmla="*/ 457 w 751"/>
                  <a:gd name="T11" fmla="*/ 352 h 379"/>
                  <a:gd name="T12" fmla="*/ 425 w 751"/>
                  <a:gd name="T13" fmla="*/ 341 h 379"/>
                  <a:gd name="T14" fmla="*/ 399 w 751"/>
                  <a:gd name="T15" fmla="*/ 332 h 379"/>
                  <a:gd name="T16" fmla="*/ 373 w 751"/>
                  <a:gd name="T17" fmla="*/ 320 h 379"/>
                  <a:gd name="T18" fmla="*/ 346 w 751"/>
                  <a:gd name="T19" fmla="*/ 295 h 379"/>
                  <a:gd name="T20" fmla="*/ 324 w 751"/>
                  <a:gd name="T21" fmla="*/ 273 h 379"/>
                  <a:gd name="T22" fmla="*/ 288 w 751"/>
                  <a:gd name="T23" fmla="*/ 246 h 379"/>
                  <a:gd name="T24" fmla="*/ 238 w 751"/>
                  <a:gd name="T25" fmla="*/ 254 h 379"/>
                  <a:gd name="T26" fmla="*/ 208 w 751"/>
                  <a:gd name="T27" fmla="*/ 256 h 379"/>
                  <a:gd name="T28" fmla="*/ 190 w 751"/>
                  <a:gd name="T29" fmla="*/ 251 h 379"/>
                  <a:gd name="T30" fmla="*/ 182 w 751"/>
                  <a:gd name="T31" fmla="*/ 243 h 379"/>
                  <a:gd name="T32" fmla="*/ 176 w 751"/>
                  <a:gd name="T33" fmla="*/ 228 h 379"/>
                  <a:gd name="T34" fmla="*/ 180 w 751"/>
                  <a:gd name="T35" fmla="*/ 215 h 379"/>
                  <a:gd name="T36" fmla="*/ 190 w 751"/>
                  <a:gd name="T37" fmla="*/ 200 h 379"/>
                  <a:gd name="T38" fmla="*/ 208 w 751"/>
                  <a:gd name="T39" fmla="*/ 193 h 379"/>
                  <a:gd name="T40" fmla="*/ 248 w 751"/>
                  <a:gd name="T41" fmla="*/ 188 h 379"/>
                  <a:gd name="T42" fmla="*/ 296 w 751"/>
                  <a:gd name="T43" fmla="*/ 171 h 379"/>
                  <a:gd name="T44" fmla="*/ 256 w 751"/>
                  <a:gd name="T45" fmla="*/ 140 h 379"/>
                  <a:gd name="T46" fmla="*/ 209 w 751"/>
                  <a:gd name="T47" fmla="*/ 121 h 379"/>
                  <a:gd name="T48" fmla="*/ 168 w 751"/>
                  <a:gd name="T49" fmla="*/ 124 h 379"/>
                  <a:gd name="T50" fmla="*/ 121 w 751"/>
                  <a:gd name="T51" fmla="*/ 121 h 379"/>
                  <a:gd name="T52" fmla="*/ 93 w 751"/>
                  <a:gd name="T53" fmla="*/ 131 h 379"/>
                  <a:gd name="T54" fmla="*/ 54 w 751"/>
                  <a:gd name="T55" fmla="*/ 132 h 379"/>
                  <a:gd name="T56" fmla="*/ 42 w 751"/>
                  <a:gd name="T57" fmla="*/ 121 h 379"/>
                  <a:gd name="T58" fmla="*/ 39 w 751"/>
                  <a:gd name="T59" fmla="*/ 105 h 379"/>
                  <a:gd name="T60" fmla="*/ 18 w 751"/>
                  <a:gd name="T61" fmla="*/ 106 h 379"/>
                  <a:gd name="T62" fmla="*/ 6 w 751"/>
                  <a:gd name="T63" fmla="*/ 103 h 379"/>
                  <a:gd name="T64" fmla="*/ 0 w 751"/>
                  <a:gd name="T65" fmla="*/ 87 h 379"/>
                  <a:gd name="T66" fmla="*/ 4 w 751"/>
                  <a:gd name="T67" fmla="*/ 74 h 379"/>
                  <a:gd name="T68" fmla="*/ 15 w 751"/>
                  <a:gd name="T69" fmla="*/ 68 h 379"/>
                  <a:gd name="T70" fmla="*/ 36 w 751"/>
                  <a:gd name="T71" fmla="*/ 56 h 379"/>
                  <a:gd name="T72" fmla="*/ 52 w 751"/>
                  <a:gd name="T73" fmla="*/ 44 h 379"/>
                  <a:gd name="T74" fmla="*/ 71 w 751"/>
                  <a:gd name="T75" fmla="*/ 34 h 379"/>
                  <a:gd name="T76" fmla="*/ 93 w 751"/>
                  <a:gd name="T77" fmla="*/ 27 h 379"/>
                  <a:gd name="T78" fmla="*/ 112 w 751"/>
                  <a:gd name="T79" fmla="*/ 27 h 379"/>
                  <a:gd name="T80" fmla="*/ 203 w 751"/>
                  <a:gd name="T81" fmla="*/ 9 h 379"/>
                  <a:gd name="T82" fmla="*/ 222 w 751"/>
                  <a:gd name="T83" fmla="*/ 4 h 379"/>
                  <a:gd name="T84" fmla="*/ 244 w 751"/>
                  <a:gd name="T85" fmla="*/ 0 h 379"/>
                  <a:gd name="T86" fmla="*/ 267 w 751"/>
                  <a:gd name="T87" fmla="*/ 4 h 379"/>
                  <a:gd name="T88" fmla="*/ 295 w 751"/>
                  <a:gd name="T89" fmla="*/ 13 h 379"/>
                  <a:gd name="T90" fmla="*/ 373 w 751"/>
                  <a:gd name="T91" fmla="*/ 56 h 379"/>
                  <a:gd name="T92" fmla="*/ 410 w 751"/>
                  <a:gd name="T93" fmla="*/ 64 h 379"/>
                  <a:gd name="T94" fmla="*/ 443 w 751"/>
                  <a:gd name="T95" fmla="*/ 71 h 379"/>
                  <a:gd name="T96" fmla="*/ 469 w 751"/>
                  <a:gd name="T97" fmla="*/ 87 h 379"/>
                  <a:gd name="T98" fmla="*/ 484 w 751"/>
                  <a:gd name="T99" fmla="*/ 108 h 379"/>
                  <a:gd name="T100" fmla="*/ 549 w 751"/>
                  <a:gd name="T101" fmla="*/ 153 h 379"/>
                  <a:gd name="T102" fmla="*/ 578 w 751"/>
                  <a:gd name="T103" fmla="*/ 174 h 379"/>
                  <a:gd name="T104" fmla="*/ 617 w 751"/>
                  <a:gd name="T105" fmla="*/ 215 h 379"/>
                  <a:gd name="T106" fmla="*/ 641 w 751"/>
                  <a:gd name="T107" fmla="*/ 227 h 379"/>
                  <a:gd name="T108" fmla="*/ 751 w 751"/>
                  <a:gd name="T109" fmla="*/ 232 h 379"/>
                  <a:gd name="T110" fmla="*/ 679 w 751"/>
                  <a:gd name="T111" fmla="*/ 3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51" h="379">
                    <a:moveTo>
                      <a:pt x="679" y="379"/>
                    </a:moveTo>
                    <a:lnTo>
                      <a:pt x="639" y="370"/>
                    </a:lnTo>
                    <a:lnTo>
                      <a:pt x="600" y="352"/>
                    </a:lnTo>
                    <a:lnTo>
                      <a:pt x="564" y="344"/>
                    </a:lnTo>
                    <a:lnTo>
                      <a:pt x="502" y="353"/>
                    </a:lnTo>
                    <a:lnTo>
                      <a:pt x="457" y="352"/>
                    </a:lnTo>
                    <a:lnTo>
                      <a:pt x="425" y="341"/>
                    </a:lnTo>
                    <a:lnTo>
                      <a:pt x="399" y="332"/>
                    </a:lnTo>
                    <a:lnTo>
                      <a:pt x="373" y="320"/>
                    </a:lnTo>
                    <a:lnTo>
                      <a:pt x="346" y="295"/>
                    </a:lnTo>
                    <a:lnTo>
                      <a:pt x="324" y="273"/>
                    </a:lnTo>
                    <a:lnTo>
                      <a:pt x="288" y="246"/>
                    </a:lnTo>
                    <a:lnTo>
                      <a:pt x="238" y="254"/>
                    </a:lnTo>
                    <a:lnTo>
                      <a:pt x="208" y="256"/>
                    </a:lnTo>
                    <a:lnTo>
                      <a:pt x="190" y="251"/>
                    </a:lnTo>
                    <a:lnTo>
                      <a:pt x="182" y="243"/>
                    </a:lnTo>
                    <a:lnTo>
                      <a:pt x="176" y="228"/>
                    </a:lnTo>
                    <a:lnTo>
                      <a:pt x="180" y="215"/>
                    </a:lnTo>
                    <a:lnTo>
                      <a:pt x="190" y="200"/>
                    </a:lnTo>
                    <a:lnTo>
                      <a:pt x="208" y="193"/>
                    </a:lnTo>
                    <a:lnTo>
                      <a:pt x="248" y="188"/>
                    </a:lnTo>
                    <a:lnTo>
                      <a:pt x="296" y="171"/>
                    </a:lnTo>
                    <a:lnTo>
                      <a:pt x="256" y="140"/>
                    </a:lnTo>
                    <a:lnTo>
                      <a:pt x="209" y="121"/>
                    </a:lnTo>
                    <a:lnTo>
                      <a:pt x="168" y="124"/>
                    </a:lnTo>
                    <a:lnTo>
                      <a:pt x="121" y="121"/>
                    </a:lnTo>
                    <a:lnTo>
                      <a:pt x="93" y="131"/>
                    </a:lnTo>
                    <a:lnTo>
                      <a:pt x="54" y="132"/>
                    </a:lnTo>
                    <a:lnTo>
                      <a:pt x="42" y="121"/>
                    </a:lnTo>
                    <a:lnTo>
                      <a:pt x="39" y="105"/>
                    </a:lnTo>
                    <a:lnTo>
                      <a:pt x="18" y="106"/>
                    </a:lnTo>
                    <a:lnTo>
                      <a:pt x="6" y="103"/>
                    </a:lnTo>
                    <a:lnTo>
                      <a:pt x="0" y="87"/>
                    </a:lnTo>
                    <a:lnTo>
                      <a:pt x="4" y="74"/>
                    </a:lnTo>
                    <a:lnTo>
                      <a:pt x="15" y="68"/>
                    </a:lnTo>
                    <a:lnTo>
                      <a:pt x="36" y="56"/>
                    </a:lnTo>
                    <a:lnTo>
                      <a:pt x="52" y="44"/>
                    </a:lnTo>
                    <a:lnTo>
                      <a:pt x="71" y="34"/>
                    </a:lnTo>
                    <a:lnTo>
                      <a:pt x="93" y="27"/>
                    </a:lnTo>
                    <a:lnTo>
                      <a:pt x="112" y="27"/>
                    </a:lnTo>
                    <a:lnTo>
                      <a:pt x="203" y="9"/>
                    </a:lnTo>
                    <a:lnTo>
                      <a:pt x="222" y="4"/>
                    </a:lnTo>
                    <a:lnTo>
                      <a:pt x="244" y="0"/>
                    </a:lnTo>
                    <a:lnTo>
                      <a:pt x="267" y="4"/>
                    </a:lnTo>
                    <a:lnTo>
                      <a:pt x="295" y="13"/>
                    </a:lnTo>
                    <a:lnTo>
                      <a:pt x="373" y="56"/>
                    </a:lnTo>
                    <a:lnTo>
                      <a:pt x="410" y="64"/>
                    </a:lnTo>
                    <a:lnTo>
                      <a:pt x="443" y="71"/>
                    </a:lnTo>
                    <a:lnTo>
                      <a:pt x="469" y="87"/>
                    </a:lnTo>
                    <a:lnTo>
                      <a:pt x="484" y="108"/>
                    </a:lnTo>
                    <a:lnTo>
                      <a:pt x="549" y="153"/>
                    </a:lnTo>
                    <a:lnTo>
                      <a:pt x="578" y="174"/>
                    </a:lnTo>
                    <a:lnTo>
                      <a:pt x="617" y="215"/>
                    </a:lnTo>
                    <a:lnTo>
                      <a:pt x="641" y="227"/>
                    </a:lnTo>
                    <a:lnTo>
                      <a:pt x="751" y="232"/>
                    </a:lnTo>
                    <a:lnTo>
                      <a:pt x="679" y="379"/>
                    </a:lnTo>
                    <a:close/>
                  </a:path>
                </a:pathLst>
              </a:custGeom>
              <a:solidFill>
                <a:srgbClr val="FFC080"/>
              </a:solidFill>
              <a:ln w="1588">
                <a:solidFill>
                  <a:srgbClr val="402000"/>
                </a:solidFill>
                <a:prstDash val="solid"/>
                <a:round/>
                <a:headEnd/>
                <a:tailEnd/>
              </a:ln>
            </p:spPr>
            <p:txBody>
              <a:bodyPr/>
              <a:lstStyle/>
              <a:p>
                <a:endParaRPr lang="zh-CN" altLang="en-US"/>
              </a:p>
            </p:txBody>
          </p:sp>
          <p:sp>
            <p:nvSpPr>
              <p:cNvPr id="2363649" name="Freeform 257"/>
              <p:cNvSpPr>
                <a:spLocks/>
              </p:cNvSpPr>
              <p:nvPr/>
            </p:nvSpPr>
            <p:spPr bwMode="auto">
              <a:xfrm>
                <a:off x="5374" y="1888"/>
                <a:ext cx="29" cy="7"/>
              </a:xfrm>
              <a:custGeom>
                <a:avLst/>
                <a:gdLst>
                  <a:gd name="T0" fmla="*/ 0 w 179"/>
                  <a:gd name="T1" fmla="*/ 0 h 43"/>
                  <a:gd name="T2" fmla="*/ 6 w 179"/>
                  <a:gd name="T3" fmla="*/ 11 h 43"/>
                  <a:gd name="T4" fmla="*/ 38 w 179"/>
                  <a:gd name="T5" fmla="*/ 10 h 43"/>
                  <a:gd name="T6" fmla="*/ 50 w 179"/>
                  <a:gd name="T7" fmla="*/ 16 h 43"/>
                  <a:gd name="T8" fmla="*/ 76 w 179"/>
                  <a:gd name="T9" fmla="*/ 29 h 43"/>
                  <a:gd name="T10" fmla="*/ 112 w 179"/>
                  <a:gd name="T11" fmla="*/ 37 h 43"/>
                  <a:gd name="T12" fmla="*/ 150 w 179"/>
                  <a:gd name="T13" fmla="*/ 38 h 43"/>
                  <a:gd name="T14" fmla="*/ 179 w 179"/>
                  <a:gd name="T15" fmla="*/ 43 h 43"/>
                  <a:gd name="T16" fmla="*/ 155 w 179"/>
                  <a:gd name="T17" fmla="*/ 34 h 43"/>
                  <a:gd name="T18" fmla="*/ 125 w 179"/>
                  <a:gd name="T19" fmla="*/ 29 h 43"/>
                  <a:gd name="T20" fmla="*/ 105 w 179"/>
                  <a:gd name="T21" fmla="*/ 29 h 43"/>
                  <a:gd name="T22" fmla="*/ 76 w 179"/>
                  <a:gd name="T23" fmla="*/ 21 h 43"/>
                  <a:gd name="T24" fmla="*/ 53 w 179"/>
                  <a:gd name="T25" fmla="*/ 8 h 43"/>
                  <a:gd name="T26" fmla="*/ 43 w 179"/>
                  <a:gd name="T27" fmla="*/ 2 h 43"/>
                  <a:gd name="T28" fmla="*/ 0 w 179"/>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9" h="43">
                    <a:moveTo>
                      <a:pt x="0" y="0"/>
                    </a:moveTo>
                    <a:lnTo>
                      <a:pt x="6" y="11"/>
                    </a:lnTo>
                    <a:lnTo>
                      <a:pt x="38" y="10"/>
                    </a:lnTo>
                    <a:lnTo>
                      <a:pt x="50" y="16"/>
                    </a:lnTo>
                    <a:lnTo>
                      <a:pt x="76" y="29"/>
                    </a:lnTo>
                    <a:lnTo>
                      <a:pt x="112" y="37"/>
                    </a:lnTo>
                    <a:lnTo>
                      <a:pt x="150" y="38"/>
                    </a:lnTo>
                    <a:lnTo>
                      <a:pt x="179" y="43"/>
                    </a:lnTo>
                    <a:lnTo>
                      <a:pt x="155" y="34"/>
                    </a:lnTo>
                    <a:lnTo>
                      <a:pt x="125" y="29"/>
                    </a:lnTo>
                    <a:lnTo>
                      <a:pt x="105" y="29"/>
                    </a:lnTo>
                    <a:lnTo>
                      <a:pt x="76" y="21"/>
                    </a:lnTo>
                    <a:lnTo>
                      <a:pt x="53" y="8"/>
                    </a:lnTo>
                    <a:lnTo>
                      <a:pt x="43" y="2"/>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0" name="Freeform 258"/>
              <p:cNvSpPr>
                <a:spLocks/>
              </p:cNvSpPr>
              <p:nvPr/>
            </p:nvSpPr>
            <p:spPr bwMode="auto">
              <a:xfrm>
                <a:off x="5362" y="1894"/>
                <a:ext cx="4" cy="4"/>
              </a:xfrm>
              <a:custGeom>
                <a:avLst/>
                <a:gdLst>
                  <a:gd name="T0" fmla="*/ 4 w 20"/>
                  <a:gd name="T1" fmla="*/ 0 h 24"/>
                  <a:gd name="T2" fmla="*/ 12 w 20"/>
                  <a:gd name="T3" fmla="*/ 6 h 24"/>
                  <a:gd name="T4" fmla="*/ 9 w 20"/>
                  <a:gd name="T5" fmla="*/ 15 h 24"/>
                  <a:gd name="T6" fmla="*/ 0 w 20"/>
                  <a:gd name="T7" fmla="*/ 24 h 24"/>
                  <a:gd name="T8" fmla="*/ 17 w 20"/>
                  <a:gd name="T9" fmla="*/ 18 h 24"/>
                  <a:gd name="T10" fmla="*/ 20 w 20"/>
                  <a:gd name="T11" fmla="*/ 8 h 24"/>
                  <a:gd name="T12" fmla="*/ 4 w 20"/>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4" y="0"/>
                    </a:moveTo>
                    <a:lnTo>
                      <a:pt x="12" y="6"/>
                    </a:lnTo>
                    <a:lnTo>
                      <a:pt x="9" y="15"/>
                    </a:lnTo>
                    <a:lnTo>
                      <a:pt x="0" y="24"/>
                    </a:lnTo>
                    <a:lnTo>
                      <a:pt x="17" y="18"/>
                    </a:lnTo>
                    <a:lnTo>
                      <a:pt x="20" y="8"/>
                    </a:lnTo>
                    <a:lnTo>
                      <a:pt x="4"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1" name="Freeform 259"/>
              <p:cNvSpPr>
                <a:spLocks/>
              </p:cNvSpPr>
              <p:nvPr/>
            </p:nvSpPr>
            <p:spPr bwMode="auto">
              <a:xfrm>
                <a:off x="5331" y="1869"/>
                <a:ext cx="17" cy="8"/>
              </a:xfrm>
              <a:custGeom>
                <a:avLst/>
                <a:gdLst>
                  <a:gd name="T0" fmla="*/ 0 w 104"/>
                  <a:gd name="T1" fmla="*/ 45 h 48"/>
                  <a:gd name="T2" fmla="*/ 11 w 104"/>
                  <a:gd name="T3" fmla="*/ 48 h 48"/>
                  <a:gd name="T4" fmla="*/ 25 w 104"/>
                  <a:gd name="T5" fmla="*/ 33 h 48"/>
                  <a:gd name="T6" fmla="*/ 46 w 104"/>
                  <a:gd name="T7" fmla="*/ 25 h 48"/>
                  <a:gd name="T8" fmla="*/ 56 w 104"/>
                  <a:gd name="T9" fmla="*/ 14 h 48"/>
                  <a:gd name="T10" fmla="*/ 66 w 104"/>
                  <a:gd name="T11" fmla="*/ 9 h 48"/>
                  <a:gd name="T12" fmla="*/ 89 w 104"/>
                  <a:gd name="T13" fmla="*/ 4 h 48"/>
                  <a:gd name="T14" fmla="*/ 104 w 104"/>
                  <a:gd name="T15" fmla="*/ 1 h 48"/>
                  <a:gd name="T16" fmla="*/ 84 w 104"/>
                  <a:gd name="T17" fmla="*/ 0 h 48"/>
                  <a:gd name="T18" fmla="*/ 58 w 104"/>
                  <a:gd name="T19" fmla="*/ 4 h 48"/>
                  <a:gd name="T20" fmla="*/ 49 w 104"/>
                  <a:gd name="T21" fmla="*/ 12 h 48"/>
                  <a:gd name="T22" fmla="*/ 37 w 104"/>
                  <a:gd name="T23" fmla="*/ 20 h 48"/>
                  <a:gd name="T24" fmla="*/ 0 w 104"/>
                  <a:gd name="T25" fmla="*/ 4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4" h="48">
                    <a:moveTo>
                      <a:pt x="0" y="45"/>
                    </a:moveTo>
                    <a:lnTo>
                      <a:pt x="11" y="48"/>
                    </a:lnTo>
                    <a:lnTo>
                      <a:pt x="25" y="33"/>
                    </a:lnTo>
                    <a:lnTo>
                      <a:pt x="46" y="25"/>
                    </a:lnTo>
                    <a:lnTo>
                      <a:pt x="56" y="14"/>
                    </a:lnTo>
                    <a:lnTo>
                      <a:pt x="66" y="9"/>
                    </a:lnTo>
                    <a:lnTo>
                      <a:pt x="89" y="4"/>
                    </a:lnTo>
                    <a:lnTo>
                      <a:pt x="104" y="1"/>
                    </a:lnTo>
                    <a:lnTo>
                      <a:pt x="84" y="0"/>
                    </a:lnTo>
                    <a:lnTo>
                      <a:pt x="58" y="4"/>
                    </a:lnTo>
                    <a:lnTo>
                      <a:pt x="49" y="12"/>
                    </a:lnTo>
                    <a:lnTo>
                      <a:pt x="37" y="20"/>
                    </a:lnTo>
                    <a:lnTo>
                      <a:pt x="0" y="45"/>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2" name="Freeform 260"/>
              <p:cNvSpPr>
                <a:spLocks/>
              </p:cNvSpPr>
              <p:nvPr/>
            </p:nvSpPr>
            <p:spPr bwMode="auto">
              <a:xfrm>
                <a:off x="5357" y="1866"/>
                <a:ext cx="27" cy="7"/>
              </a:xfrm>
              <a:custGeom>
                <a:avLst/>
                <a:gdLst>
                  <a:gd name="T0" fmla="*/ 0 w 166"/>
                  <a:gd name="T1" fmla="*/ 10 h 42"/>
                  <a:gd name="T2" fmla="*/ 35 w 166"/>
                  <a:gd name="T3" fmla="*/ 6 h 42"/>
                  <a:gd name="T4" fmla="*/ 55 w 166"/>
                  <a:gd name="T5" fmla="*/ 0 h 42"/>
                  <a:gd name="T6" fmla="*/ 63 w 166"/>
                  <a:gd name="T7" fmla="*/ 0 h 42"/>
                  <a:gd name="T8" fmla="*/ 85 w 166"/>
                  <a:gd name="T9" fmla="*/ 5 h 42"/>
                  <a:gd name="T10" fmla="*/ 94 w 166"/>
                  <a:gd name="T11" fmla="*/ 14 h 42"/>
                  <a:gd name="T12" fmla="*/ 111 w 166"/>
                  <a:gd name="T13" fmla="*/ 23 h 42"/>
                  <a:gd name="T14" fmla="*/ 143 w 166"/>
                  <a:gd name="T15" fmla="*/ 36 h 42"/>
                  <a:gd name="T16" fmla="*/ 166 w 166"/>
                  <a:gd name="T17" fmla="*/ 36 h 42"/>
                  <a:gd name="T18" fmla="*/ 142 w 166"/>
                  <a:gd name="T19" fmla="*/ 42 h 42"/>
                  <a:gd name="T20" fmla="*/ 126 w 166"/>
                  <a:gd name="T21" fmla="*/ 39 h 42"/>
                  <a:gd name="T22" fmla="*/ 91 w 166"/>
                  <a:gd name="T23" fmla="*/ 22 h 42"/>
                  <a:gd name="T24" fmla="*/ 79 w 166"/>
                  <a:gd name="T25" fmla="*/ 10 h 42"/>
                  <a:gd name="T26" fmla="*/ 55 w 166"/>
                  <a:gd name="T27" fmla="*/ 8 h 42"/>
                  <a:gd name="T28" fmla="*/ 35 w 166"/>
                  <a:gd name="T29" fmla="*/ 10 h 42"/>
                  <a:gd name="T30" fmla="*/ 0 w 166"/>
                  <a:gd name="T31" fmla="*/ 1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6" h="42">
                    <a:moveTo>
                      <a:pt x="0" y="10"/>
                    </a:moveTo>
                    <a:lnTo>
                      <a:pt x="35" y="6"/>
                    </a:lnTo>
                    <a:lnTo>
                      <a:pt x="55" y="0"/>
                    </a:lnTo>
                    <a:lnTo>
                      <a:pt x="63" y="0"/>
                    </a:lnTo>
                    <a:lnTo>
                      <a:pt x="85" y="5"/>
                    </a:lnTo>
                    <a:lnTo>
                      <a:pt x="94" y="14"/>
                    </a:lnTo>
                    <a:lnTo>
                      <a:pt x="111" y="23"/>
                    </a:lnTo>
                    <a:lnTo>
                      <a:pt x="143" y="36"/>
                    </a:lnTo>
                    <a:lnTo>
                      <a:pt x="166" y="36"/>
                    </a:lnTo>
                    <a:lnTo>
                      <a:pt x="142" y="42"/>
                    </a:lnTo>
                    <a:lnTo>
                      <a:pt x="126" y="39"/>
                    </a:lnTo>
                    <a:lnTo>
                      <a:pt x="91" y="22"/>
                    </a:lnTo>
                    <a:lnTo>
                      <a:pt x="79" y="10"/>
                    </a:lnTo>
                    <a:lnTo>
                      <a:pt x="55" y="8"/>
                    </a:lnTo>
                    <a:lnTo>
                      <a:pt x="35" y="10"/>
                    </a:lnTo>
                    <a:lnTo>
                      <a:pt x="0" y="1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3" name="Freeform 261"/>
              <p:cNvSpPr>
                <a:spLocks/>
              </p:cNvSpPr>
              <p:nvPr/>
            </p:nvSpPr>
            <p:spPr bwMode="auto">
              <a:xfrm>
                <a:off x="5335" y="1874"/>
                <a:ext cx="6" cy="5"/>
              </a:xfrm>
              <a:custGeom>
                <a:avLst/>
                <a:gdLst>
                  <a:gd name="T0" fmla="*/ 25 w 33"/>
                  <a:gd name="T1" fmla="*/ 0 h 30"/>
                  <a:gd name="T2" fmla="*/ 33 w 33"/>
                  <a:gd name="T3" fmla="*/ 11 h 30"/>
                  <a:gd name="T4" fmla="*/ 23 w 33"/>
                  <a:gd name="T5" fmla="*/ 24 h 30"/>
                  <a:gd name="T6" fmla="*/ 0 w 33"/>
                  <a:gd name="T7" fmla="*/ 30 h 30"/>
                  <a:gd name="T8" fmla="*/ 25 w 33"/>
                  <a:gd name="T9" fmla="*/ 15 h 30"/>
                  <a:gd name="T10" fmla="*/ 25 w 33"/>
                  <a:gd name="T11" fmla="*/ 0 h 30"/>
                </a:gdLst>
                <a:ahLst/>
                <a:cxnLst>
                  <a:cxn ang="0">
                    <a:pos x="T0" y="T1"/>
                  </a:cxn>
                  <a:cxn ang="0">
                    <a:pos x="T2" y="T3"/>
                  </a:cxn>
                  <a:cxn ang="0">
                    <a:pos x="T4" y="T5"/>
                  </a:cxn>
                  <a:cxn ang="0">
                    <a:pos x="T6" y="T7"/>
                  </a:cxn>
                  <a:cxn ang="0">
                    <a:pos x="T8" y="T9"/>
                  </a:cxn>
                  <a:cxn ang="0">
                    <a:pos x="T10" y="T11"/>
                  </a:cxn>
                </a:cxnLst>
                <a:rect l="0" t="0" r="r" b="b"/>
                <a:pathLst>
                  <a:path w="33" h="30">
                    <a:moveTo>
                      <a:pt x="25" y="0"/>
                    </a:moveTo>
                    <a:lnTo>
                      <a:pt x="33" y="11"/>
                    </a:lnTo>
                    <a:lnTo>
                      <a:pt x="23" y="24"/>
                    </a:lnTo>
                    <a:lnTo>
                      <a:pt x="0" y="30"/>
                    </a:lnTo>
                    <a:lnTo>
                      <a:pt x="25" y="15"/>
                    </a:lnTo>
                    <a:lnTo>
                      <a:pt x="25"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4" name="Freeform 262"/>
              <p:cNvSpPr>
                <a:spLocks/>
              </p:cNvSpPr>
              <p:nvPr/>
            </p:nvSpPr>
            <p:spPr bwMode="auto">
              <a:xfrm>
                <a:off x="5329" y="1870"/>
                <a:ext cx="6" cy="4"/>
              </a:xfrm>
              <a:custGeom>
                <a:avLst/>
                <a:gdLst>
                  <a:gd name="T0" fmla="*/ 33 w 33"/>
                  <a:gd name="T1" fmla="*/ 16 h 28"/>
                  <a:gd name="T2" fmla="*/ 25 w 33"/>
                  <a:gd name="T3" fmla="*/ 0 h 28"/>
                  <a:gd name="T4" fmla="*/ 24 w 33"/>
                  <a:gd name="T5" fmla="*/ 13 h 28"/>
                  <a:gd name="T6" fmla="*/ 0 w 33"/>
                  <a:gd name="T7" fmla="*/ 26 h 28"/>
                  <a:gd name="T8" fmla="*/ 3 w 33"/>
                  <a:gd name="T9" fmla="*/ 28 h 28"/>
                  <a:gd name="T10" fmla="*/ 33 w 33"/>
                  <a:gd name="T11" fmla="*/ 16 h 28"/>
                </a:gdLst>
                <a:ahLst/>
                <a:cxnLst>
                  <a:cxn ang="0">
                    <a:pos x="T0" y="T1"/>
                  </a:cxn>
                  <a:cxn ang="0">
                    <a:pos x="T2" y="T3"/>
                  </a:cxn>
                  <a:cxn ang="0">
                    <a:pos x="T4" y="T5"/>
                  </a:cxn>
                  <a:cxn ang="0">
                    <a:pos x="T6" y="T7"/>
                  </a:cxn>
                  <a:cxn ang="0">
                    <a:pos x="T8" y="T9"/>
                  </a:cxn>
                  <a:cxn ang="0">
                    <a:pos x="T10" y="T11"/>
                  </a:cxn>
                </a:cxnLst>
                <a:rect l="0" t="0" r="r" b="b"/>
                <a:pathLst>
                  <a:path w="33" h="28">
                    <a:moveTo>
                      <a:pt x="33" y="16"/>
                    </a:moveTo>
                    <a:lnTo>
                      <a:pt x="25" y="0"/>
                    </a:lnTo>
                    <a:lnTo>
                      <a:pt x="24" y="13"/>
                    </a:lnTo>
                    <a:lnTo>
                      <a:pt x="0" y="26"/>
                    </a:lnTo>
                    <a:lnTo>
                      <a:pt x="3" y="28"/>
                    </a:lnTo>
                    <a:lnTo>
                      <a:pt x="33" y="16"/>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5" name="Freeform 263"/>
              <p:cNvSpPr>
                <a:spLocks/>
              </p:cNvSpPr>
              <p:nvPr/>
            </p:nvSpPr>
            <p:spPr bwMode="auto">
              <a:xfrm>
                <a:off x="5399" y="1876"/>
                <a:ext cx="6" cy="7"/>
              </a:xfrm>
              <a:custGeom>
                <a:avLst/>
                <a:gdLst>
                  <a:gd name="T0" fmla="*/ 0 w 37"/>
                  <a:gd name="T1" fmla="*/ 0 h 42"/>
                  <a:gd name="T2" fmla="*/ 8 w 37"/>
                  <a:gd name="T3" fmla="*/ 21 h 42"/>
                  <a:gd name="T4" fmla="*/ 23 w 37"/>
                  <a:gd name="T5" fmla="*/ 39 h 42"/>
                  <a:gd name="T6" fmla="*/ 37 w 37"/>
                  <a:gd name="T7" fmla="*/ 42 h 42"/>
                  <a:gd name="T8" fmla="*/ 0 w 37"/>
                  <a:gd name="T9" fmla="*/ 0 h 42"/>
                </a:gdLst>
                <a:ahLst/>
                <a:cxnLst>
                  <a:cxn ang="0">
                    <a:pos x="T0" y="T1"/>
                  </a:cxn>
                  <a:cxn ang="0">
                    <a:pos x="T2" y="T3"/>
                  </a:cxn>
                  <a:cxn ang="0">
                    <a:pos x="T4" y="T5"/>
                  </a:cxn>
                  <a:cxn ang="0">
                    <a:pos x="T6" y="T7"/>
                  </a:cxn>
                  <a:cxn ang="0">
                    <a:pos x="T8" y="T9"/>
                  </a:cxn>
                </a:cxnLst>
                <a:rect l="0" t="0" r="r" b="b"/>
                <a:pathLst>
                  <a:path w="37" h="42">
                    <a:moveTo>
                      <a:pt x="0" y="0"/>
                    </a:moveTo>
                    <a:lnTo>
                      <a:pt x="8" y="21"/>
                    </a:lnTo>
                    <a:lnTo>
                      <a:pt x="23" y="39"/>
                    </a:lnTo>
                    <a:lnTo>
                      <a:pt x="37" y="42"/>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56" name="Freeform 264"/>
              <p:cNvSpPr>
                <a:spLocks/>
              </p:cNvSpPr>
              <p:nvPr/>
            </p:nvSpPr>
            <p:spPr bwMode="auto">
              <a:xfrm>
                <a:off x="5420" y="1907"/>
                <a:ext cx="9" cy="6"/>
              </a:xfrm>
              <a:custGeom>
                <a:avLst/>
                <a:gdLst>
                  <a:gd name="T0" fmla="*/ 50 w 50"/>
                  <a:gd name="T1" fmla="*/ 0 h 39"/>
                  <a:gd name="T2" fmla="*/ 17 w 50"/>
                  <a:gd name="T3" fmla="*/ 14 h 39"/>
                  <a:gd name="T4" fmla="*/ 0 w 50"/>
                  <a:gd name="T5" fmla="*/ 39 h 39"/>
                  <a:gd name="T6" fmla="*/ 50 w 50"/>
                  <a:gd name="T7" fmla="*/ 0 h 39"/>
                </a:gdLst>
                <a:ahLst/>
                <a:cxnLst>
                  <a:cxn ang="0">
                    <a:pos x="T0" y="T1"/>
                  </a:cxn>
                  <a:cxn ang="0">
                    <a:pos x="T2" y="T3"/>
                  </a:cxn>
                  <a:cxn ang="0">
                    <a:pos x="T4" y="T5"/>
                  </a:cxn>
                  <a:cxn ang="0">
                    <a:pos x="T6" y="T7"/>
                  </a:cxn>
                </a:cxnLst>
                <a:rect l="0" t="0" r="r" b="b"/>
                <a:pathLst>
                  <a:path w="50" h="39">
                    <a:moveTo>
                      <a:pt x="50" y="0"/>
                    </a:moveTo>
                    <a:lnTo>
                      <a:pt x="17" y="14"/>
                    </a:lnTo>
                    <a:lnTo>
                      <a:pt x="0" y="39"/>
                    </a:lnTo>
                    <a:lnTo>
                      <a:pt x="5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657" name="Group 265"/>
            <p:cNvGrpSpPr>
              <a:grpSpLocks/>
            </p:cNvGrpSpPr>
            <p:nvPr/>
          </p:nvGrpSpPr>
          <p:grpSpPr bwMode="auto">
            <a:xfrm>
              <a:off x="5432" y="1894"/>
              <a:ext cx="37" cy="45"/>
              <a:chOff x="5432" y="1894"/>
              <a:chExt cx="37" cy="45"/>
            </a:xfrm>
          </p:grpSpPr>
          <p:sp>
            <p:nvSpPr>
              <p:cNvPr id="2363658" name="Freeform 266"/>
              <p:cNvSpPr>
                <a:spLocks/>
              </p:cNvSpPr>
              <p:nvPr/>
            </p:nvSpPr>
            <p:spPr bwMode="auto">
              <a:xfrm>
                <a:off x="5432" y="1894"/>
                <a:ext cx="37" cy="45"/>
              </a:xfrm>
              <a:custGeom>
                <a:avLst/>
                <a:gdLst>
                  <a:gd name="T0" fmla="*/ 77 w 219"/>
                  <a:gd name="T1" fmla="*/ 17 h 267"/>
                  <a:gd name="T2" fmla="*/ 42 w 219"/>
                  <a:gd name="T3" fmla="*/ 55 h 267"/>
                  <a:gd name="T4" fmla="*/ 26 w 219"/>
                  <a:gd name="T5" fmla="*/ 87 h 267"/>
                  <a:gd name="T6" fmla="*/ 11 w 219"/>
                  <a:gd name="T7" fmla="*/ 138 h 267"/>
                  <a:gd name="T8" fmla="*/ 11 w 219"/>
                  <a:gd name="T9" fmla="*/ 167 h 267"/>
                  <a:gd name="T10" fmla="*/ 0 w 219"/>
                  <a:gd name="T11" fmla="*/ 210 h 267"/>
                  <a:gd name="T12" fmla="*/ 178 w 219"/>
                  <a:gd name="T13" fmla="*/ 267 h 267"/>
                  <a:gd name="T14" fmla="*/ 219 w 219"/>
                  <a:gd name="T15" fmla="*/ 0 h 267"/>
                  <a:gd name="T16" fmla="*/ 146 w 219"/>
                  <a:gd name="T17" fmla="*/ 17 h 267"/>
                  <a:gd name="T18" fmla="*/ 77 w 219"/>
                  <a:gd name="T19"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67">
                    <a:moveTo>
                      <a:pt x="77" y="17"/>
                    </a:moveTo>
                    <a:lnTo>
                      <a:pt x="42" y="55"/>
                    </a:lnTo>
                    <a:lnTo>
                      <a:pt x="26" y="87"/>
                    </a:lnTo>
                    <a:lnTo>
                      <a:pt x="11" y="138"/>
                    </a:lnTo>
                    <a:lnTo>
                      <a:pt x="11" y="167"/>
                    </a:lnTo>
                    <a:lnTo>
                      <a:pt x="0" y="210"/>
                    </a:lnTo>
                    <a:lnTo>
                      <a:pt x="178" y="267"/>
                    </a:lnTo>
                    <a:lnTo>
                      <a:pt x="219" y="0"/>
                    </a:lnTo>
                    <a:lnTo>
                      <a:pt x="146" y="17"/>
                    </a:lnTo>
                    <a:lnTo>
                      <a:pt x="77" y="17"/>
                    </a:lnTo>
                    <a:close/>
                  </a:path>
                </a:pathLst>
              </a:custGeom>
              <a:solidFill>
                <a:srgbClr val="C0C0C0"/>
              </a:solidFill>
              <a:ln w="1588">
                <a:solidFill>
                  <a:srgbClr val="000000"/>
                </a:solidFill>
                <a:prstDash val="solid"/>
                <a:round/>
                <a:headEnd/>
                <a:tailEnd/>
              </a:ln>
            </p:spPr>
            <p:txBody>
              <a:bodyPr/>
              <a:lstStyle/>
              <a:p>
                <a:endParaRPr lang="zh-CN" altLang="en-US"/>
              </a:p>
            </p:txBody>
          </p:sp>
          <p:sp>
            <p:nvSpPr>
              <p:cNvPr id="2363659" name="Freeform 267"/>
              <p:cNvSpPr>
                <a:spLocks/>
              </p:cNvSpPr>
              <p:nvPr/>
            </p:nvSpPr>
            <p:spPr bwMode="auto">
              <a:xfrm>
                <a:off x="5436" y="1898"/>
                <a:ext cx="29" cy="37"/>
              </a:xfrm>
              <a:custGeom>
                <a:avLst/>
                <a:gdLst>
                  <a:gd name="T0" fmla="*/ 69 w 175"/>
                  <a:gd name="T1" fmla="*/ 7 h 220"/>
                  <a:gd name="T2" fmla="*/ 38 w 175"/>
                  <a:gd name="T3" fmla="*/ 42 h 220"/>
                  <a:gd name="T4" fmla="*/ 12 w 175"/>
                  <a:gd name="T5" fmla="*/ 92 h 220"/>
                  <a:gd name="T6" fmla="*/ 6 w 175"/>
                  <a:gd name="T7" fmla="*/ 128 h 220"/>
                  <a:gd name="T8" fmla="*/ 0 w 175"/>
                  <a:gd name="T9" fmla="*/ 171 h 220"/>
                  <a:gd name="T10" fmla="*/ 140 w 175"/>
                  <a:gd name="T11" fmla="*/ 220 h 220"/>
                  <a:gd name="T12" fmla="*/ 175 w 175"/>
                  <a:gd name="T13" fmla="*/ 0 h 220"/>
                  <a:gd name="T14" fmla="*/ 122 w 175"/>
                  <a:gd name="T15" fmla="*/ 10 h 220"/>
                  <a:gd name="T16" fmla="*/ 69 w 175"/>
                  <a:gd name="T17" fmla="*/ 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220">
                    <a:moveTo>
                      <a:pt x="69" y="7"/>
                    </a:moveTo>
                    <a:lnTo>
                      <a:pt x="38" y="42"/>
                    </a:lnTo>
                    <a:lnTo>
                      <a:pt x="12" y="92"/>
                    </a:lnTo>
                    <a:lnTo>
                      <a:pt x="6" y="128"/>
                    </a:lnTo>
                    <a:lnTo>
                      <a:pt x="0" y="171"/>
                    </a:lnTo>
                    <a:lnTo>
                      <a:pt x="140" y="220"/>
                    </a:lnTo>
                    <a:lnTo>
                      <a:pt x="175" y="0"/>
                    </a:lnTo>
                    <a:lnTo>
                      <a:pt x="122" y="10"/>
                    </a:lnTo>
                    <a:lnTo>
                      <a:pt x="69" y="7"/>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363660" name="Freeform 268"/>
          <p:cNvSpPr>
            <a:spLocks/>
          </p:cNvSpPr>
          <p:nvPr/>
        </p:nvSpPr>
        <p:spPr bwMode="auto">
          <a:xfrm>
            <a:off x="8707438" y="4670425"/>
            <a:ext cx="195262" cy="212725"/>
          </a:xfrm>
          <a:custGeom>
            <a:avLst/>
            <a:gdLst>
              <a:gd name="T0" fmla="*/ 243 w 741"/>
              <a:gd name="T1" fmla="*/ 26 h 807"/>
              <a:gd name="T2" fmla="*/ 179 w 741"/>
              <a:gd name="T3" fmla="*/ 74 h 807"/>
              <a:gd name="T4" fmla="*/ 144 w 741"/>
              <a:gd name="T5" fmla="*/ 131 h 807"/>
              <a:gd name="T6" fmla="*/ 112 w 741"/>
              <a:gd name="T7" fmla="*/ 192 h 807"/>
              <a:gd name="T8" fmla="*/ 92 w 741"/>
              <a:gd name="T9" fmla="*/ 224 h 807"/>
              <a:gd name="T10" fmla="*/ 92 w 741"/>
              <a:gd name="T11" fmla="*/ 259 h 807"/>
              <a:gd name="T12" fmla="*/ 109 w 741"/>
              <a:gd name="T13" fmla="*/ 300 h 807"/>
              <a:gd name="T14" fmla="*/ 77 w 741"/>
              <a:gd name="T15" fmla="*/ 332 h 807"/>
              <a:gd name="T16" fmla="*/ 26 w 741"/>
              <a:gd name="T17" fmla="*/ 420 h 807"/>
              <a:gd name="T18" fmla="*/ 0 w 741"/>
              <a:gd name="T19" fmla="*/ 467 h 807"/>
              <a:gd name="T20" fmla="*/ 0 w 741"/>
              <a:gd name="T21" fmla="*/ 482 h 807"/>
              <a:gd name="T22" fmla="*/ 6 w 741"/>
              <a:gd name="T23" fmla="*/ 498 h 807"/>
              <a:gd name="T24" fmla="*/ 28 w 741"/>
              <a:gd name="T25" fmla="*/ 503 h 807"/>
              <a:gd name="T26" fmla="*/ 60 w 741"/>
              <a:gd name="T27" fmla="*/ 504 h 807"/>
              <a:gd name="T28" fmla="*/ 79 w 741"/>
              <a:gd name="T29" fmla="*/ 511 h 807"/>
              <a:gd name="T30" fmla="*/ 77 w 741"/>
              <a:gd name="T31" fmla="*/ 546 h 807"/>
              <a:gd name="T32" fmla="*/ 67 w 741"/>
              <a:gd name="T33" fmla="*/ 587 h 807"/>
              <a:gd name="T34" fmla="*/ 86 w 741"/>
              <a:gd name="T35" fmla="*/ 609 h 807"/>
              <a:gd name="T36" fmla="*/ 80 w 741"/>
              <a:gd name="T37" fmla="*/ 639 h 807"/>
              <a:gd name="T38" fmla="*/ 95 w 741"/>
              <a:gd name="T39" fmla="*/ 659 h 807"/>
              <a:gd name="T40" fmla="*/ 110 w 741"/>
              <a:gd name="T41" fmla="*/ 713 h 807"/>
              <a:gd name="T42" fmla="*/ 133 w 741"/>
              <a:gd name="T43" fmla="*/ 728 h 807"/>
              <a:gd name="T44" fmla="*/ 167 w 741"/>
              <a:gd name="T45" fmla="*/ 728 h 807"/>
              <a:gd name="T46" fmla="*/ 217 w 741"/>
              <a:gd name="T47" fmla="*/ 721 h 807"/>
              <a:gd name="T48" fmla="*/ 269 w 741"/>
              <a:gd name="T49" fmla="*/ 713 h 807"/>
              <a:gd name="T50" fmla="*/ 263 w 741"/>
              <a:gd name="T51" fmla="*/ 807 h 807"/>
              <a:gd name="T52" fmla="*/ 658 w 741"/>
              <a:gd name="T53" fmla="*/ 681 h 807"/>
              <a:gd name="T54" fmla="*/ 626 w 741"/>
              <a:gd name="T55" fmla="*/ 606 h 807"/>
              <a:gd name="T56" fmla="*/ 634 w 741"/>
              <a:gd name="T57" fmla="*/ 549 h 807"/>
              <a:gd name="T58" fmla="*/ 741 w 741"/>
              <a:gd name="T59" fmla="*/ 441 h 807"/>
              <a:gd name="T60" fmla="*/ 741 w 741"/>
              <a:gd name="T61" fmla="*/ 155 h 807"/>
              <a:gd name="T62" fmla="*/ 668 w 741"/>
              <a:gd name="T63" fmla="*/ 77 h 807"/>
              <a:gd name="T64" fmla="*/ 577 w 741"/>
              <a:gd name="T65" fmla="*/ 35 h 807"/>
              <a:gd name="T66" fmla="*/ 481 w 741"/>
              <a:gd name="T67" fmla="*/ 0 h 807"/>
              <a:gd name="T68" fmla="*/ 355 w 741"/>
              <a:gd name="T69" fmla="*/ 18 h 807"/>
              <a:gd name="T70" fmla="*/ 243 w 741"/>
              <a:gd name="T71" fmla="*/ 26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41" h="807">
                <a:moveTo>
                  <a:pt x="243" y="26"/>
                </a:moveTo>
                <a:lnTo>
                  <a:pt x="179" y="74"/>
                </a:lnTo>
                <a:lnTo>
                  <a:pt x="144" y="131"/>
                </a:lnTo>
                <a:lnTo>
                  <a:pt x="112" y="192"/>
                </a:lnTo>
                <a:lnTo>
                  <a:pt x="92" y="224"/>
                </a:lnTo>
                <a:lnTo>
                  <a:pt x="92" y="259"/>
                </a:lnTo>
                <a:lnTo>
                  <a:pt x="109" y="300"/>
                </a:lnTo>
                <a:lnTo>
                  <a:pt x="77" y="332"/>
                </a:lnTo>
                <a:lnTo>
                  <a:pt x="26" y="420"/>
                </a:lnTo>
                <a:lnTo>
                  <a:pt x="0" y="467"/>
                </a:lnTo>
                <a:lnTo>
                  <a:pt x="0" y="482"/>
                </a:lnTo>
                <a:lnTo>
                  <a:pt x="6" y="498"/>
                </a:lnTo>
                <a:lnTo>
                  <a:pt x="28" y="503"/>
                </a:lnTo>
                <a:lnTo>
                  <a:pt x="60" y="504"/>
                </a:lnTo>
                <a:lnTo>
                  <a:pt x="79" y="511"/>
                </a:lnTo>
                <a:lnTo>
                  <a:pt x="77" y="546"/>
                </a:lnTo>
                <a:lnTo>
                  <a:pt x="67" y="587"/>
                </a:lnTo>
                <a:lnTo>
                  <a:pt x="86" y="609"/>
                </a:lnTo>
                <a:lnTo>
                  <a:pt x="80" y="639"/>
                </a:lnTo>
                <a:lnTo>
                  <a:pt x="95" y="659"/>
                </a:lnTo>
                <a:lnTo>
                  <a:pt x="110" y="713"/>
                </a:lnTo>
                <a:lnTo>
                  <a:pt x="133" y="728"/>
                </a:lnTo>
                <a:lnTo>
                  <a:pt x="167" y="728"/>
                </a:lnTo>
                <a:lnTo>
                  <a:pt x="217" y="721"/>
                </a:lnTo>
                <a:lnTo>
                  <a:pt x="269" y="713"/>
                </a:lnTo>
                <a:lnTo>
                  <a:pt x="263" y="807"/>
                </a:lnTo>
                <a:lnTo>
                  <a:pt x="658" y="681"/>
                </a:lnTo>
                <a:lnTo>
                  <a:pt x="626" y="606"/>
                </a:lnTo>
                <a:lnTo>
                  <a:pt x="634" y="549"/>
                </a:lnTo>
                <a:lnTo>
                  <a:pt x="741" y="441"/>
                </a:lnTo>
                <a:lnTo>
                  <a:pt x="741" y="155"/>
                </a:lnTo>
                <a:lnTo>
                  <a:pt x="668" y="77"/>
                </a:lnTo>
                <a:lnTo>
                  <a:pt x="577" y="35"/>
                </a:lnTo>
                <a:lnTo>
                  <a:pt x="481" y="0"/>
                </a:lnTo>
                <a:lnTo>
                  <a:pt x="355" y="18"/>
                </a:lnTo>
                <a:lnTo>
                  <a:pt x="243" y="26"/>
                </a:lnTo>
                <a:close/>
              </a:path>
            </a:pathLst>
          </a:custGeom>
          <a:solidFill>
            <a:srgbClr val="FFC080"/>
          </a:solidFill>
          <a:ln w="1588">
            <a:solidFill>
              <a:srgbClr val="402000"/>
            </a:solidFill>
            <a:prstDash val="solid"/>
            <a:round/>
            <a:headEnd/>
            <a:tailEnd/>
          </a:ln>
        </p:spPr>
        <p:txBody>
          <a:bodyPr/>
          <a:lstStyle/>
          <a:p>
            <a:endParaRPr lang="zh-CN" altLang="en-US"/>
          </a:p>
        </p:txBody>
      </p:sp>
      <p:sp>
        <p:nvSpPr>
          <p:cNvPr id="2363661" name="Freeform 269"/>
          <p:cNvSpPr>
            <a:spLocks/>
          </p:cNvSpPr>
          <p:nvPr/>
        </p:nvSpPr>
        <p:spPr bwMode="auto">
          <a:xfrm>
            <a:off x="8716963" y="4799013"/>
            <a:ext cx="11112" cy="3175"/>
          </a:xfrm>
          <a:custGeom>
            <a:avLst/>
            <a:gdLst>
              <a:gd name="T0" fmla="*/ 0 w 42"/>
              <a:gd name="T1" fmla="*/ 3 h 9"/>
              <a:gd name="T2" fmla="*/ 9 w 42"/>
              <a:gd name="T3" fmla="*/ 8 h 9"/>
              <a:gd name="T4" fmla="*/ 30 w 42"/>
              <a:gd name="T5" fmla="*/ 6 h 9"/>
              <a:gd name="T6" fmla="*/ 39 w 42"/>
              <a:gd name="T7" fmla="*/ 9 h 9"/>
              <a:gd name="T8" fmla="*/ 42 w 42"/>
              <a:gd name="T9" fmla="*/ 2 h 9"/>
              <a:gd name="T10" fmla="*/ 29 w 42"/>
              <a:gd name="T11" fmla="*/ 0 h 9"/>
              <a:gd name="T12" fmla="*/ 0 w 42"/>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42" h="9">
                <a:moveTo>
                  <a:pt x="0" y="3"/>
                </a:moveTo>
                <a:lnTo>
                  <a:pt x="9" y="8"/>
                </a:lnTo>
                <a:lnTo>
                  <a:pt x="30" y="6"/>
                </a:lnTo>
                <a:lnTo>
                  <a:pt x="39" y="9"/>
                </a:lnTo>
                <a:lnTo>
                  <a:pt x="42" y="2"/>
                </a:lnTo>
                <a:lnTo>
                  <a:pt x="29" y="0"/>
                </a:lnTo>
                <a:lnTo>
                  <a:pt x="0" y="3"/>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2" name="Freeform 270"/>
          <p:cNvSpPr>
            <a:spLocks/>
          </p:cNvSpPr>
          <p:nvPr/>
        </p:nvSpPr>
        <p:spPr bwMode="auto">
          <a:xfrm>
            <a:off x="8728075" y="4791075"/>
            <a:ext cx="4763" cy="7938"/>
          </a:xfrm>
          <a:custGeom>
            <a:avLst/>
            <a:gdLst>
              <a:gd name="T0" fmla="*/ 0 w 17"/>
              <a:gd name="T1" fmla="*/ 0 h 31"/>
              <a:gd name="T2" fmla="*/ 11 w 17"/>
              <a:gd name="T3" fmla="*/ 7 h 31"/>
              <a:gd name="T4" fmla="*/ 11 w 17"/>
              <a:gd name="T5" fmla="*/ 16 h 31"/>
              <a:gd name="T6" fmla="*/ 13 w 17"/>
              <a:gd name="T7" fmla="*/ 31 h 31"/>
              <a:gd name="T8" fmla="*/ 17 w 17"/>
              <a:gd name="T9" fmla="*/ 12 h 31"/>
              <a:gd name="T10" fmla="*/ 17 w 17"/>
              <a:gd name="T11" fmla="*/ 1 h 31"/>
              <a:gd name="T12" fmla="*/ 0 w 17"/>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17" h="31">
                <a:moveTo>
                  <a:pt x="0" y="0"/>
                </a:moveTo>
                <a:lnTo>
                  <a:pt x="11" y="7"/>
                </a:lnTo>
                <a:lnTo>
                  <a:pt x="11" y="16"/>
                </a:lnTo>
                <a:lnTo>
                  <a:pt x="13" y="31"/>
                </a:lnTo>
                <a:lnTo>
                  <a:pt x="17" y="12"/>
                </a:lnTo>
                <a:lnTo>
                  <a:pt x="17" y="1"/>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3" name="Freeform 271"/>
          <p:cNvSpPr>
            <a:spLocks/>
          </p:cNvSpPr>
          <p:nvPr/>
        </p:nvSpPr>
        <p:spPr bwMode="auto">
          <a:xfrm>
            <a:off x="8736013" y="4764088"/>
            <a:ext cx="4762" cy="15875"/>
          </a:xfrm>
          <a:custGeom>
            <a:avLst/>
            <a:gdLst>
              <a:gd name="T0" fmla="*/ 19 w 19"/>
              <a:gd name="T1" fmla="*/ 0 h 60"/>
              <a:gd name="T2" fmla="*/ 5 w 19"/>
              <a:gd name="T3" fmla="*/ 34 h 60"/>
              <a:gd name="T4" fmla="*/ 0 w 19"/>
              <a:gd name="T5" fmla="*/ 60 h 60"/>
              <a:gd name="T6" fmla="*/ 9 w 19"/>
              <a:gd name="T7" fmla="*/ 43 h 60"/>
              <a:gd name="T8" fmla="*/ 19 w 19"/>
              <a:gd name="T9" fmla="*/ 0 h 60"/>
            </a:gdLst>
            <a:ahLst/>
            <a:cxnLst>
              <a:cxn ang="0">
                <a:pos x="T0" y="T1"/>
              </a:cxn>
              <a:cxn ang="0">
                <a:pos x="T2" y="T3"/>
              </a:cxn>
              <a:cxn ang="0">
                <a:pos x="T4" y="T5"/>
              </a:cxn>
              <a:cxn ang="0">
                <a:pos x="T6" y="T7"/>
              </a:cxn>
              <a:cxn ang="0">
                <a:pos x="T8" y="T9"/>
              </a:cxn>
            </a:cxnLst>
            <a:rect l="0" t="0" r="r" b="b"/>
            <a:pathLst>
              <a:path w="19" h="60">
                <a:moveTo>
                  <a:pt x="19" y="0"/>
                </a:moveTo>
                <a:lnTo>
                  <a:pt x="5" y="34"/>
                </a:lnTo>
                <a:lnTo>
                  <a:pt x="0" y="60"/>
                </a:lnTo>
                <a:lnTo>
                  <a:pt x="9" y="43"/>
                </a:lnTo>
                <a:lnTo>
                  <a:pt x="19"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4" name="Freeform 272"/>
          <p:cNvSpPr>
            <a:spLocks/>
          </p:cNvSpPr>
          <p:nvPr/>
        </p:nvSpPr>
        <p:spPr bwMode="auto">
          <a:xfrm>
            <a:off x="8739188" y="4748213"/>
            <a:ext cx="20637" cy="14287"/>
          </a:xfrm>
          <a:custGeom>
            <a:avLst/>
            <a:gdLst>
              <a:gd name="T0" fmla="*/ 0 w 80"/>
              <a:gd name="T1" fmla="*/ 0 h 51"/>
              <a:gd name="T2" fmla="*/ 17 w 80"/>
              <a:gd name="T3" fmla="*/ 28 h 51"/>
              <a:gd name="T4" fmla="*/ 13 w 80"/>
              <a:gd name="T5" fmla="*/ 35 h 51"/>
              <a:gd name="T6" fmla="*/ 13 w 80"/>
              <a:gd name="T7" fmla="*/ 40 h 51"/>
              <a:gd name="T8" fmla="*/ 9 w 80"/>
              <a:gd name="T9" fmla="*/ 51 h 51"/>
              <a:gd name="T10" fmla="*/ 20 w 80"/>
              <a:gd name="T11" fmla="*/ 34 h 51"/>
              <a:gd name="T12" fmla="*/ 35 w 80"/>
              <a:gd name="T13" fmla="*/ 34 h 51"/>
              <a:gd name="T14" fmla="*/ 52 w 80"/>
              <a:gd name="T15" fmla="*/ 28 h 51"/>
              <a:gd name="T16" fmla="*/ 80 w 80"/>
              <a:gd name="T17" fmla="*/ 26 h 51"/>
              <a:gd name="T18" fmla="*/ 52 w 80"/>
              <a:gd name="T19" fmla="*/ 9 h 51"/>
              <a:gd name="T20" fmla="*/ 0 w 80"/>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51">
                <a:moveTo>
                  <a:pt x="0" y="0"/>
                </a:moveTo>
                <a:lnTo>
                  <a:pt x="17" y="28"/>
                </a:lnTo>
                <a:lnTo>
                  <a:pt x="13" y="35"/>
                </a:lnTo>
                <a:lnTo>
                  <a:pt x="13" y="40"/>
                </a:lnTo>
                <a:lnTo>
                  <a:pt x="9" y="51"/>
                </a:lnTo>
                <a:lnTo>
                  <a:pt x="20" y="34"/>
                </a:lnTo>
                <a:lnTo>
                  <a:pt x="35" y="34"/>
                </a:lnTo>
                <a:lnTo>
                  <a:pt x="52" y="28"/>
                </a:lnTo>
                <a:lnTo>
                  <a:pt x="80" y="26"/>
                </a:lnTo>
                <a:lnTo>
                  <a:pt x="52" y="9"/>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5" name="Freeform 273"/>
          <p:cNvSpPr>
            <a:spLocks/>
          </p:cNvSpPr>
          <p:nvPr/>
        </p:nvSpPr>
        <p:spPr bwMode="auto">
          <a:xfrm>
            <a:off x="8734425" y="4729163"/>
            <a:ext cx="34925" cy="12700"/>
          </a:xfrm>
          <a:custGeom>
            <a:avLst/>
            <a:gdLst>
              <a:gd name="T0" fmla="*/ 0 w 135"/>
              <a:gd name="T1" fmla="*/ 25 h 48"/>
              <a:gd name="T2" fmla="*/ 6 w 135"/>
              <a:gd name="T3" fmla="*/ 42 h 48"/>
              <a:gd name="T4" fmla="*/ 20 w 135"/>
              <a:gd name="T5" fmla="*/ 48 h 48"/>
              <a:gd name="T6" fmla="*/ 42 w 135"/>
              <a:gd name="T7" fmla="*/ 34 h 48"/>
              <a:gd name="T8" fmla="*/ 69 w 135"/>
              <a:gd name="T9" fmla="*/ 25 h 48"/>
              <a:gd name="T10" fmla="*/ 113 w 135"/>
              <a:gd name="T11" fmla="*/ 24 h 48"/>
              <a:gd name="T12" fmla="*/ 135 w 135"/>
              <a:gd name="T13" fmla="*/ 27 h 48"/>
              <a:gd name="T14" fmla="*/ 101 w 135"/>
              <a:gd name="T15" fmla="*/ 12 h 48"/>
              <a:gd name="T16" fmla="*/ 77 w 135"/>
              <a:gd name="T17" fmla="*/ 6 h 48"/>
              <a:gd name="T18" fmla="*/ 80 w 135"/>
              <a:gd name="T19" fmla="*/ 0 h 48"/>
              <a:gd name="T20" fmla="*/ 57 w 135"/>
              <a:gd name="T21" fmla="*/ 9 h 48"/>
              <a:gd name="T22" fmla="*/ 59 w 135"/>
              <a:gd name="T23" fmla="*/ 3 h 48"/>
              <a:gd name="T24" fmla="*/ 40 w 135"/>
              <a:gd name="T25" fmla="*/ 12 h 48"/>
              <a:gd name="T26" fmla="*/ 23 w 135"/>
              <a:gd name="T27" fmla="*/ 12 h 48"/>
              <a:gd name="T28" fmla="*/ 0 w 135"/>
              <a:gd name="T29"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5" h="48">
                <a:moveTo>
                  <a:pt x="0" y="25"/>
                </a:moveTo>
                <a:lnTo>
                  <a:pt x="6" y="42"/>
                </a:lnTo>
                <a:lnTo>
                  <a:pt x="20" y="48"/>
                </a:lnTo>
                <a:lnTo>
                  <a:pt x="42" y="34"/>
                </a:lnTo>
                <a:lnTo>
                  <a:pt x="69" y="25"/>
                </a:lnTo>
                <a:lnTo>
                  <a:pt x="113" y="24"/>
                </a:lnTo>
                <a:lnTo>
                  <a:pt x="135" y="27"/>
                </a:lnTo>
                <a:lnTo>
                  <a:pt x="101" y="12"/>
                </a:lnTo>
                <a:lnTo>
                  <a:pt x="77" y="6"/>
                </a:lnTo>
                <a:lnTo>
                  <a:pt x="80" y="0"/>
                </a:lnTo>
                <a:lnTo>
                  <a:pt x="57" y="9"/>
                </a:lnTo>
                <a:lnTo>
                  <a:pt x="59" y="3"/>
                </a:lnTo>
                <a:lnTo>
                  <a:pt x="40" y="12"/>
                </a:lnTo>
                <a:lnTo>
                  <a:pt x="23" y="12"/>
                </a:lnTo>
                <a:lnTo>
                  <a:pt x="0" y="25"/>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6" name="Freeform 274"/>
          <p:cNvSpPr>
            <a:spLocks/>
          </p:cNvSpPr>
          <p:nvPr/>
        </p:nvSpPr>
        <p:spPr bwMode="auto">
          <a:xfrm>
            <a:off x="8813800" y="4746625"/>
            <a:ext cx="20638" cy="41275"/>
          </a:xfrm>
          <a:custGeom>
            <a:avLst/>
            <a:gdLst>
              <a:gd name="T0" fmla="*/ 0 w 78"/>
              <a:gd name="T1" fmla="*/ 30 h 159"/>
              <a:gd name="T2" fmla="*/ 24 w 78"/>
              <a:gd name="T3" fmla="*/ 10 h 159"/>
              <a:gd name="T4" fmla="*/ 52 w 78"/>
              <a:gd name="T5" fmla="*/ 15 h 159"/>
              <a:gd name="T6" fmla="*/ 68 w 78"/>
              <a:gd name="T7" fmla="*/ 41 h 159"/>
              <a:gd name="T8" fmla="*/ 71 w 78"/>
              <a:gd name="T9" fmla="*/ 77 h 159"/>
              <a:gd name="T10" fmla="*/ 68 w 78"/>
              <a:gd name="T11" fmla="*/ 105 h 159"/>
              <a:gd name="T12" fmla="*/ 59 w 78"/>
              <a:gd name="T13" fmla="*/ 128 h 159"/>
              <a:gd name="T14" fmla="*/ 44 w 78"/>
              <a:gd name="T15" fmla="*/ 93 h 159"/>
              <a:gd name="T16" fmla="*/ 31 w 78"/>
              <a:gd name="T17" fmla="*/ 73 h 159"/>
              <a:gd name="T18" fmla="*/ 5 w 78"/>
              <a:gd name="T19" fmla="*/ 60 h 159"/>
              <a:gd name="T20" fmla="*/ 25 w 78"/>
              <a:gd name="T21" fmla="*/ 89 h 159"/>
              <a:gd name="T22" fmla="*/ 47 w 78"/>
              <a:gd name="T23" fmla="*/ 111 h 159"/>
              <a:gd name="T24" fmla="*/ 49 w 78"/>
              <a:gd name="T25" fmla="*/ 134 h 159"/>
              <a:gd name="T26" fmla="*/ 40 w 78"/>
              <a:gd name="T27" fmla="*/ 156 h 159"/>
              <a:gd name="T28" fmla="*/ 28 w 78"/>
              <a:gd name="T29" fmla="*/ 159 h 159"/>
              <a:gd name="T30" fmla="*/ 61 w 78"/>
              <a:gd name="T31" fmla="*/ 151 h 159"/>
              <a:gd name="T32" fmla="*/ 77 w 78"/>
              <a:gd name="T33" fmla="*/ 117 h 159"/>
              <a:gd name="T34" fmla="*/ 78 w 78"/>
              <a:gd name="T35" fmla="*/ 73 h 159"/>
              <a:gd name="T36" fmla="*/ 77 w 78"/>
              <a:gd name="T37" fmla="*/ 33 h 159"/>
              <a:gd name="T38" fmla="*/ 59 w 78"/>
              <a:gd name="T39" fmla="*/ 7 h 159"/>
              <a:gd name="T40" fmla="*/ 34 w 78"/>
              <a:gd name="T41" fmla="*/ 0 h 159"/>
              <a:gd name="T42" fmla="*/ 10 w 78"/>
              <a:gd name="T43" fmla="*/ 4 h 159"/>
              <a:gd name="T44" fmla="*/ 0 w 78"/>
              <a:gd name="T45" fmla="*/ 3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8" h="159">
                <a:moveTo>
                  <a:pt x="0" y="30"/>
                </a:moveTo>
                <a:lnTo>
                  <a:pt x="24" y="10"/>
                </a:lnTo>
                <a:lnTo>
                  <a:pt x="52" y="15"/>
                </a:lnTo>
                <a:lnTo>
                  <a:pt x="68" y="41"/>
                </a:lnTo>
                <a:lnTo>
                  <a:pt x="71" y="77"/>
                </a:lnTo>
                <a:lnTo>
                  <a:pt x="68" y="105"/>
                </a:lnTo>
                <a:lnTo>
                  <a:pt x="59" y="128"/>
                </a:lnTo>
                <a:lnTo>
                  <a:pt x="44" y="93"/>
                </a:lnTo>
                <a:lnTo>
                  <a:pt x="31" y="73"/>
                </a:lnTo>
                <a:lnTo>
                  <a:pt x="5" y="60"/>
                </a:lnTo>
                <a:lnTo>
                  <a:pt x="25" y="89"/>
                </a:lnTo>
                <a:lnTo>
                  <a:pt x="47" y="111"/>
                </a:lnTo>
                <a:lnTo>
                  <a:pt x="49" y="134"/>
                </a:lnTo>
                <a:lnTo>
                  <a:pt x="40" y="156"/>
                </a:lnTo>
                <a:lnTo>
                  <a:pt x="28" y="159"/>
                </a:lnTo>
                <a:lnTo>
                  <a:pt x="61" y="151"/>
                </a:lnTo>
                <a:lnTo>
                  <a:pt x="77" y="117"/>
                </a:lnTo>
                <a:lnTo>
                  <a:pt x="78" y="73"/>
                </a:lnTo>
                <a:lnTo>
                  <a:pt x="77" y="33"/>
                </a:lnTo>
                <a:lnTo>
                  <a:pt x="59" y="7"/>
                </a:lnTo>
                <a:lnTo>
                  <a:pt x="34" y="0"/>
                </a:lnTo>
                <a:lnTo>
                  <a:pt x="10" y="4"/>
                </a:lnTo>
                <a:lnTo>
                  <a:pt x="0" y="3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7" name="Freeform 275"/>
          <p:cNvSpPr>
            <a:spLocks/>
          </p:cNvSpPr>
          <p:nvPr/>
        </p:nvSpPr>
        <p:spPr bwMode="auto">
          <a:xfrm>
            <a:off x="8809038" y="4740275"/>
            <a:ext cx="33337" cy="55563"/>
          </a:xfrm>
          <a:custGeom>
            <a:avLst/>
            <a:gdLst>
              <a:gd name="T0" fmla="*/ 0 w 129"/>
              <a:gd name="T1" fmla="*/ 53 h 215"/>
              <a:gd name="T2" fmla="*/ 20 w 129"/>
              <a:gd name="T3" fmla="*/ 19 h 215"/>
              <a:gd name="T4" fmla="*/ 54 w 129"/>
              <a:gd name="T5" fmla="*/ 9 h 215"/>
              <a:gd name="T6" fmla="*/ 95 w 129"/>
              <a:gd name="T7" fmla="*/ 16 h 215"/>
              <a:gd name="T8" fmla="*/ 109 w 129"/>
              <a:gd name="T9" fmla="*/ 35 h 215"/>
              <a:gd name="T10" fmla="*/ 120 w 129"/>
              <a:gd name="T11" fmla="*/ 67 h 215"/>
              <a:gd name="T12" fmla="*/ 120 w 129"/>
              <a:gd name="T13" fmla="*/ 93 h 215"/>
              <a:gd name="T14" fmla="*/ 114 w 129"/>
              <a:gd name="T15" fmla="*/ 111 h 215"/>
              <a:gd name="T16" fmla="*/ 114 w 129"/>
              <a:gd name="T17" fmla="*/ 137 h 215"/>
              <a:gd name="T18" fmla="*/ 107 w 129"/>
              <a:gd name="T19" fmla="*/ 168 h 215"/>
              <a:gd name="T20" fmla="*/ 80 w 129"/>
              <a:gd name="T21" fmla="*/ 198 h 215"/>
              <a:gd name="T22" fmla="*/ 63 w 129"/>
              <a:gd name="T23" fmla="*/ 198 h 215"/>
              <a:gd name="T24" fmla="*/ 40 w 129"/>
              <a:gd name="T25" fmla="*/ 198 h 215"/>
              <a:gd name="T26" fmla="*/ 40 w 129"/>
              <a:gd name="T27" fmla="*/ 203 h 215"/>
              <a:gd name="T28" fmla="*/ 57 w 129"/>
              <a:gd name="T29" fmla="*/ 215 h 215"/>
              <a:gd name="T30" fmla="*/ 76 w 129"/>
              <a:gd name="T31" fmla="*/ 211 h 215"/>
              <a:gd name="T32" fmla="*/ 101 w 129"/>
              <a:gd name="T33" fmla="*/ 201 h 215"/>
              <a:gd name="T34" fmla="*/ 121 w 129"/>
              <a:gd name="T35" fmla="*/ 171 h 215"/>
              <a:gd name="T36" fmla="*/ 123 w 129"/>
              <a:gd name="T37" fmla="*/ 121 h 215"/>
              <a:gd name="T38" fmla="*/ 129 w 129"/>
              <a:gd name="T39" fmla="*/ 87 h 215"/>
              <a:gd name="T40" fmla="*/ 129 w 129"/>
              <a:gd name="T41" fmla="*/ 58 h 215"/>
              <a:gd name="T42" fmla="*/ 117 w 129"/>
              <a:gd name="T43" fmla="*/ 32 h 215"/>
              <a:gd name="T44" fmla="*/ 103 w 129"/>
              <a:gd name="T45" fmla="*/ 9 h 215"/>
              <a:gd name="T46" fmla="*/ 69 w 129"/>
              <a:gd name="T47" fmla="*/ 0 h 215"/>
              <a:gd name="T48" fmla="*/ 20 w 129"/>
              <a:gd name="T49" fmla="*/ 6 h 215"/>
              <a:gd name="T50" fmla="*/ 3 w 129"/>
              <a:gd name="T51" fmla="*/ 19 h 215"/>
              <a:gd name="T52" fmla="*/ 0 w 129"/>
              <a:gd name="T53" fmla="*/ 5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9" h="215">
                <a:moveTo>
                  <a:pt x="0" y="53"/>
                </a:moveTo>
                <a:lnTo>
                  <a:pt x="20" y="19"/>
                </a:lnTo>
                <a:lnTo>
                  <a:pt x="54" y="9"/>
                </a:lnTo>
                <a:lnTo>
                  <a:pt x="95" y="16"/>
                </a:lnTo>
                <a:lnTo>
                  <a:pt x="109" y="35"/>
                </a:lnTo>
                <a:lnTo>
                  <a:pt x="120" y="67"/>
                </a:lnTo>
                <a:lnTo>
                  <a:pt x="120" y="93"/>
                </a:lnTo>
                <a:lnTo>
                  <a:pt x="114" y="111"/>
                </a:lnTo>
                <a:lnTo>
                  <a:pt x="114" y="137"/>
                </a:lnTo>
                <a:lnTo>
                  <a:pt x="107" y="168"/>
                </a:lnTo>
                <a:lnTo>
                  <a:pt x="80" y="198"/>
                </a:lnTo>
                <a:lnTo>
                  <a:pt x="63" y="198"/>
                </a:lnTo>
                <a:lnTo>
                  <a:pt x="40" y="198"/>
                </a:lnTo>
                <a:lnTo>
                  <a:pt x="40" y="203"/>
                </a:lnTo>
                <a:lnTo>
                  <a:pt x="57" y="215"/>
                </a:lnTo>
                <a:lnTo>
                  <a:pt x="76" y="211"/>
                </a:lnTo>
                <a:lnTo>
                  <a:pt x="101" y="201"/>
                </a:lnTo>
                <a:lnTo>
                  <a:pt x="121" y="171"/>
                </a:lnTo>
                <a:lnTo>
                  <a:pt x="123" y="121"/>
                </a:lnTo>
                <a:lnTo>
                  <a:pt x="129" y="87"/>
                </a:lnTo>
                <a:lnTo>
                  <a:pt x="129" y="58"/>
                </a:lnTo>
                <a:lnTo>
                  <a:pt x="117" y="32"/>
                </a:lnTo>
                <a:lnTo>
                  <a:pt x="103" y="9"/>
                </a:lnTo>
                <a:lnTo>
                  <a:pt x="69" y="0"/>
                </a:lnTo>
                <a:lnTo>
                  <a:pt x="20" y="6"/>
                </a:lnTo>
                <a:lnTo>
                  <a:pt x="3" y="19"/>
                </a:lnTo>
                <a:lnTo>
                  <a:pt x="0" y="53"/>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8" name="Freeform 276"/>
          <p:cNvSpPr>
            <a:spLocks/>
          </p:cNvSpPr>
          <p:nvPr/>
        </p:nvSpPr>
        <p:spPr bwMode="auto">
          <a:xfrm>
            <a:off x="8791575" y="4800600"/>
            <a:ext cx="30163" cy="47625"/>
          </a:xfrm>
          <a:custGeom>
            <a:avLst/>
            <a:gdLst>
              <a:gd name="T0" fmla="*/ 118 w 118"/>
              <a:gd name="T1" fmla="*/ 0 h 179"/>
              <a:gd name="T2" fmla="*/ 102 w 118"/>
              <a:gd name="T3" fmla="*/ 39 h 179"/>
              <a:gd name="T4" fmla="*/ 77 w 118"/>
              <a:gd name="T5" fmla="*/ 80 h 179"/>
              <a:gd name="T6" fmla="*/ 52 w 118"/>
              <a:gd name="T7" fmla="*/ 116 h 179"/>
              <a:gd name="T8" fmla="*/ 17 w 118"/>
              <a:gd name="T9" fmla="*/ 164 h 179"/>
              <a:gd name="T10" fmla="*/ 0 w 118"/>
              <a:gd name="T11" fmla="*/ 179 h 179"/>
              <a:gd name="T12" fmla="*/ 39 w 118"/>
              <a:gd name="T13" fmla="*/ 159 h 179"/>
              <a:gd name="T14" fmla="*/ 70 w 118"/>
              <a:gd name="T15" fmla="*/ 115 h 179"/>
              <a:gd name="T16" fmla="*/ 99 w 118"/>
              <a:gd name="T17" fmla="*/ 67 h 179"/>
              <a:gd name="T18" fmla="*/ 118 w 118"/>
              <a:gd name="T19"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179">
                <a:moveTo>
                  <a:pt x="118" y="0"/>
                </a:moveTo>
                <a:lnTo>
                  <a:pt x="102" y="39"/>
                </a:lnTo>
                <a:lnTo>
                  <a:pt x="77" y="80"/>
                </a:lnTo>
                <a:lnTo>
                  <a:pt x="52" y="116"/>
                </a:lnTo>
                <a:lnTo>
                  <a:pt x="17" y="164"/>
                </a:lnTo>
                <a:lnTo>
                  <a:pt x="0" y="179"/>
                </a:lnTo>
                <a:lnTo>
                  <a:pt x="39" y="159"/>
                </a:lnTo>
                <a:lnTo>
                  <a:pt x="70" y="115"/>
                </a:lnTo>
                <a:lnTo>
                  <a:pt x="99" y="67"/>
                </a:lnTo>
                <a:lnTo>
                  <a:pt x="118"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69" name="Freeform 277"/>
          <p:cNvSpPr>
            <a:spLocks/>
          </p:cNvSpPr>
          <p:nvPr/>
        </p:nvSpPr>
        <p:spPr bwMode="auto">
          <a:xfrm>
            <a:off x="8739188" y="4640263"/>
            <a:ext cx="177800" cy="176212"/>
          </a:xfrm>
          <a:custGeom>
            <a:avLst/>
            <a:gdLst>
              <a:gd name="T0" fmla="*/ 54 w 671"/>
              <a:gd name="T1" fmla="*/ 193 h 670"/>
              <a:gd name="T2" fmla="*/ 155 w 671"/>
              <a:gd name="T3" fmla="*/ 177 h 670"/>
              <a:gd name="T4" fmla="*/ 223 w 671"/>
              <a:gd name="T5" fmla="*/ 187 h 670"/>
              <a:gd name="T6" fmla="*/ 264 w 671"/>
              <a:gd name="T7" fmla="*/ 234 h 670"/>
              <a:gd name="T8" fmla="*/ 238 w 671"/>
              <a:gd name="T9" fmla="*/ 290 h 670"/>
              <a:gd name="T10" fmla="*/ 206 w 671"/>
              <a:gd name="T11" fmla="*/ 311 h 670"/>
              <a:gd name="T12" fmla="*/ 197 w 671"/>
              <a:gd name="T13" fmla="*/ 366 h 670"/>
              <a:gd name="T14" fmla="*/ 217 w 671"/>
              <a:gd name="T15" fmla="*/ 401 h 670"/>
              <a:gd name="T16" fmla="*/ 200 w 671"/>
              <a:gd name="T17" fmla="*/ 453 h 670"/>
              <a:gd name="T18" fmla="*/ 242 w 671"/>
              <a:gd name="T19" fmla="*/ 453 h 670"/>
              <a:gd name="T20" fmla="*/ 254 w 671"/>
              <a:gd name="T21" fmla="*/ 394 h 670"/>
              <a:gd name="T22" fmla="*/ 280 w 671"/>
              <a:gd name="T23" fmla="*/ 366 h 670"/>
              <a:gd name="T24" fmla="*/ 329 w 671"/>
              <a:gd name="T25" fmla="*/ 366 h 670"/>
              <a:gd name="T26" fmla="*/ 378 w 671"/>
              <a:gd name="T27" fmla="*/ 378 h 670"/>
              <a:gd name="T28" fmla="*/ 393 w 671"/>
              <a:gd name="T29" fmla="*/ 419 h 670"/>
              <a:gd name="T30" fmla="*/ 399 w 671"/>
              <a:gd name="T31" fmla="*/ 475 h 670"/>
              <a:gd name="T32" fmla="*/ 393 w 671"/>
              <a:gd name="T33" fmla="*/ 516 h 670"/>
              <a:gd name="T34" fmla="*/ 393 w 671"/>
              <a:gd name="T35" fmla="*/ 547 h 670"/>
              <a:gd name="T36" fmla="*/ 396 w 671"/>
              <a:gd name="T37" fmla="*/ 581 h 670"/>
              <a:gd name="T38" fmla="*/ 428 w 671"/>
              <a:gd name="T39" fmla="*/ 613 h 670"/>
              <a:gd name="T40" fmla="*/ 451 w 671"/>
              <a:gd name="T41" fmla="*/ 632 h 670"/>
              <a:gd name="T42" fmla="*/ 510 w 671"/>
              <a:gd name="T43" fmla="*/ 670 h 670"/>
              <a:gd name="T44" fmla="*/ 620 w 671"/>
              <a:gd name="T45" fmla="*/ 558 h 670"/>
              <a:gd name="T46" fmla="*/ 652 w 671"/>
              <a:gd name="T47" fmla="*/ 466 h 670"/>
              <a:gd name="T48" fmla="*/ 665 w 671"/>
              <a:gd name="T49" fmla="*/ 318 h 670"/>
              <a:gd name="T50" fmla="*/ 671 w 671"/>
              <a:gd name="T51" fmla="*/ 215 h 670"/>
              <a:gd name="T52" fmla="*/ 658 w 671"/>
              <a:gd name="T53" fmla="*/ 114 h 670"/>
              <a:gd name="T54" fmla="*/ 629 w 671"/>
              <a:gd name="T55" fmla="*/ 59 h 670"/>
              <a:gd name="T56" fmla="*/ 562 w 671"/>
              <a:gd name="T57" fmla="*/ 21 h 670"/>
              <a:gd name="T58" fmla="*/ 502 w 671"/>
              <a:gd name="T59" fmla="*/ 8 h 670"/>
              <a:gd name="T60" fmla="*/ 384 w 671"/>
              <a:gd name="T61" fmla="*/ 0 h 670"/>
              <a:gd name="T62" fmla="*/ 270 w 671"/>
              <a:gd name="T63" fmla="*/ 5 h 670"/>
              <a:gd name="T64" fmla="*/ 129 w 671"/>
              <a:gd name="T65" fmla="*/ 30 h 670"/>
              <a:gd name="T66" fmla="*/ 64 w 671"/>
              <a:gd name="T67" fmla="*/ 62 h 670"/>
              <a:gd name="T68" fmla="*/ 32 w 671"/>
              <a:gd name="T69" fmla="*/ 94 h 670"/>
              <a:gd name="T70" fmla="*/ 0 w 671"/>
              <a:gd name="T71" fmla="*/ 140 h 670"/>
              <a:gd name="T72" fmla="*/ 6 w 671"/>
              <a:gd name="T73" fmla="*/ 166 h 670"/>
              <a:gd name="T74" fmla="*/ 54 w 671"/>
              <a:gd name="T75" fmla="*/ 193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71" h="670">
                <a:moveTo>
                  <a:pt x="54" y="193"/>
                </a:moveTo>
                <a:lnTo>
                  <a:pt x="155" y="177"/>
                </a:lnTo>
                <a:lnTo>
                  <a:pt x="223" y="187"/>
                </a:lnTo>
                <a:lnTo>
                  <a:pt x="264" y="234"/>
                </a:lnTo>
                <a:lnTo>
                  <a:pt x="238" y="290"/>
                </a:lnTo>
                <a:lnTo>
                  <a:pt x="206" y="311"/>
                </a:lnTo>
                <a:lnTo>
                  <a:pt x="197" y="366"/>
                </a:lnTo>
                <a:lnTo>
                  <a:pt x="217" y="401"/>
                </a:lnTo>
                <a:lnTo>
                  <a:pt x="200" y="453"/>
                </a:lnTo>
                <a:lnTo>
                  <a:pt x="242" y="453"/>
                </a:lnTo>
                <a:lnTo>
                  <a:pt x="254" y="394"/>
                </a:lnTo>
                <a:lnTo>
                  <a:pt x="280" y="366"/>
                </a:lnTo>
                <a:lnTo>
                  <a:pt x="329" y="366"/>
                </a:lnTo>
                <a:lnTo>
                  <a:pt x="378" y="378"/>
                </a:lnTo>
                <a:lnTo>
                  <a:pt x="393" y="419"/>
                </a:lnTo>
                <a:lnTo>
                  <a:pt x="399" y="475"/>
                </a:lnTo>
                <a:lnTo>
                  <a:pt x="393" y="516"/>
                </a:lnTo>
                <a:lnTo>
                  <a:pt x="393" y="547"/>
                </a:lnTo>
                <a:lnTo>
                  <a:pt x="396" y="581"/>
                </a:lnTo>
                <a:lnTo>
                  <a:pt x="428" y="613"/>
                </a:lnTo>
                <a:lnTo>
                  <a:pt x="451" y="632"/>
                </a:lnTo>
                <a:lnTo>
                  <a:pt x="510" y="670"/>
                </a:lnTo>
                <a:lnTo>
                  <a:pt x="620" y="558"/>
                </a:lnTo>
                <a:lnTo>
                  <a:pt x="652" y="466"/>
                </a:lnTo>
                <a:lnTo>
                  <a:pt x="665" y="318"/>
                </a:lnTo>
                <a:lnTo>
                  <a:pt x="671" y="215"/>
                </a:lnTo>
                <a:lnTo>
                  <a:pt x="658" y="114"/>
                </a:lnTo>
                <a:lnTo>
                  <a:pt x="629" y="59"/>
                </a:lnTo>
                <a:lnTo>
                  <a:pt x="562" y="21"/>
                </a:lnTo>
                <a:lnTo>
                  <a:pt x="502" y="8"/>
                </a:lnTo>
                <a:lnTo>
                  <a:pt x="384" y="0"/>
                </a:lnTo>
                <a:lnTo>
                  <a:pt x="270" y="5"/>
                </a:lnTo>
                <a:lnTo>
                  <a:pt x="129" y="30"/>
                </a:lnTo>
                <a:lnTo>
                  <a:pt x="64" y="62"/>
                </a:lnTo>
                <a:lnTo>
                  <a:pt x="32" y="94"/>
                </a:lnTo>
                <a:lnTo>
                  <a:pt x="0" y="140"/>
                </a:lnTo>
                <a:lnTo>
                  <a:pt x="6" y="166"/>
                </a:lnTo>
                <a:lnTo>
                  <a:pt x="54" y="193"/>
                </a:lnTo>
                <a:close/>
              </a:path>
            </a:pathLst>
          </a:custGeom>
          <a:solidFill>
            <a:srgbClr val="603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0" name="Freeform 278"/>
          <p:cNvSpPr>
            <a:spLocks/>
          </p:cNvSpPr>
          <p:nvPr/>
        </p:nvSpPr>
        <p:spPr bwMode="auto">
          <a:xfrm>
            <a:off x="8743950" y="4641850"/>
            <a:ext cx="169863" cy="169863"/>
          </a:xfrm>
          <a:custGeom>
            <a:avLst/>
            <a:gdLst>
              <a:gd name="T0" fmla="*/ 25 w 636"/>
              <a:gd name="T1" fmla="*/ 98 h 643"/>
              <a:gd name="T2" fmla="*/ 13 w 636"/>
              <a:gd name="T3" fmla="*/ 152 h 643"/>
              <a:gd name="T4" fmla="*/ 160 w 636"/>
              <a:gd name="T5" fmla="*/ 158 h 643"/>
              <a:gd name="T6" fmla="*/ 290 w 636"/>
              <a:gd name="T7" fmla="*/ 126 h 643"/>
              <a:gd name="T8" fmla="*/ 229 w 636"/>
              <a:gd name="T9" fmla="*/ 148 h 643"/>
              <a:gd name="T10" fmla="*/ 213 w 636"/>
              <a:gd name="T11" fmla="*/ 169 h 643"/>
              <a:gd name="T12" fmla="*/ 277 w 636"/>
              <a:gd name="T13" fmla="*/ 163 h 643"/>
              <a:gd name="T14" fmla="*/ 293 w 636"/>
              <a:gd name="T15" fmla="*/ 172 h 643"/>
              <a:gd name="T16" fmla="*/ 255 w 636"/>
              <a:gd name="T17" fmla="*/ 217 h 643"/>
              <a:gd name="T18" fmla="*/ 267 w 636"/>
              <a:gd name="T19" fmla="*/ 226 h 643"/>
              <a:gd name="T20" fmla="*/ 232 w 636"/>
              <a:gd name="T21" fmla="*/ 280 h 643"/>
              <a:gd name="T22" fmla="*/ 348 w 636"/>
              <a:gd name="T23" fmla="*/ 255 h 643"/>
              <a:gd name="T24" fmla="*/ 194 w 636"/>
              <a:gd name="T25" fmla="*/ 310 h 643"/>
              <a:gd name="T26" fmla="*/ 280 w 636"/>
              <a:gd name="T27" fmla="*/ 300 h 643"/>
              <a:gd name="T28" fmla="*/ 204 w 636"/>
              <a:gd name="T29" fmla="*/ 338 h 643"/>
              <a:gd name="T30" fmla="*/ 229 w 636"/>
              <a:gd name="T31" fmla="*/ 358 h 643"/>
              <a:gd name="T32" fmla="*/ 354 w 636"/>
              <a:gd name="T33" fmla="*/ 344 h 643"/>
              <a:gd name="T34" fmla="*/ 444 w 636"/>
              <a:gd name="T35" fmla="*/ 355 h 643"/>
              <a:gd name="T36" fmla="*/ 438 w 636"/>
              <a:gd name="T37" fmla="*/ 379 h 643"/>
              <a:gd name="T38" fmla="*/ 460 w 636"/>
              <a:gd name="T39" fmla="*/ 393 h 643"/>
              <a:gd name="T40" fmla="*/ 387 w 636"/>
              <a:gd name="T41" fmla="*/ 442 h 643"/>
              <a:gd name="T42" fmla="*/ 454 w 636"/>
              <a:gd name="T43" fmla="*/ 440 h 643"/>
              <a:gd name="T44" fmla="*/ 387 w 636"/>
              <a:gd name="T45" fmla="*/ 511 h 643"/>
              <a:gd name="T46" fmla="*/ 432 w 636"/>
              <a:gd name="T47" fmla="*/ 508 h 643"/>
              <a:gd name="T48" fmla="*/ 412 w 636"/>
              <a:gd name="T49" fmla="*/ 586 h 643"/>
              <a:gd name="T50" fmla="*/ 496 w 636"/>
              <a:gd name="T51" fmla="*/ 471 h 643"/>
              <a:gd name="T52" fmla="*/ 419 w 636"/>
              <a:gd name="T53" fmla="*/ 599 h 643"/>
              <a:gd name="T54" fmla="*/ 514 w 636"/>
              <a:gd name="T55" fmla="*/ 553 h 643"/>
              <a:gd name="T56" fmla="*/ 491 w 636"/>
              <a:gd name="T57" fmla="*/ 602 h 643"/>
              <a:gd name="T58" fmla="*/ 540 w 636"/>
              <a:gd name="T59" fmla="*/ 599 h 643"/>
              <a:gd name="T60" fmla="*/ 620 w 636"/>
              <a:gd name="T61" fmla="*/ 386 h 643"/>
              <a:gd name="T62" fmla="*/ 582 w 636"/>
              <a:gd name="T63" fmla="*/ 255 h 643"/>
              <a:gd name="T64" fmla="*/ 514 w 636"/>
              <a:gd name="T65" fmla="*/ 266 h 643"/>
              <a:gd name="T66" fmla="*/ 630 w 636"/>
              <a:gd name="T67" fmla="*/ 223 h 643"/>
              <a:gd name="T68" fmla="*/ 551 w 636"/>
              <a:gd name="T69" fmla="*/ 141 h 643"/>
              <a:gd name="T70" fmla="*/ 499 w 636"/>
              <a:gd name="T71" fmla="*/ 141 h 643"/>
              <a:gd name="T72" fmla="*/ 607 w 636"/>
              <a:gd name="T73" fmla="*/ 69 h 643"/>
              <a:gd name="T74" fmla="*/ 482 w 636"/>
              <a:gd name="T75" fmla="*/ 41 h 643"/>
              <a:gd name="T76" fmla="*/ 517 w 636"/>
              <a:gd name="T77" fmla="*/ 16 h 643"/>
              <a:gd name="T78" fmla="*/ 359 w 636"/>
              <a:gd name="T79" fmla="*/ 13 h 643"/>
              <a:gd name="T80" fmla="*/ 298 w 636"/>
              <a:gd name="T81" fmla="*/ 32 h 643"/>
              <a:gd name="T82" fmla="*/ 287 w 636"/>
              <a:gd name="T83" fmla="*/ 3 h 643"/>
              <a:gd name="T84" fmla="*/ 163 w 636"/>
              <a:gd name="T85" fmla="*/ 54 h 643"/>
              <a:gd name="T86" fmla="*/ 184 w 636"/>
              <a:gd name="T87" fmla="*/ 1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6" h="643">
                <a:moveTo>
                  <a:pt x="104" y="41"/>
                </a:moveTo>
                <a:lnTo>
                  <a:pt x="51" y="63"/>
                </a:lnTo>
                <a:lnTo>
                  <a:pt x="25" y="98"/>
                </a:lnTo>
                <a:lnTo>
                  <a:pt x="10" y="121"/>
                </a:lnTo>
                <a:lnTo>
                  <a:pt x="0" y="138"/>
                </a:lnTo>
                <a:lnTo>
                  <a:pt x="13" y="152"/>
                </a:lnTo>
                <a:lnTo>
                  <a:pt x="41" y="169"/>
                </a:lnTo>
                <a:lnTo>
                  <a:pt x="110" y="158"/>
                </a:lnTo>
                <a:lnTo>
                  <a:pt x="160" y="158"/>
                </a:lnTo>
                <a:lnTo>
                  <a:pt x="194" y="141"/>
                </a:lnTo>
                <a:lnTo>
                  <a:pt x="245" y="129"/>
                </a:lnTo>
                <a:lnTo>
                  <a:pt x="290" y="126"/>
                </a:lnTo>
                <a:lnTo>
                  <a:pt x="342" y="129"/>
                </a:lnTo>
                <a:lnTo>
                  <a:pt x="267" y="138"/>
                </a:lnTo>
                <a:lnTo>
                  <a:pt x="229" y="148"/>
                </a:lnTo>
                <a:lnTo>
                  <a:pt x="201" y="158"/>
                </a:lnTo>
                <a:lnTo>
                  <a:pt x="194" y="161"/>
                </a:lnTo>
                <a:lnTo>
                  <a:pt x="213" y="169"/>
                </a:lnTo>
                <a:lnTo>
                  <a:pt x="229" y="185"/>
                </a:lnTo>
                <a:lnTo>
                  <a:pt x="255" y="169"/>
                </a:lnTo>
                <a:lnTo>
                  <a:pt x="277" y="163"/>
                </a:lnTo>
                <a:lnTo>
                  <a:pt x="325" y="155"/>
                </a:lnTo>
                <a:lnTo>
                  <a:pt x="339" y="155"/>
                </a:lnTo>
                <a:lnTo>
                  <a:pt x="293" y="172"/>
                </a:lnTo>
                <a:lnTo>
                  <a:pt x="258" y="188"/>
                </a:lnTo>
                <a:lnTo>
                  <a:pt x="239" y="201"/>
                </a:lnTo>
                <a:lnTo>
                  <a:pt x="255" y="217"/>
                </a:lnTo>
                <a:lnTo>
                  <a:pt x="293" y="204"/>
                </a:lnTo>
                <a:lnTo>
                  <a:pt x="325" y="198"/>
                </a:lnTo>
                <a:lnTo>
                  <a:pt x="267" y="226"/>
                </a:lnTo>
                <a:lnTo>
                  <a:pt x="248" y="239"/>
                </a:lnTo>
                <a:lnTo>
                  <a:pt x="242" y="266"/>
                </a:lnTo>
                <a:lnTo>
                  <a:pt x="232" y="280"/>
                </a:lnTo>
                <a:lnTo>
                  <a:pt x="267" y="263"/>
                </a:lnTo>
                <a:lnTo>
                  <a:pt x="298" y="257"/>
                </a:lnTo>
                <a:lnTo>
                  <a:pt x="348" y="255"/>
                </a:lnTo>
                <a:lnTo>
                  <a:pt x="272" y="276"/>
                </a:lnTo>
                <a:lnTo>
                  <a:pt x="226" y="294"/>
                </a:lnTo>
                <a:lnTo>
                  <a:pt x="194" y="310"/>
                </a:lnTo>
                <a:lnTo>
                  <a:pt x="191" y="335"/>
                </a:lnTo>
                <a:lnTo>
                  <a:pt x="229" y="317"/>
                </a:lnTo>
                <a:lnTo>
                  <a:pt x="280" y="300"/>
                </a:lnTo>
                <a:lnTo>
                  <a:pt x="304" y="300"/>
                </a:lnTo>
                <a:lnTo>
                  <a:pt x="248" y="320"/>
                </a:lnTo>
                <a:lnTo>
                  <a:pt x="204" y="338"/>
                </a:lnTo>
                <a:lnTo>
                  <a:pt x="187" y="355"/>
                </a:lnTo>
                <a:lnTo>
                  <a:pt x="194" y="370"/>
                </a:lnTo>
                <a:lnTo>
                  <a:pt x="229" y="358"/>
                </a:lnTo>
                <a:lnTo>
                  <a:pt x="261" y="344"/>
                </a:lnTo>
                <a:lnTo>
                  <a:pt x="327" y="341"/>
                </a:lnTo>
                <a:lnTo>
                  <a:pt x="354" y="344"/>
                </a:lnTo>
                <a:lnTo>
                  <a:pt x="415" y="348"/>
                </a:lnTo>
                <a:lnTo>
                  <a:pt x="488" y="338"/>
                </a:lnTo>
                <a:lnTo>
                  <a:pt x="444" y="355"/>
                </a:lnTo>
                <a:lnTo>
                  <a:pt x="368" y="367"/>
                </a:lnTo>
                <a:lnTo>
                  <a:pt x="384" y="393"/>
                </a:lnTo>
                <a:lnTo>
                  <a:pt x="438" y="379"/>
                </a:lnTo>
                <a:lnTo>
                  <a:pt x="491" y="361"/>
                </a:lnTo>
                <a:lnTo>
                  <a:pt x="525" y="344"/>
                </a:lnTo>
                <a:lnTo>
                  <a:pt x="460" y="393"/>
                </a:lnTo>
                <a:lnTo>
                  <a:pt x="419" y="405"/>
                </a:lnTo>
                <a:lnTo>
                  <a:pt x="384" y="417"/>
                </a:lnTo>
                <a:lnTo>
                  <a:pt x="387" y="442"/>
                </a:lnTo>
                <a:lnTo>
                  <a:pt x="438" y="434"/>
                </a:lnTo>
                <a:lnTo>
                  <a:pt x="478" y="423"/>
                </a:lnTo>
                <a:lnTo>
                  <a:pt x="454" y="440"/>
                </a:lnTo>
                <a:lnTo>
                  <a:pt x="409" y="452"/>
                </a:lnTo>
                <a:lnTo>
                  <a:pt x="387" y="455"/>
                </a:lnTo>
                <a:lnTo>
                  <a:pt x="387" y="511"/>
                </a:lnTo>
                <a:lnTo>
                  <a:pt x="435" y="492"/>
                </a:lnTo>
                <a:lnTo>
                  <a:pt x="473" y="477"/>
                </a:lnTo>
                <a:lnTo>
                  <a:pt x="432" y="508"/>
                </a:lnTo>
                <a:lnTo>
                  <a:pt x="380" y="530"/>
                </a:lnTo>
                <a:lnTo>
                  <a:pt x="384" y="556"/>
                </a:lnTo>
                <a:lnTo>
                  <a:pt x="412" y="586"/>
                </a:lnTo>
                <a:lnTo>
                  <a:pt x="438" y="553"/>
                </a:lnTo>
                <a:lnTo>
                  <a:pt x="473" y="511"/>
                </a:lnTo>
                <a:lnTo>
                  <a:pt x="496" y="471"/>
                </a:lnTo>
                <a:lnTo>
                  <a:pt x="473" y="533"/>
                </a:lnTo>
                <a:lnTo>
                  <a:pt x="454" y="556"/>
                </a:lnTo>
                <a:lnTo>
                  <a:pt x="419" y="599"/>
                </a:lnTo>
                <a:lnTo>
                  <a:pt x="444" y="628"/>
                </a:lnTo>
                <a:lnTo>
                  <a:pt x="485" y="594"/>
                </a:lnTo>
                <a:lnTo>
                  <a:pt x="514" y="553"/>
                </a:lnTo>
                <a:lnTo>
                  <a:pt x="540" y="508"/>
                </a:lnTo>
                <a:lnTo>
                  <a:pt x="517" y="573"/>
                </a:lnTo>
                <a:lnTo>
                  <a:pt x="491" y="602"/>
                </a:lnTo>
                <a:lnTo>
                  <a:pt x="465" y="631"/>
                </a:lnTo>
                <a:lnTo>
                  <a:pt x="488" y="643"/>
                </a:lnTo>
                <a:lnTo>
                  <a:pt x="540" y="599"/>
                </a:lnTo>
                <a:lnTo>
                  <a:pt x="589" y="530"/>
                </a:lnTo>
                <a:lnTo>
                  <a:pt x="607" y="477"/>
                </a:lnTo>
                <a:lnTo>
                  <a:pt x="620" y="386"/>
                </a:lnTo>
                <a:lnTo>
                  <a:pt x="627" y="317"/>
                </a:lnTo>
                <a:lnTo>
                  <a:pt x="636" y="239"/>
                </a:lnTo>
                <a:lnTo>
                  <a:pt x="582" y="255"/>
                </a:lnTo>
                <a:lnTo>
                  <a:pt x="522" y="276"/>
                </a:lnTo>
                <a:lnTo>
                  <a:pt x="432" y="297"/>
                </a:lnTo>
                <a:lnTo>
                  <a:pt x="514" y="266"/>
                </a:lnTo>
                <a:lnTo>
                  <a:pt x="543" y="249"/>
                </a:lnTo>
                <a:lnTo>
                  <a:pt x="601" y="229"/>
                </a:lnTo>
                <a:lnTo>
                  <a:pt x="630" y="223"/>
                </a:lnTo>
                <a:lnTo>
                  <a:pt x="630" y="182"/>
                </a:lnTo>
                <a:lnTo>
                  <a:pt x="623" y="129"/>
                </a:lnTo>
                <a:lnTo>
                  <a:pt x="551" y="141"/>
                </a:lnTo>
                <a:lnTo>
                  <a:pt x="505" y="155"/>
                </a:lnTo>
                <a:lnTo>
                  <a:pt x="447" y="182"/>
                </a:lnTo>
                <a:lnTo>
                  <a:pt x="499" y="141"/>
                </a:lnTo>
                <a:lnTo>
                  <a:pt x="560" y="124"/>
                </a:lnTo>
                <a:lnTo>
                  <a:pt x="620" y="109"/>
                </a:lnTo>
                <a:lnTo>
                  <a:pt x="607" y="69"/>
                </a:lnTo>
                <a:lnTo>
                  <a:pt x="589" y="45"/>
                </a:lnTo>
                <a:lnTo>
                  <a:pt x="534" y="28"/>
                </a:lnTo>
                <a:lnTo>
                  <a:pt x="482" y="41"/>
                </a:lnTo>
                <a:lnTo>
                  <a:pt x="432" y="76"/>
                </a:lnTo>
                <a:lnTo>
                  <a:pt x="465" y="35"/>
                </a:lnTo>
                <a:lnTo>
                  <a:pt x="517" y="16"/>
                </a:lnTo>
                <a:lnTo>
                  <a:pt x="460" y="6"/>
                </a:lnTo>
                <a:lnTo>
                  <a:pt x="419" y="3"/>
                </a:lnTo>
                <a:lnTo>
                  <a:pt x="359" y="13"/>
                </a:lnTo>
                <a:lnTo>
                  <a:pt x="318" y="38"/>
                </a:lnTo>
                <a:lnTo>
                  <a:pt x="255" y="51"/>
                </a:lnTo>
                <a:lnTo>
                  <a:pt x="298" y="32"/>
                </a:lnTo>
                <a:lnTo>
                  <a:pt x="330" y="13"/>
                </a:lnTo>
                <a:lnTo>
                  <a:pt x="348" y="0"/>
                </a:lnTo>
                <a:lnTo>
                  <a:pt x="287" y="3"/>
                </a:lnTo>
                <a:lnTo>
                  <a:pt x="232" y="6"/>
                </a:lnTo>
                <a:lnTo>
                  <a:pt x="198" y="22"/>
                </a:lnTo>
                <a:lnTo>
                  <a:pt x="163" y="54"/>
                </a:lnTo>
                <a:lnTo>
                  <a:pt x="136" y="95"/>
                </a:lnTo>
                <a:lnTo>
                  <a:pt x="151" y="48"/>
                </a:lnTo>
                <a:lnTo>
                  <a:pt x="184" y="16"/>
                </a:lnTo>
                <a:lnTo>
                  <a:pt x="104" y="4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63671" name="Group 279"/>
          <p:cNvGrpSpPr>
            <a:grpSpLocks/>
          </p:cNvGrpSpPr>
          <p:nvPr/>
        </p:nvGrpSpPr>
        <p:grpSpPr bwMode="auto">
          <a:xfrm>
            <a:off x="8388350" y="5072063"/>
            <a:ext cx="184150" cy="112712"/>
            <a:chOff x="5264" y="1904"/>
            <a:chExt cx="116" cy="71"/>
          </a:xfrm>
        </p:grpSpPr>
        <p:sp>
          <p:nvSpPr>
            <p:cNvPr id="2363672" name="Freeform 280"/>
            <p:cNvSpPr>
              <a:spLocks/>
            </p:cNvSpPr>
            <p:nvPr/>
          </p:nvSpPr>
          <p:spPr bwMode="auto">
            <a:xfrm>
              <a:off x="5264" y="1904"/>
              <a:ext cx="116" cy="71"/>
            </a:xfrm>
            <a:custGeom>
              <a:avLst/>
              <a:gdLst>
                <a:gd name="T0" fmla="*/ 698 w 698"/>
                <a:gd name="T1" fmla="*/ 253 h 425"/>
                <a:gd name="T2" fmla="*/ 611 w 698"/>
                <a:gd name="T3" fmla="*/ 233 h 425"/>
                <a:gd name="T4" fmla="*/ 579 w 698"/>
                <a:gd name="T5" fmla="*/ 227 h 425"/>
                <a:gd name="T6" fmla="*/ 558 w 698"/>
                <a:gd name="T7" fmla="*/ 210 h 425"/>
                <a:gd name="T8" fmla="*/ 538 w 698"/>
                <a:gd name="T9" fmla="*/ 182 h 425"/>
                <a:gd name="T10" fmla="*/ 496 w 698"/>
                <a:gd name="T11" fmla="*/ 143 h 425"/>
                <a:gd name="T12" fmla="*/ 420 w 698"/>
                <a:gd name="T13" fmla="*/ 79 h 425"/>
                <a:gd name="T14" fmla="*/ 407 w 698"/>
                <a:gd name="T15" fmla="*/ 58 h 425"/>
                <a:gd name="T16" fmla="*/ 387 w 698"/>
                <a:gd name="T17" fmla="*/ 38 h 425"/>
                <a:gd name="T18" fmla="*/ 347 w 698"/>
                <a:gd name="T19" fmla="*/ 32 h 425"/>
                <a:gd name="T20" fmla="*/ 225 w 698"/>
                <a:gd name="T21" fmla="*/ 11 h 425"/>
                <a:gd name="T22" fmla="*/ 192 w 698"/>
                <a:gd name="T23" fmla="*/ 0 h 425"/>
                <a:gd name="T24" fmla="*/ 162 w 698"/>
                <a:gd name="T25" fmla="*/ 14 h 425"/>
                <a:gd name="T26" fmla="*/ 147 w 698"/>
                <a:gd name="T27" fmla="*/ 27 h 425"/>
                <a:gd name="T28" fmla="*/ 75 w 698"/>
                <a:gd name="T29" fmla="*/ 52 h 425"/>
                <a:gd name="T30" fmla="*/ 48 w 698"/>
                <a:gd name="T31" fmla="*/ 62 h 425"/>
                <a:gd name="T32" fmla="*/ 37 w 698"/>
                <a:gd name="T33" fmla="*/ 73 h 425"/>
                <a:gd name="T34" fmla="*/ 24 w 698"/>
                <a:gd name="T35" fmla="*/ 114 h 425"/>
                <a:gd name="T36" fmla="*/ 16 w 698"/>
                <a:gd name="T37" fmla="*/ 133 h 425"/>
                <a:gd name="T38" fmla="*/ 9 w 698"/>
                <a:gd name="T39" fmla="*/ 146 h 425"/>
                <a:gd name="T40" fmla="*/ 0 w 698"/>
                <a:gd name="T41" fmla="*/ 165 h 425"/>
                <a:gd name="T42" fmla="*/ 0 w 698"/>
                <a:gd name="T43" fmla="*/ 181 h 425"/>
                <a:gd name="T44" fmla="*/ 15 w 698"/>
                <a:gd name="T45" fmla="*/ 191 h 425"/>
                <a:gd name="T46" fmla="*/ 43 w 698"/>
                <a:gd name="T47" fmla="*/ 190 h 425"/>
                <a:gd name="T48" fmla="*/ 89 w 698"/>
                <a:gd name="T49" fmla="*/ 168 h 425"/>
                <a:gd name="T50" fmla="*/ 147 w 698"/>
                <a:gd name="T51" fmla="*/ 158 h 425"/>
                <a:gd name="T52" fmla="*/ 198 w 698"/>
                <a:gd name="T53" fmla="*/ 165 h 425"/>
                <a:gd name="T54" fmla="*/ 144 w 698"/>
                <a:gd name="T55" fmla="*/ 179 h 425"/>
                <a:gd name="T56" fmla="*/ 105 w 698"/>
                <a:gd name="T57" fmla="*/ 191 h 425"/>
                <a:gd name="T58" fmla="*/ 61 w 698"/>
                <a:gd name="T59" fmla="*/ 210 h 425"/>
                <a:gd name="T60" fmla="*/ 51 w 698"/>
                <a:gd name="T61" fmla="*/ 224 h 425"/>
                <a:gd name="T62" fmla="*/ 51 w 698"/>
                <a:gd name="T63" fmla="*/ 242 h 425"/>
                <a:gd name="T64" fmla="*/ 67 w 698"/>
                <a:gd name="T65" fmla="*/ 253 h 425"/>
                <a:gd name="T66" fmla="*/ 87 w 698"/>
                <a:gd name="T67" fmla="*/ 250 h 425"/>
                <a:gd name="T68" fmla="*/ 150 w 698"/>
                <a:gd name="T69" fmla="*/ 233 h 425"/>
                <a:gd name="T70" fmla="*/ 205 w 698"/>
                <a:gd name="T71" fmla="*/ 230 h 425"/>
                <a:gd name="T72" fmla="*/ 249 w 698"/>
                <a:gd name="T73" fmla="*/ 233 h 425"/>
                <a:gd name="T74" fmla="*/ 273 w 698"/>
                <a:gd name="T75" fmla="*/ 250 h 425"/>
                <a:gd name="T76" fmla="*/ 301 w 698"/>
                <a:gd name="T77" fmla="*/ 279 h 425"/>
                <a:gd name="T78" fmla="*/ 323 w 698"/>
                <a:gd name="T79" fmla="*/ 310 h 425"/>
                <a:gd name="T80" fmla="*/ 346 w 698"/>
                <a:gd name="T81" fmla="*/ 342 h 425"/>
                <a:gd name="T82" fmla="*/ 364 w 698"/>
                <a:gd name="T83" fmla="*/ 366 h 425"/>
                <a:gd name="T84" fmla="*/ 397 w 698"/>
                <a:gd name="T85" fmla="*/ 389 h 425"/>
                <a:gd name="T86" fmla="*/ 429 w 698"/>
                <a:gd name="T87" fmla="*/ 396 h 425"/>
                <a:gd name="T88" fmla="*/ 464 w 698"/>
                <a:gd name="T89" fmla="*/ 399 h 425"/>
                <a:gd name="T90" fmla="*/ 507 w 698"/>
                <a:gd name="T91" fmla="*/ 396 h 425"/>
                <a:gd name="T92" fmla="*/ 539 w 698"/>
                <a:gd name="T93" fmla="*/ 393 h 425"/>
                <a:gd name="T94" fmla="*/ 582 w 698"/>
                <a:gd name="T95" fmla="*/ 404 h 425"/>
                <a:gd name="T96" fmla="*/ 698 w 698"/>
                <a:gd name="T97" fmla="*/ 425 h 425"/>
                <a:gd name="T98" fmla="*/ 698 w 698"/>
                <a:gd name="T99" fmla="*/ 253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8" h="425">
                  <a:moveTo>
                    <a:pt x="698" y="253"/>
                  </a:moveTo>
                  <a:lnTo>
                    <a:pt x="611" y="233"/>
                  </a:lnTo>
                  <a:lnTo>
                    <a:pt x="579" y="227"/>
                  </a:lnTo>
                  <a:lnTo>
                    <a:pt x="558" y="210"/>
                  </a:lnTo>
                  <a:lnTo>
                    <a:pt x="538" y="182"/>
                  </a:lnTo>
                  <a:lnTo>
                    <a:pt x="496" y="143"/>
                  </a:lnTo>
                  <a:lnTo>
                    <a:pt x="420" y="79"/>
                  </a:lnTo>
                  <a:lnTo>
                    <a:pt x="407" y="58"/>
                  </a:lnTo>
                  <a:lnTo>
                    <a:pt x="387" y="38"/>
                  </a:lnTo>
                  <a:lnTo>
                    <a:pt x="347" y="32"/>
                  </a:lnTo>
                  <a:lnTo>
                    <a:pt x="225" y="11"/>
                  </a:lnTo>
                  <a:lnTo>
                    <a:pt x="192" y="0"/>
                  </a:lnTo>
                  <a:lnTo>
                    <a:pt x="162" y="14"/>
                  </a:lnTo>
                  <a:lnTo>
                    <a:pt x="147" y="27"/>
                  </a:lnTo>
                  <a:lnTo>
                    <a:pt x="75" y="52"/>
                  </a:lnTo>
                  <a:lnTo>
                    <a:pt x="48" y="62"/>
                  </a:lnTo>
                  <a:lnTo>
                    <a:pt x="37" y="73"/>
                  </a:lnTo>
                  <a:lnTo>
                    <a:pt x="24" y="114"/>
                  </a:lnTo>
                  <a:lnTo>
                    <a:pt x="16" y="133"/>
                  </a:lnTo>
                  <a:lnTo>
                    <a:pt x="9" y="146"/>
                  </a:lnTo>
                  <a:lnTo>
                    <a:pt x="0" y="165"/>
                  </a:lnTo>
                  <a:lnTo>
                    <a:pt x="0" y="181"/>
                  </a:lnTo>
                  <a:lnTo>
                    <a:pt x="15" y="191"/>
                  </a:lnTo>
                  <a:lnTo>
                    <a:pt x="43" y="190"/>
                  </a:lnTo>
                  <a:lnTo>
                    <a:pt x="89" y="168"/>
                  </a:lnTo>
                  <a:lnTo>
                    <a:pt x="147" y="158"/>
                  </a:lnTo>
                  <a:lnTo>
                    <a:pt x="198" y="165"/>
                  </a:lnTo>
                  <a:lnTo>
                    <a:pt x="144" y="179"/>
                  </a:lnTo>
                  <a:lnTo>
                    <a:pt x="105" y="191"/>
                  </a:lnTo>
                  <a:lnTo>
                    <a:pt x="61" y="210"/>
                  </a:lnTo>
                  <a:lnTo>
                    <a:pt x="51" y="224"/>
                  </a:lnTo>
                  <a:lnTo>
                    <a:pt x="51" y="242"/>
                  </a:lnTo>
                  <a:lnTo>
                    <a:pt x="67" y="253"/>
                  </a:lnTo>
                  <a:lnTo>
                    <a:pt x="87" y="250"/>
                  </a:lnTo>
                  <a:lnTo>
                    <a:pt x="150" y="233"/>
                  </a:lnTo>
                  <a:lnTo>
                    <a:pt x="205" y="230"/>
                  </a:lnTo>
                  <a:lnTo>
                    <a:pt x="249" y="233"/>
                  </a:lnTo>
                  <a:lnTo>
                    <a:pt x="273" y="250"/>
                  </a:lnTo>
                  <a:lnTo>
                    <a:pt x="301" y="279"/>
                  </a:lnTo>
                  <a:lnTo>
                    <a:pt x="323" y="310"/>
                  </a:lnTo>
                  <a:lnTo>
                    <a:pt x="346" y="342"/>
                  </a:lnTo>
                  <a:lnTo>
                    <a:pt x="364" y="366"/>
                  </a:lnTo>
                  <a:lnTo>
                    <a:pt x="397" y="389"/>
                  </a:lnTo>
                  <a:lnTo>
                    <a:pt x="429" y="396"/>
                  </a:lnTo>
                  <a:lnTo>
                    <a:pt x="464" y="399"/>
                  </a:lnTo>
                  <a:lnTo>
                    <a:pt x="507" y="396"/>
                  </a:lnTo>
                  <a:lnTo>
                    <a:pt x="539" y="393"/>
                  </a:lnTo>
                  <a:lnTo>
                    <a:pt x="582" y="404"/>
                  </a:lnTo>
                  <a:lnTo>
                    <a:pt x="698" y="425"/>
                  </a:lnTo>
                  <a:lnTo>
                    <a:pt x="698" y="253"/>
                  </a:lnTo>
                  <a:close/>
                </a:path>
              </a:pathLst>
            </a:custGeom>
            <a:solidFill>
              <a:srgbClr val="FFC080"/>
            </a:solidFill>
            <a:ln w="1588">
              <a:solidFill>
                <a:srgbClr val="402000"/>
              </a:solidFill>
              <a:prstDash val="solid"/>
              <a:round/>
              <a:headEnd/>
              <a:tailEnd/>
            </a:ln>
          </p:spPr>
          <p:txBody>
            <a:bodyPr/>
            <a:lstStyle/>
            <a:p>
              <a:endParaRPr lang="zh-CN" altLang="en-US"/>
            </a:p>
          </p:txBody>
        </p:sp>
        <p:sp>
          <p:nvSpPr>
            <p:cNvPr id="2363673" name="Freeform 281"/>
            <p:cNvSpPr>
              <a:spLocks/>
            </p:cNvSpPr>
            <p:nvPr/>
          </p:nvSpPr>
          <p:spPr bwMode="auto">
            <a:xfrm>
              <a:off x="5269" y="1916"/>
              <a:ext cx="37" cy="9"/>
            </a:xfrm>
            <a:custGeom>
              <a:avLst/>
              <a:gdLst>
                <a:gd name="T0" fmla="*/ 0 w 223"/>
                <a:gd name="T1" fmla="*/ 52 h 52"/>
                <a:gd name="T2" fmla="*/ 38 w 223"/>
                <a:gd name="T3" fmla="*/ 36 h 52"/>
                <a:gd name="T4" fmla="*/ 69 w 223"/>
                <a:gd name="T5" fmla="*/ 30 h 52"/>
                <a:gd name="T6" fmla="*/ 107 w 223"/>
                <a:gd name="T7" fmla="*/ 18 h 52"/>
                <a:gd name="T8" fmla="*/ 139 w 223"/>
                <a:gd name="T9" fmla="*/ 11 h 52"/>
                <a:gd name="T10" fmla="*/ 189 w 223"/>
                <a:gd name="T11" fmla="*/ 15 h 52"/>
                <a:gd name="T12" fmla="*/ 223 w 223"/>
                <a:gd name="T13" fmla="*/ 18 h 52"/>
                <a:gd name="T14" fmla="*/ 171 w 223"/>
                <a:gd name="T15" fmla="*/ 8 h 52"/>
                <a:gd name="T16" fmla="*/ 127 w 223"/>
                <a:gd name="T17" fmla="*/ 0 h 52"/>
                <a:gd name="T18" fmla="*/ 69 w 223"/>
                <a:gd name="T19" fmla="*/ 24 h 52"/>
                <a:gd name="T20" fmla="*/ 38 w 223"/>
                <a:gd name="T21" fmla="*/ 28 h 52"/>
                <a:gd name="T22" fmla="*/ 3 w 223"/>
                <a:gd name="T23" fmla="*/ 45 h 52"/>
                <a:gd name="T24" fmla="*/ 0 w 223"/>
                <a:gd name="T25"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3" h="52">
                  <a:moveTo>
                    <a:pt x="0" y="52"/>
                  </a:moveTo>
                  <a:lnTo>
                    <a:pt x="38" y="36"/>
                  </a:lnTo>
                  <a:lnTo>
                    <a:pt x="69" y="30"/>
                  </a:lnTo>
                  <a:lnTo>
                    <a:pt x="107" y="18"/>
                  </a:lnTo>
                  <a:lnTo>
                    <a:pt x="139" y="11"/>
                  </a:lnTo>
                  <a:lnTo>
                    <a:pt x="189" y="15"/>
                  </a:lnTo>
                  <a:lnTo>
                    <a:pt x="223" y="18"/>
                  </a:lnTo>
                  <a:lnTo>
                    <a:pt x="171" y="8"/>
                  </a:lnTo>
                  <a:lnTo>
                    <a:pt x="127" y="0"/>
                  </a:lnTo>
                  <a:lnTo>
                    <a:pt x="69" y="24"/>
                  </a:lnTo>
                  <a:lnTo>
                    <a:pt x="38" y="28"/>
                  </a:lnTo>
                  <a:lnTo>
                    <a:pt x="3" y="45"/>
                  </a:lnTo>
                  <a:lnTo>
                    <a:pt x="0" y="52"/>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4" name="Freeform 282"/>
            <p:cNvSpPr>
              <a:spLocks/>
            </p:cNvSpPr>
            <p:nvPr/>
          </p:nvSpPr>
          <p:spPr bwMode="auto">
            <a:xfrm>
              <a:off x="5289" y="1907"/>
              <a:ext cx="31" cy="6"/>
            </a:xfrm>
            <a:custGeom>
              <a:avLst/>
              <a:gdLst>
                <a:gd name="T0" fmla="*/ 51 w 188"/>
                <a:gd name="T1" fmla="*/ 0 h 36"/>
                <a:gd name="T2" fmla="*/ 29 w 188"/>
                <a:gd name="T3" fmla="*/ 1 h 36"/>
                <a:gd name="T4" fmla="*/ 0 w 188"/>
                <a:gd name="T5" fmla="*/ 11 h 36"/>
                <a:gd name="T6" fmla="*/ 19 w 188"/>
                <a:gd name="T7" fmla="*/ 9 h 36"/>
                <a:gd name="T8" fmla="*/ 48 w 188"/>
                <a:gd name="T9" fmla="*/ 4 h 36"/>
                <a:gd name="T10" fmla="*/ 109 w 188"/>
                <a:gd name="T11" fmla="*/ 20 h 36"/>
                <a:gd name="T12" fmla="*/ 143 w 188"/>
                <a:gd name="T13" fmla="*/ 30 h 36"/>
                <a:gd name="T14" fmla="*/ 181 w 188"/>
                <a:gd name="T15" fmla="*/ 36 h 36"/>
                <a:gd name="T16" fmla="*/ 188 w 188"/>
                <a:gd name="T17" fmla="*/ 30 h 36"/>
                <a:gd name="T18" fmla="*/ 146 w 188"/>
                <a:gd name="T19" fmla="*/ 22 h 36"/>
                <a:gd name="T20" fmla="*/ 97 w 188"/>
                <a:gd name="T21" fmla="*/ 11 h 36"/>
                <a:gd name="T22" fmla="*/ 51 w 188"/>
                <a:gd name="T2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8" h="36">
                  <a:moveTo>
                    <a:pt x="51" y="0"/>
                  </a:moveTo>
                  <a:lnTo>
                    <a:pt x="29" y="1"/>
                  </a:lnTo>
                  <a:lnTo>
                    <a:pt x="0" y="11"/>
                  </a:lnTo>
                  <a:lnTo>
                    <a:pt x="19" y="9"/>
                  </a:lnTo>
                  <a:lnTo>
                    <a:pt x="48" y="4"/>
                  </a:lnTo>
                  <a:lnTo>
                    <a:pt x="109" y="20"/>
                  </a:lnTo>
                  <a:lnTo>
                    <a:pt x="143" y="30"/>
                  </a:lnTo>
                  <a:lnTo>
                    <a:pt x="181" y="36"/>
                  </a:lnTo>
                  <a:lnTo>
                    <a:pt x="188" y="30"/>
                  </a:lnTo>
                  <a:lnTo>
                    <a:pt x="146" y="22"/>
                  </a:lnTo>
                  <a:lnTo>
                    <a:pt x="97" y="11"/>
                  </a:lnTo>
                  <a:lnTo>
                    <a:pt x="51"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5" name="Freeform 283"/>
            <p:cNvSpPr>
              <a:spLocks/>
            </p:cNvSpPr>
            <p:nvPr/>
          </p:nvSpPr>
          <p:spPr bwMode="auto">
            <a:xfrm>
              <a:off x="5295" y="1929"/>
              <a:ext cx="13" cy="3"/>
            </a:xfrm>
            <a:custGeom>
              <a:avLst/>
              <a:gdLst>
                <a:gd name="T0" fmla="*/ 0 w 76"/>
                <a:gd name="T1" fmla="*/ 8 h 17"/>
                <a:gd name="T2" fmla="*/ 8 w 76"/>
                <a:gd name="T3" fmla="*/ 17 h 17"/>
                <a:gd name="T4" fmla="*/ 36 w 76"/>
                <a:gd name="T5" fmla="*/ 12 h 17"/>
                <a:gd name="T6" fmla="*/ 67 w 76"/>
                <a:gd name="T7" fmla="*/ 12 h 17"/>
                <a:gd name="T8" fmla="*/ 76 w 76"/>
                <a:gd name="T9" fmla="*/ 0 h 17"/>
                <a:gd name="T10" fmla="*/ 55 w 76"/>
                <a:gd name="T11" fmla="*/ 4 h 17"/>
                <a:gd name="T12" fmla="*/ 0 w 76"/>
                <a:gd name="T13" fmla="*/ 8 h 17"/>
              </a:gdLst>
              <a:ahLst/>
              <a:cxnLst>
                <a:cxn ang="0">
                  <a:pos x="T0" y="T1"/>
                </a:cxn>
                <a:cxn ang="0">
                  <a:pos x="T2" y="T3"/>
                </a:cxn>
                <a:cxn ang="0">
                  <a:pos x="T4" y="T5"/>
                </a:cxn>
                <a:cxn ang="0">
                  <a:pos x="T6" y="T7"/>
                </a:cxn>
                <a:cxn ang="0">
                  <a:pos x="T8" y="T9"/>
                </a:cxn>
                <a:cxn ang="0">
                  <a:pos x="T10" y="T11"/>
                </a:cxn>
                <a:cxn ang="0">
                  <a:pos x="T12" y="T13"/>
                </a:cxn>
              </a:cxnLst>
              <a:rect l="0" t="0" r="r" b="b"/>
              <a:pathLst>
                <a:path w="76" h="17">
                  <a:moveTo>
                    <a:pt x="0" y="8"/>
                  </a:moveTo>
                  <a:lnTo>
                    <a:pt x="8" y="17"/>
                  </a:lnTo>
                  <a:lnTo>
                    <a:pt x="36" y="12"/>
                  </a:lnTo>
                  <a:lnTo>
                    <a:pt x="67" y="12"/>
                  </a:lnTo>
                  <a:lnTo>
                    <a:pt x="76" y="0"/>
                  </a:lnTo>
                  <a:lnTo>
                    <a:pt x="55" y="4"/>
                  </a:lnTo>
                  <a:lnTo>
                    <a:pt x="0" y="8"/>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6" name="Freeform 284"/>
            <p:cNvSpPr>
              <a:spLocks/>
            </p:cNvSpPr>
            <p:nvPr/>
          </p:nvSpPr>
          <p:spPr bwMode="auto">
            <a:xfrm>
              <a:off x="5268" y="1926"/>
              <a:ext cx="3" cy="6"/>
            </a:xfrm>
            <a:custGeom>
              <a:avLst/>
              <a:gdLst>
                <a:gd name="T0" fmla="*/ 19 w 19"/>
                <a:gd name="T1" fmla="*/ 0 h 32"/>
                <a:gd name="T2" fmla="*/ 19 w 19"/>
                <a:gd name="T3" fmla="*/ 9 h 32"/>
                <a:gd name="T4" fmla="*/ 14 w 19"/>
                <a:gd name="T5" fmla="*/ 24 h 32"/>
                <a:gd name="T6" fmla="*/ 0 w 19"/>
                <a:gd name="T7" fmla="*/ 32 h 32"/>
                <a:gd name="T8" fmla="*/ 19 w 19"/>
                <a:gd name="T9" fmla="*/ 0 h 32"/>
              </a:gdLst>
              <a:ahLst/>
              <a:cxnLst>
                <a:cxn ang="0">
                  <a:pos x="T0" y="T1"/>
                </a:cxn>
                <a:cxn ang="0">
                  <a:pos x="T2" y="T3"/>
                </a:cxn>
                <a:cxn ang="0">
                  <a:pos x="T4" y="T5"/>
                </a:cxn>
                <a:cxn ang="0">
                  <a:pos x="T6" y="T7"/>
                </a:cxn>
                <a:cxn ang="0">
                  <a:pos x="T8" y="T9"/>
                </a:cxn>
              </a:cxnLst>
              <a:rect l="0" t="0" r="r" b="b"/>
              <a:pathLst>
                <a:path w="19" h="32">
                  <a:moveTo>
                    <a:pt x="19" y="0"/>
                  </a:moveTo>
                  <a:lnTo>
                    <a:pt x="19" y="9"/>
                  </a:lnTo>
                  <a:lnTo>
                    <a:pt x="14" y="24"/>
                  </a:lnTo>
                  <a:lnTo>
                    <a:pt x="0" y="32"/>
                  </a:lnTo>
                  <a:lnTo>
                    <a:pt x="19"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7" name="Freeform 285"/>
            <p:cNvSpPr>
              <a:spLocks/>
            </p:cNvSpPr>
            <p:nvPr/>
          </p:nvSpPr>
          <p:spPr bwMode="auto">
            <a:xfrm>
              <a:off x="5277" y="1940"/>
              <a:ext cx="3" cy="3"/>
            </a:xfrm>
            <a:custGeom>
              <a:avLst/>
              <a:gdLst>
                <a:gd name="T0" fmla="*/ 14 w 14"/>
                <a:gd name="T1" fmla="*/ 0 h 18"/>
                <a:gd name="T2" fmla="*/ 11 w 14"/>
                <a:gd name="T3" fmla="*/ 9 h 18"/>
                <a:gd name="T4" fmla="*/ 0 w 14"/>
                <a:gd name="T5" fmla="*/ 18 h 18"/>
                <a:gd name="T6" fmla="*/ 14 w 14"/>
                <a:gd name="T7" fmla="*/ 0 h 18"/>
              </a:gdLst>
              <a:ahLst/>
              <a:cxnLst>
                <a:cxn ang="0">
                  <a:pos x="T0" y="T1"/>
                </a:cxn>
                <a:cxn ang="0">
                  <a:pos x="T2" y="T3"/>
                </a:cxn>
                <a:cxn ang="0">
                  <a:pos x="T4" y="T5"/>
                </a:cxn>
                <a:cxn ang="0">
                  <a:pos x="T6" y="T7"/>
                </a:cxn>
              </a:cxnLst>
              <a:rect l="0" t="0" r="r" b="b"/>
              <a:pathLst>
                <a:path w="14" h="18">
                  <a:moveTo>
                    <a:pt x="14" y="0"/>
                  </a:moveTo>
                  <a:lnTo>
                    <a:pt x="11" y="9"/>
                  </a:lnTo>
                  <a:lnTo>
                    <a:pt x="0" y="18"/>
                  </a:lnTo>
                  <a:lnTo>
                    <a:pt x="14"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8" name="Freeform 286"/>
            <p:cNvSpPr>
              <a:spLocks/>
            </p:cNvSpPr>
            <p:nvPr/>
          </p:nvSpPr>
          <p:spPr bwMode="auto">
            <a:xfrm>
              <a:off x="5319" y="1921"/>
              <a:ext cx="6" cy="7"/>
            </a:xfrm>
            <a:custGeom>
              <a:avLst/>
              <a:gdLst>
                <a:gd name="T0" fmla="*/ 0 w 35"/>
                <a:gd name="T1" fmla="*/ 0 h 43"/>
                <a:gd name="T2" fmla="*/ 7 w 35"/>
                <a:gd name="T3" fmla="*/ 14 h 43"/>
                <a:gd name="T4" fmla="*/ 7 w 35"/>
                <a:gd name="T5" fmla="*/ 24 h 43"/>
                <a:gd name="T6" fmla="*/ 35 w 35"/>
                <a:gd name="T7" fmla="*/ 43 h 43"/>
                <a:gd name="T8" fmla="*/ 0 w 35"/>
                <a:gd name="T9" fmla="*/ 0 h 43"/>
              </a:gdLst>
              <a:ahLst/>
              <a:cxnLst>
                <a:cxn ang="0">
                  <a:pos x="T0" y="T1"/>
                </a:cxn>
                <a:cxn ang="0">
                  <a:pos x="T2" y="T3"/>
                </a:cxn>
                <a:cxn ang="0">
                  <a:pos x="T4" y="T5"/>
                </a:cxn>
                <a:cxn ang="0">
                  <a:pos x="T6" y="T7"/>
                </a:cxn>
                <a:cxn ang="0">
                  <a:pos x="T8" y="T9"/>
                </a:cxn>
              </a:cxnLst>
              <a:rect l="0" t="0" r="r" b="b"/>
              <a:pathLst>
                <a:path w="35" h="43">
                  <a:moveTo>
                    <a:pt x="0" y="0"/>
                  </a:moveTo>
                  <a:lnTo>
                    <a:pt x="7" y="14"/>
                  </a:lnTo>
                  <a:lnTo>
                    <a:pt x="7" y="24"/>
                  </a:lnTo>
                  <a:lnTo>
                    <a:pt x="35" y="43"/>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79" name="Freeform 287"/>
            <p:cNvSpPr>
              <a:spLocks/>
            </p:cNvSpPr>
            <p:nvPr/>
          </p:nvSpPr>
          <p:spPr bwMode="auto">
            <a:xfrm>
              <a:off x="5330" y="1921"/>
              <a:ext cx="19" cy="19"/>
            </a:xfrm>
            <a:custGeom>
              <a:avLst/>
              <a:gdLst>
                <a:gd name="T0" fmla="*/ 0 w 114"/>
                <a:gd name="T1" fmla="*/ 0 h 114"/>
                <a:gd name="T2" fmla="*/ 21 w 114"/>
                <a:gd name="T3" fmla="*/ 35 h 114"/>
                <a:gd name="T4" fmla="*/ 43 w 114"/>
                <a:gd name="T5" fmla="*/ 63 h 114"/>
                <a:gd name="T6" fmla="*/ 114 w 114"/>
                <a:gd name="T7" fmla="*/ 114 h 114"/>
                <a:gd name="T8" fmla="*/ 47 w 114"/>
                <a:gd name="T9" fmla="*/ 53 h 114"/>
                <a:gd name="T10" fmla="*/ 0 w 114"/>
                <a:gd name="T11" fmla="*/ 0 h 114"/>
              </a:gdLst>
              <a:ahLst/>
              <a:cxnLst>
                <a:cxn ang="0">
                  <a:pos x="T0" y="T1"/>
                </a:cxn>
                <a:cxn ang="0">
                  <a:pos x="T2" y="T3"/>
                </a:cxn>
                <a:cxn ang="0">
                  <a:pos x="T4" y="T5"/>
                </a:cxn>
                <a:cxn ang="0">
                  <a:pos x="T6" y="T7"/>
                </a:cxn>
                <a:cxn ang="0">
                  <a:pos x="T8" y="T9"/>
                </a:cxn>
                <a:cxn ang="0">
                  <a:pos x="T10" y="T11"/>
                </a:cxn>
              </a:cxnLst>
              <a:rect l="0" t="0" r="r" b="b"/>
              <a:pathLst>
                <a:path w="114" h="114">
                  <a:moveTo>
                    <a:pt x="0" y="0"/>
                  </a:moveTo>
                  <a:lnTo>
                    <a:pt x="21" y="35"/>
                  </a:lnTo>
                  <a:lnTo>
                    <a:pt x="43" y="63"/>
                  </a:lnTo>
                  <a:lnTo>
                    <a:pt x="114" y="114"/>
                  </a:lnTo>
                  <a:lnTo>
                    <a:pt x="47" y="53"/>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80" name="Freeform 288"/>
            <p:cNvSpPr>
              <a:spLocks/>
            </p:cNvSpPr>
            <p:nvPr/>
          </p:nvSpPr>
          <p:spPr bwMode="auto">
            <a:xfrm>
              <a:off x="5354" y="1948"/>
              <a:ext cx="4" cy="13"/>
            </a:xfrm>
            <a:custGeom>
              <a:avLst/>
              <a:gdLst>
                <a:gd name="T0" fmla="*/ 27 w 27"/>
                <a:gd name="T1" fmla="*/ 0 h 82"/>
                <a:gd name="T2" fmla="*/ 9 w 27"/>
                <a:gd name="T3" fmla="*/ 29 h 82"/>
                <a:gd name="T4" fmla="*/ 4 w 27"/>
                <a:gd name="T5" fmla="*/ 57 h 82"/>
                <a:gd name="T6" fmla="*/ 3 w 27"/>
                <a:gd name="T7" fmla="*/ 82 h 82"/>
                <a:gd name="T8" fmla="*/ 0 w 27"/>
                <a:gd name="T9" fmla="*/ 47 h 82"/>
                <a:gd name="T10" fmla="*/ 3 w 27"/>
                <a:gd name="T11" fmla="*/ 21 h 82"/>
                <a:gd name="T12" fmla="*/ 27 w 27"/>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27" h="82">
                  <a:moveTo>
                    <a:pt x="27" y="0"/>
                  </a:moveTo>
                  <a:lnTo>
                    <a:pt x="9" y="29"/>
                  </a:lnTo>
                  <a:lnTo>
                    <a:pt x="4" y="57"/>
                  </a:lnTo>
                  <a:lnTo>
                    <a:pt x="3" y="82"/>
                  </a:lnTo>
                  <a:lnTo>
                    <a:pt x="0" y="47"/>
                  </a:lnTo>
                  <a:lnTo>
                    <a:pt x="3" y="21"/>
                  </a:lnTo>
                  <a:lnTo>
                    <a:pt x="27"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81" name="Freeform 289"/>
            <p:cNvSpPr>
              <a:spLocks/>
            </p:cNvSpPr>
            <p:nvPr/>
          </p:nvSpPr>
          <p:spPr bwMode="auto">
            <a:xfrm>
              <a:off x="5312" y="1934"/>
              <a:ext cx="2" cy="5"/>
            </a:xfrm>
            <a:custGeom>
              <a:avLst/>
              <a:gdLst>
                <a:gd name="T0" fmla="*/ 11 w 15"/>
                <a:gd name="T1" fmla="*/ 0 h 30"/>
                <a:gd name="T2" fmla="*/ 15 w 15"/>
                <a:gd name="T3" fmla="*/ 12 h 30"/>
                <a:gd name="T4" fmla="*/ 0 w 15"/>
                <a:gd name="T5" fmla="*/ 30 h 30"/>
                <a:gd name="T6" fmla="*/ 11 w 15"/>
                <a:gd name="T7" fmla="*/ 0 h 30"/>
              </a:gdLst>
              <a:ahLst/>
              <a:cxnLst>
                <a:cxn ang="0">
                  <a:pos x="T0" y="T1"/>
                </a:cxn>
                <a:cxn ang="0">
                  <a:pos x="T2" y="T3"/>
                </a:cxn>
                <a:cxn ang="0">
                  <a:pos x="T4" y="T5"/>
                </a:cxn>
                <a:cxn ang="0">
                  <a:pos x="T6" y="T7"/>
                </a:cxn>
              </a:cxnLst>
              <a:rect l="0" t="0" r="r" b="b"/>
              <a:pathLst>
                <a:path w="15" h="30">
                  <a:moveTo>
                    <a:pt x="11" y="0"/>
                  </a:moveTo>
                  <a:lnTo>
                    <a:pt x="15" y="12"/>
                  </a:lnTo>
                  <a:lnTo>
                    <a:pt x="0" y="30"/>
                  </a:lnTo>
                  <a:lnTo>
                    <a:pt x="11"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682" name="Group 290"/>
          <p:cNvGrpSpPr>
            <a:grpSpLocks/>
          </p:cNvGrpSpPr>
          <p:nvPr/>
        </p:nvGrpSpPr>
        <p:grpSpPr bwMode="auto">
          <a:xfrm>
            <a:off x="8543925" y="4824413"/>
            <a:ext cx="425450" cy="484187"/>
            <a:chOff x="5362" y="1748"/>
            <a:chExt cx="268" cy="305"/>
          </a:xfrm>
        </p:grpSpPr>
        <p:sp>
          <p:nvSpPr>
            <p:cNvPr id="2363683" name="Freeform 291"/>
            <p:cNvSpPr>
              <a:spLocks/>
            </p:cNvSpPr>
            <p:nvPr/>
          </p:nvSpPr>
          <p:spPr bwMode="auto">
            <a:xfrm>
              <a:off x="5477" y="1748"/>
              <a:ext cx="8" cy="6"/>
            </a:xfrm>
            <a:custGeom>
              <a:avLst/>
              <a:gdLst>
                <a:gd name="T0" fmla="*/ 0 w 51"/>
                <a:gd name="T1" fmla="*/ 0 h 36"/>
                <a:gd name="T2" fmla="*/ 14 w 51"/>
                <a:gd name="T3" fmla="*/ 10 h 36"/>
                <a:gd name="T4" fmla="*/ 29 w 51"/>
                <a:gd name="T5" fmla="*/ 15 h 36"/>
                <a:gd name="T6" fmla="*/ 43 w 51"/>
                <a:gd name="T7" fmla="*/ 23 h 36"/>
                <a:gd name="T8" fmla="*/ 51 w 51"/>
                <a:gd name="T9" fmla="*/ 36 h 36"/>
                <a:gd name="T10" fmla="*/ 39 w 51"/>
                <a:gd name="T11" fmla="*/ 32 h 36"/>
                <a:gd name="T12" fmla="*/ 14 w 51"/>
                <a:gd name="T13" fmla="*/ 24 h 36"/>
                <a:gd name="T14" fmla="*/ 0 w 51"/>
                <a:gd name="T15" fmla="*/ 0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36">
                  <a:moveTo>
                    <a:pt x="0" y="0"/>
                  </a:moveTo>
                  <a:lnTo>
                    <a:pt x="14" y="10"/>
                  </a:lnTo>
                  <a:lnTo>
                    <a:pt x="29" y="15"/>
                  </a:lnTo>
                  <a:lnTo>
                    <a:pt x="43" y="23"/>
                  </a:lnTo>
                  <a:lnTo>
                    <a:pt x="51" y="36"/>
                  </a:lnTo>
                  <a:lnTo>
                    <a:pt x="39" y="32"/>
                  </a:lnTo>
                  <a:lnTo>
                    <a:pt x="14" y="24"/>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84" name="Freeform 292"/>
            <p:cNvSpPr>
              <a:spLocks/>
            </p:cNvSpPr>
            <p:nvPr/>
          </p:nvSpPr>
          <p:spPr bwMode="auto">
            <a:xfrm>
              <a:off x="5479" y="1758"/>
              <a:ext cx="2" cy="4"/>
            </a:xfrm>
            <a:custGeom>
              <a:avLst/>
              <a:gdLst>
                <a:gd name="T0" fmla="*/ 0 w 14"/>
                <a:gd name="T1" fmla="*/ 0 h 24"/>
                <a:gd name="T2" fmla="*/ 14 w 14"/>
                <a:gd name="T3" fmla="*/ 0 h 24"/>
                <a:gd name="T4" fmla="*/ 14 w 14"/>
                <a:gd name="T5" fmla="*/ 24 h 24"/>
                <a:gd name="T6" fmla="*/ 0 w 14"/>
                <a:gd name="T7" fmla="*/ 0 h 24"/>
              </a:gdLst>
              <a:ahLst/>
              <a:cxnLst>
                <a:cxn ang="0">
                  <a:pos x="T0" y="T1"/>
                </a:cxn>
                <a:cxn ang="0">
                  <a:pos x="T2" y="T3"/>
                </a:cxn>
                <a:cxn ang="0">
                  <a:pos x="T4" y="T5"/>
                </a:cxn>
                <a:cxn ang="0">
                  <a:pos x="T6" y="T7"/>
                </a:cxn>
              </a:cxnLst>
              <a:rect l="0" t="0" r="r" b="b"/>
              <a:pathLst>
                <a:path w="14" h="24">
                  <a:moveTo>
                    <a:pt x="0" y="0"/>
                  </a:moveTo>
                  <a:lnTo>
                    <a:pt x="14" y="0"/>
                  </a:lnTo>
                  <a:lnTo>
                    <a:pt x="14" y="24"/>
                  </a:lnTo>
                  <a:lnTo>
                    <a:pt x="0" y="0"/>
                  </a:lnTo>
                  <a:close/>
                </a:path>
              </a:pathLst>
            </a:custGeom>
            <a:solidFill>
              <a:srgbClr val="402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85" name="Freeform 293"/>
            <p:cNvSpPr>
              <a:spLocks/>
            </p:cNvSpPr>
            <p:nvPr/>
          </p:nvSpPr>
          <p:spPr bwMode="auto">
            <a:xfrm>
              <a:off x="5444" y="1788"/>
              <a:ext cx="71" cy="180"/>
            </a:xfrm>
            <a:custGeom>
              <a:avLst/>
              <a:gdLst>
                <a:gd name="T0" fmla="*/ 369 w 431"/>
                <a:gd name="T1" fmla="*/ 0 h 1076"/>
                <a:gd name="T2" fmla="*/ 328 w 431"/>
                <a:gd name="T3" fmla="*/ 44 h 1076"/>
                <a:gd name="T4" fmla="*/ 317 w 431"/>
                <a:gd name="T5" fmla="*/ 108 h 1076"/>
                <a:gd name="T6" fmla="*/ 254 w 431"/>
                <a:gd name="T7" fmla="*/ 170 h 1076"/>
                <a:gd name="T8" fmla="*/ 126 w 431"/>
                <a:gd name="T9" fmla="*/ 461 h 1076"/>
                <a:gd name="T10" fmla="*/ 57 w 431"/>
                <a:gd name="T11" fmla="*/ 724 h 1076"/>
                <a:gd name="T12" fmla="*/ 0 w 431"/>
                <a:gd name="T13" fmla="*/ 1076 h 1076"/>
                <a:gd name="T14" fmla="*/ 178 w 431"/>
                <a:gd name="T15" fmla="*/ 919 h 1076"/>
                <a:gd name="T16" fmla="*/ 431 w 431"/>
                <a:gd name="T17" fmla="*/ 140 h 1076"/>
                <a:gd name="T18" fmla="*/ 369 w 431"/>
                <a:gd name="T19" fmla="*/ 0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1" h="1076">
                  <a:moveTo>
                    <a:pt x="369" y="0"/>
                  </a:moveTo>
                  <a:lnTo>
                    <a:pt x="328" y="44"/>
                  </a:lnTo>
                  <a:lnTo>
                    <a:pt x="317" y="108"/>
                  </a:lnTo>
                  <a:lnTo>
                    <a:pt x="254" y="170"/>
                  </a:lnTo>
                  <a:lnTo>
                    <a:pt x="126" y="461"/>
                  </a:lnTo>
                  <a:lnTo>
                    <a:pt x="57" y="724"/>
                  </a:lnTo>
                  <a:lnTo>
                    <a:pt x="0" y="1076"/>
                  </a:lnTo>
                  <a:lnTo>
                    <a:pt x="178" y="919"/>
                  </a:lnTo>
                  <a:lnTo>
                    <a:pt x="431" y="140"/>
                  </a:lnTo>
                  <a:lnTo>
                    <a:pt x="369" y="0"/>
                  </a:lnTo>
                  <a:close/>
                </a:path>
              </a:pathLst>
            </a:custGeom>
            <a:solidFill>
              <a:srgbClr val="400000"/>
            </a:solidFill>
            <a:ln w="1588">
              <a:solidFill>
                <a:srgbClr val="000000"/>
              </a:solidFill>
              <a:prstDash val="solid"/>
              <a:round/>
              <a:headEnd/>
              <a:tailEnd/>
            </a:ln>
          </p:spPr>
          <p:txBody>
            <a:bodyPr/>
            <a:lstStyle/>
            <a:p>
              <a:endParaRPr lang="zh-CN" altLang="en-US"/>
            </a:p>
          </p:txBody>
        </p:sp>
        <p:sp>
          <p:nvSpPr>
            <p:cNvPr id="2363686" name="Freeform 294"/>
            <p:cNvSpPr>
              <a:spLocks/>
            </p:cNvSpPr>
            <p:nvPr/>
          </p:nvSpPr>
          <p:spPr bwMode="auto">
            <a:xfrm>
              <a:off x="5362" y="1754"/>
              <a:ext cx="268" cy="299"/>
            </a:xfrm>
            <a:custGeom>
              <a:avLst/>
              <a:gdLst>
                <a:gd name="T0" fmla="*/ 1309 w 1606"/>
                <a:gd name="T1" fmla="*/ 94 h 1792"/>
                <a:gd name="T2" fmla="*/ 1258 w 1606"/>
                <a:gd name="T3" fmla="*/ 0 h 1792"/>
                <a:gd name="T4" fmla="*/ 867 w 1606"/>
                <a:gd name="T5" fmla="*/ 163 h 1792"/>
                <a:gd name="T6" fmla="*/ 850 w 1606"/>
                <a:gd name="T7" fmla="*/ 288 h 1792"/>
                <a:gd name="T8" fmla="*/ 818 w 1606"/>
                <a:gd name="T9" fmla="*/ 332 h 1792"/>
                <a:gd name="T10" fmla="*/ 773 w 1606"/>
                <a:gd name="T11" fmla="*/ 382 h 1792"/>
                <a:gd name="T12" fmla="*/ 747 w 1606"/>
                <a:gd name="T13" fmla="*/ 472 h 1792"/>
                <a:gd name="T14" fmla="*/ 660 w 1606"/>
                <a:gd name="T15" fmla="*/ 678 h 1792"/>
                <a:gd name="T16" fmla="*/ 590 w 1606"/>
                <a:gd name="T17" fmla="*/ 924 h 1792"/>
                <a:gd name="T18" fmla="*/ 558 w 1606"/>
                <a:gd name="T19" fmla="*/ 1088 h 1792"/>
                <a:gd name="T20" fmla="*/ 243 w 1606"/>
                <a:gd name="T21" fmla="*/ 1094 h 1792"/>
                <a:gd name="T22" fmla="*/ 192 w 1606"/>
                <a:gd name="T23" fmla="*/ 1125 h 1792"/>
                <a:gd name="T24" fmla="*/ 47 w 1606"/>
                <a:gd name="T25" fmla="*/ 1125 h 1792"/>
                <a:gd name="T26" fmla="*/ 7 w 1606"/>
                <a:gd name="T27" fmla="*/ 1189 h 1792"/>
                <a:gd name="T28" fmla="*/ 0 w 1606"/>
                <a:gd name="T29" fmla="*/ 1264 h 1792"/>
                <a:gd name="T30" fmla="*/ 15 w 1606"/>
                <a:gd name="T31" fmla="*/ 1332 h 1792"/>
                <a:gd name="T32" fmla="*/ 148 w 1606"/>
                <a:gd name="T33" fmla="*/ 1358 h 1792"/>
                <a:gd name="T34" fmla="*/ 211 w 1606"/>
                <a:gd name="T35" fmla="*/ 1452 h 1792"/>
                <a:gd name="T36" fmla="*/ 337 w 1606"/>
                <a:gd name="T37" fmla="*/ 1484 h 1792"/>
                <a:gd name="T38" fmla="*/ 430 w 1606"/>
                <a:gd name="T39" fmla="*/ 1484 h 1792"/>
                <a:gd name="T40" fmla="*/ 538 w 1606"/>
                <a:gd name="T41" fmla="*/ 1503 h 1792"/>
                <a:gd name="T42" fmla="*/ 544 w 1606"/>
                <a:gd name="T43" fmla="*/ 1548 h 1792"/>
                <a:gd name="T44" fmla="*/ 538 w 1606"/>
                <a:gd name="T45" fmla="*/ 1642 h 1792"/>
                <a:gd name="T46" fmla="*/ 550 w 1606"/>
                <a:gd name="T47" fmla="*/ 1705 h 1792"/>
                <a:gd name="T48" fmla="*/ 608 w 1606"/>
                <a:gd name="T49" fmla="*/ 1712 h 1792"/>
                <a:gd name="T50" fmla="*/ 677 w 1606"/>
                <a:gd name="T51" fmla="*/ 1724 h 1792"/>
                <a:gd name="T52" fmla="*/ 747 w 1606"/>
                <a:gd name="T53" fmla="*/ 1786 h 1792"/>
                <a:gd name="T54" fmla="*/ 830 w 1606"/>
                <a:gd name="T55" fmla="*/ 1786 h 1792"/>
                <a:gd name="T56" fmla="*/ 905 w 1606"/>
                <a:gd name="T57" fmla="*/ 1779 h 1792"/>
                <a:gd name="T58" fmla="*/ 1019 w 1606"/>
                <a:gd name="T59" fmla="*/ 1744 h 1792"/>
                <a:gd name="T60" fmla="*/ 1145 w 1606"/>
                <a:gd name="T61" fmla="*/ 1756 h 1792"/>
                <a:gd name="T62" fmla="*/ 1273 w 1606"/>
                <a:gd name="T63" fmla="*/ 1792 h 1792"/>
                <a:gd name="T64" fmla="*/ 1392 w 1606"/>
                <a:gd name="T65" fmla="*/ 1766 h 1792"/>
                <a:gd name="T66" fmla="*/ 1473 w 1606"/>
                <a:gd name="T67" fmla="*/ 1674 h 1792"/>
                <a:gd name="T68" fmla="*/ 1467 w 1606"/>
                <a:gd name="T69" fmla="*/ 1571 h 1792"/>
                <a:gd name="T70" fmla="*/ 1497 w 1606"/>
                <a:gd name="T71" fmla="*/ 1446 h 1792"/>
                <a:gd name="T72" fmla="*/ 1516 w 1606"/>
                <a:gd name="T73" fmla="*/ 1282 h 1792"/>
                <a:gd name="T74" fmla="*/ 1554 w 1606"/>
                <a:gd name="T75" fmla="*/ 1131 h 1792"/>
                <a:gd name="T76" fmla="*/ 1606 w 1606"/>
                <a:gd name="T77" fmla="*/ 906 h 1792"/>
                <a:gd name="T78" fmla="*/ 1598 w 1606"/>
                <a:gd name="T79" fmla="*/ 678 h 1792"/>
                <a:gd name="T80" fmla="*/ 1598 w 1606"/>
                <a:gd name="T81" fmla="*/ 478 h 1792"/>
                <a:gd name="T82" fmla="*/ 1586 w 1606"/>
                <a:gd name="T83" fmla="*/ 338 h 1792"/>
                <a:gd name="T84" fmla="*/ 1554 w 1606"/>
                <a:gd name="T85" fmla="*/ 276 h 1792"/>
                <a:gd name="T86" fmla="*/ 1484 w 1606"/>
                <a:gd name="T87" fmla="*/ 225 h 1792"/>
                <a:gd name="T88" fmla="*/ 1403 w 1606"/>
                <a:gd name="T89" fmla="*/ 142 h 1792"/>
                <a:gd name="T90" fmla="*/ 1309 w 1606"/>
                <a:gd name="T91" fmla="*/ 94 h 1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6" h="1792">
                  <a:moveTo>
                    <a:pt x="1309" y="94"/>
                  </a:moveTo>
                  <a:lnTo>
                    <a:pt x="1258" y="0"/>
                  </a:lnTo>
                  <a:lnTo>
                    <a:pt x="867" y="163"/>
                  </a:lnTo>
                  <a:lnTo>
                    <a:pt x="850" y="288"/>
                  </a:lnTo>
                  <a:lnTo>
                    <a:pt x="818" y="332"/>
                  </a:lnTo>
                  <a:lnTo>
                    <a:pt x="773" y="382"/>
                  </a:lnTo>
                  <a:lnTo>
                    <a:pt x="747" y="472"/>
                  </a:lnTo>
                  <a:lnTo>
                    <a:pt x="660" y="678"/>
                  </a:lnTo>
                  <a:lnTo>
                    <a:pt x="590" y="924"/>
                  </a:lnTo>
                  <a:lnTo>
                    <a:pt x="558" y="1088"/>
                  </a:lnTo>
                  <a:lnTo>
                    <a:pt x="243" y="1094"/>
                  </a:lnTo>
                  <a:lnTo>
                    <a:pt x="192" y="1125"/>
                  </a:lnTo>
                  <a:lnTo>
                    <a:pt x="47" y="1125"/>
                  </a:lnTo>
                  <a:lnTo>
                    <a:pt x="7" y="1189"/>
                  </a:lnTo>
                  <a:lnTo>
                    <a:pt x="0" y="1264"/>
                  </a:lnTo>
                  <a:lnTo>
                    <a:pt x="15" y="1332"/>
                  </a:lnTo>
                  <a:lnTo>
                    <a:pt x="148" y="1358"/>
                  </a:lnTo>
                  <a:lnTo>
                    <a:pt x="211" y="1452"/>
                  </a:lnTo>
                  <a:lnTo>
                    <a:pt x="337" y="1484"/>
                  </a:lnTo>
                  <a:lnTo>
                    <a:pt x="430" y="1484"/>
                  </a:lnTo>
                  <a:lnTo>
                    <a:pt x="538" y="1503"/>
                  </a:lnTo>
                  <a:lnTo>
                    <a:pt x="544" y="1548"/>
                  </a:lnTo>
                  <a:lnTo>
                    <a:pt x="538" y="1642"/>
                  </a:lnTo>
                  <a:lnTo>
                    <a:pt x="550" y="1705"/>
                  </a:lnTo>
                  <a:lnTo>
                    <a:pt x="608" y="1712"/>
                  </a:lnTo>
                  <a:lnTo>
                    <a:pt x="677" y="1724"/>
                  </a:lnTo>
                  <a:lnTo>
                    <a:pt x="747" y="1786"/>
                  </a:lnTo>
                  <a:lnTo>
                    <a:pt x="830" y="1786"/>
                  </a:lnTo>
                  <a:lnTo>
                    <a:pt x="905" y="1779"/>
                  </a:lnTo>
                  <a:lnTo>
                    <a:pt x="1019" y="1744"/>
                  </a:lnTo>
                  <a:lnTo>
                    <a:pt x="1145" y="1756"/>
                  </a:lnTo>
                  <a:lnTo>
                    <a:pt x="1273" y="1792"/>
                  </a:lnTo>
                  <a:lnTo>
                    <a:pt x="1392" y="1766"/>
                  </a:lnTo>
                  <a:lnTo>
                    <a:pt x="1473" y="1674"/>
                  </a:lnTo>
                  <a:lnTo>
                    <a:pt x="1467" y="1571"/>
                  </a:lnTo>
                  <a:lnTo>
                    <a:pt x="1497" y="1446"/>
                  </a:lnTo>
                  <a:lnTo>
                    <a:pt x="1516" y="1282"/>
                  </a:lnTo>
                  <a:lnTo>
                    <a:pt x="1554" y="1131"/>
                  </a:lnTo>
                  <a:lnTo>
                    <a:pt x="1606" y="906"/>
                  </a:lnTo>
                  <a:lnTo>
                    <a:pt x="1598" y="678"/>
                  </a:lnTo>
                  <a:lnTo>
                    <a:pt x="1598" y="478"/>
                  </a:lnTo>
                  <a:lnTo>
                    <a:pt x="1586" y="338"/>
                  </a:lnTo>
                  <a:lnTo>
                    <a:pt x="1554" y="276"/>
                  </a:lnTo>
                  <a:lnTo>
                    <a:pt x="1484" y="225"/>
                  </a:lnTo>
                  <a:lnTo>
                    <a:pt x="1403" y="142"/>
                  </a:lnTo>
                  <a:lnTo>
                    <a:pt x="1309" y="94"/>
                  </a:lnTo>
                  <a:close/>
                </a:path>
              </a:pathLst>
            </a:custGeom>
            <a:solidFill>
              <a:srgbClr val="C0C0C0"/>
            </a:solidFill>
            <a:ln w="1588">
              <a:solidFill>
                <a:srgbClr val="000000"/>
              </a:solidFill>
              <a:prstDash val="solid"/>
              <a:round/>
              <a:headEnd/>
              <a:tailEnd/>
            </a:ln>
          </p:spPr>
          <p:txBody>
            <a:bodyPr/>
            <a:lstStyle/>
            <a:p>
              <a:endParaRPr lang="zh-CN" altLang="en-US"/>
            </a:p>
          </p:txBody>
        </p:sp>
        <p:sp>
          <p:nvSpPr>
            <p:cNvPr id="2363687" name="Freeform 295"/>
            <p:cNvSpPr>
              <a:spLocks/>
            </p:cNvSpPr>
            <p:nvPr/>
          </p:nvSpPr>
          <p:spPr bwMode="auto">
            <a:xfrm>
              <a:off x="5456" y="1772"/>
              <a:ext cx="169" cy="278"/>
            </a:xfrm>
            <a:custGeom>
              <a:avLst/>
              <a:gdLst>
                <a:gd name="T0" fmla="*/ 132 w 1014"/>
                <a:gd name="T1" fmla="*/ 1382 h 1671"/>
                <a:gd name="T2" fmla="*/ 370 w 1014"/>
                <a:gd name="T3" fmla="*/ 1363 h 1671"/>
                <a:gd name="T4" fmla="*/ 573 w 1014"/>
                <a:gd name="T5" fmla="*/ 1301 h 1671"/>
                <a:gd name="T6" fmla="*/ 656 w 1014"/>
                <a:gd name="T7" fmla="*/ 1149 h 1671"/>
                <a:gd name="T8" fmla="*/ 630 w 1014"/>
                <a:gd name="T9" fmla="*/ 1050 h 1671"/>
                <a:gd name="T10" fmla="*/ 787 w 1014"/>
                <a:gd name="T11" fmla="*/ 837 h 1671"/>
                <a:gd name="T12" fmla="*/ 642 w 1014"/>
                <a:gd name="T13" fmla="*/ 931 h 1671"/>
                <a:gd name="T14" fmla="*/ 718 w 1014"/>
                <a:gd name="T15" fmla="*/ 741 h 1671"/>
                <a:gd name="T16" fmla="*/ 845 w 1014"/>
                <a:gd name="T17" fmla="*/ 497 h 1671"/>
                <a:gd name="T18" fmla="*/ 656 w 1014"/>
                <a:gd name="T19" fmla="*/ 703 h 1671"/>
                <a:gd name="T20" fmla="*/ 630 w 1014"/>
                <a:gd name="T21" fmla="*/ 378 h 1671"/>
                <a:gd name="T22" fmla="*/ 535 w 1014"/>
                <a:gd name="T23" fmla="*/ 264 h 1671"/>
                <a:gd name="T24" fmla="*/ 402 w 1014"/>
                <a:gd name="T25" fmla="*/ 214 h 1671"/>
                <a:gd name="T26" fmla="*/ 661 w 1014"/>
                <a:gd name="T27" fmla="*/ 126 h 1671"/>
                <a:gd name="T28" fmla="*/ 781 w 1014"/>
                <a:gd name="T29" fmla="*/ 226 h 1671"/>
                <a:gd name="T30" fmla="*/ 705 w 1014"/>
                <a:gd name="T31" fmla="*/ 126 h 1671"/>
                <a:gd name="T32" fmla="*/ 560 w 1014"/>
                <a:gd name="T33" fmla="*/ 82 h 1671"/>
                <a:gd name="T34" fmla="*/ 661 w 1014"/>
                <a:gd name="T35" fmla="*/ 44 h 1671"/>
                <a:gd name="T36" fmla="*/ 750 w 1014"/>
                <a:gd name="T37" fmla="*/ 0 h 1671"/>
                <a:gd name="T38" fmla="*/ 868 w 1014"/>
                <a:gd name="T39" fmla="*/ 94 h 1671"/>
                <a:gd name="T40" fmla="*/ 976 w 1014"/>
                <a:gd name="T41" fmla="*/ 182 h 1671"/>
                <a:gd name="T42" fmla="*/ 1014 w 1014"/>
                <a:gd name="T43" fmla="*/ 334 h 1671"/>
                <a:gd name="T44" fmla="*/ 1008 w 1014"/>
                <a:gd name="T45" fmla="*/ 628 h 1671"/>
                <a:gd name="T46" fmla="*/ 970 w 1014"/>
                <a:gd name="T47" fmla="*/ 975 h 1671"/>
                <a:gd name="T48" fmla="*/ 913 w 1014"/>
                <a:gd name="T49" fmla="*/ 1314 h 1671"/>
                <a:gd name="T50" fmla="*/ 888 w 1014"/>
                <a:gd name="T51" fmla="*/ 1527 h 1671"/>
                <a:gd name="T52" fmla="*/ 830 w 1014"/>
                <a:gd name="T53" fmla="*/ 1627 h 1671"/>
                <a:gd name="T54" fmla="*/ 699 w 1014"/>
                <a:gd name="T55" fmla="*/ 1671 h 1671"/>
                <a:gd name="T56" fmla="*/ 612 w 1014"/>
                <a:gd name="T57" fmla="*/ 1648 h 1671"/>
                <a:gd name="T58" fmla="*/ 541 w 1014"/>
                <a:gd name="T59" fmla="*/ 1559 h 1671"/>
                <a:gd name="T60" fmla="*/ 516 w 1014"/>
                <a:gd name="T61" fmla="*/ 1534 h 1671"/>
                <a:gd name="T62" fmla="*/ 407 w 1014"/>
                <a:gd name="T63" fmla="*/ 1622 h 1671"/>
                <a:gd name="T64" fmla="*/ 276 w 1014"/>
                <a:gd name="T65" fmla="*/ 1652 h 1671"/>
                <a:gd name="T66" fmla="*/ 170 w 1014"/>
                <a:gd name="T67" fmla="*/ 1636 h 1671"/>
                <a:gd name="T68" fmla="*/ 240 w 1014"/>
                <a:gd name="T69" fmla="*/ 1565 h 1671"/>
                <a:gd name="T70" fmla="*/ 352 w 1014"/>
                <a:gd name="T71" fmla="*/ 1446 h 1671"/>
                <a:gd name="T72" fmla="*/ 176 w 1014"/>
                <a:gd name="T73" fmla="*/ 1546 h 1671"/>
                <a:gd name="T74" fmla="*/ 32 w 1014"/>
                <a:gd name="T75" fmla="*/ 1590 h 1671"/>
                <a:gd name="T76" fmla="*/ 0 w 1014"/>
                <a:gd name="T77" fmla="*/ 1527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14" h="1671">
                  <a:moveTo>
                    <a:pt x="0" y="1402"/>
                  </a:moveTo>
                  <a:lnTo>
                    <a:pt x="132" y="1382"/>
                  </a:lnTo>
                  <a:lnTo>
                    <a:pt x="245" y="1376"/>
                  </a:lnTo>
                  <a:lnTo>
                    <a:pt x="370" y="1363"/>
                  </a:lnTo>
                  <a:lnTo>
                    <a:pt x="509" y="1344"/>
                  </a:lnTo>
                  <a:lnTo>
                    <a:pt x="573" y="1301"/>
                  </a:lnTo>
                  <a:lnTo>
                    <a:pt x="744" y="1088"/>
                  </a:lnTo>
                  <a:lnTo>
                    <a:pt x="656" y="1149"/>
                  </a:lnTo>
                  <a:lnTo>
                    <a:pt x="598" y="1201"/>
                  </a:lnTo>
                  <a:lnTo>
                    <a:pt x="630" y="1050"/>
                  </a:lnTo>
                  <a:lnTo>
                    <a:pt x="693" y="992"/>
                  </a:lnTo>
                  <a:lnTo>
                    <a:pt x="787" y="837"/>
                  </a:lnTo>
                  <a:lnTo>
                    <a:pt x="699" y="911"/>
                  </a:lnTo>
                  <a:lnTo>
                    <a:pt x="642" y="931"/>
                  </a:lnTo>
                  <a:lnTo>
                    <a:pt x="656" y="823"/>
                  </a:lnTo>
                  <a:lnTo>
                    <a:pt x="718" y="741"/>
                  </a:lnTo>
                  <a:lnTo>
                    <a:pt x="781" y="679"/>
                  </a:lnTo>
                  <a:lnTo>
                    <a:pt x="845" y="497"/>
                  </a:lnTo>
                  <a:lnTo>
                    <a:pt x="724" y="647"/>
                  </a:lnTo>
                  <a:lnTo>
                    <a:pt x="656" y="703"/>
                  </a:lnTo>
                  <a:lnTo>
                    <a:pt x="648" y="471"/>
                  </a:lnTo>
                  <a:lnTo>
                    <a:pt x="630" y="378"/>
                  </a:lnTo>
                  <a:lnTo>
                    <a:pt x="592" y="334"/>
                  </a:lnTo>
                  <a:lnTo>
                    <a:pt x="535" y="264"/>
                  </a:lnTo>
                  <a:lnTo>
                    <a:pt x="445" y="232"/>
                  </a:lnTo>
                  <a:lnTo>
                    <a:pt x="402" y="214"/>
                  </a:lnTo>
                  <a:lnTo>
                    <a:pt x="528" y="94"/>
                  </a:lnTo>
                  <a:lnTo>
                    <a:pt x="661" y="126"/>
                  </a:lnTo>
                  <a:lnTo>
                    <a:pt x="750" y="176"/>
                  </a:lnTo>
                  <a:lnTo>
                    <a:pt x="781" y="226"/>
                  </a:lnTo>
                  <a:lnTo>
                    <a:pt x="756" y="150"/>
                  </a:lnTo>
                  <a:lnTo>
                    <a:pt x="705" y="126"/>
                  </a:lnTo>
                  <a:lnTo>
                    <a:pt x="624" y="94"/>
                  </a:lnTo>
                  <a:lnTo>
                    <a:pt x="560" y="82"/>
                  </a:lnTo>
                  <a:lnTo>
                    <a:pt x="598" y="62"/>
                  </a:lnTo>
                  <a:lnTo>
                    <a:pt x="661" y="44"/>
                  </a:lnTo>
                  <a:lnTo>
                    <a:pt x="718" y="25"/>
                  </a:lnTo>
                  <a:lnTo>
                    <a:pt x="750" y="0"/>
                  </a:lnTo>
                  <a:lnTo>
                    <a:pt x="825" y="50"/>
                  </a:lnTo>
                  <a:lnTo>
                    <a:pt x="868" y="94"/>
                  </a:lnTo>
                  <a:lnTo>
                    <a:pt x="913" y="150"/>
                  </a:lnTo>
                  <a:lnTo>
                    <a:pt x="976" y="182"/>
                  </a:lnTo>
                  <a:lnTo>
                    <a:pt x="988" y="240"/>
                  </a:lnTo>
                  <a:lnTo>
                    <a:pt x="1014" y="334"/>
                  </a:lnTo>
                  <a:lnTo>
                    <a:pt x="1014" y="478"/>
                  </a:lnTo>
                  <a:lnTo>
                    <a:pt x="1008" y="628"/>
                  </a:lnTo>
                  <a:lnTo>
                    <a:pt x="1002" y="799"/>
                  </a:lnTo>
                  <a:lnTo>
                    <a:pt x="970" y="975"/>
                  </a:lnTo>
                  <a:lnTo>
                    <a:pt x="931" y="1157"/>
                  </a:lnTo>
                  <a:lnTo>
                    <a:pt x="913" y="1314"/>
                  </a:lnTo>
                  <a:lnTo>
                    <a:pt x="882" y="1426"/>
                  </a:lnTo>
                  <a:lnTo>
                    <a:pt x="888" y="1527"/>
                  </a:lnTo>
                  <a:lnTo>
                    <a:pt x="875" y="1584"/>
                  </a:lnTo>
                  <a:lnTo>
                    <a:pt x="830" y="1627"/>
                  </a:lnTo>
                  <a:lnTo>
                    <a:pt x="775" y="1664"/>
                  </a:lnTo>
                  <a:lnTo>
                    <a:pt x="699" y="1671"/>
                  </a:lnTo>
                  <a:lnTo>
                    <a:pt x="661" y="1652"/>
                  </a:lnTo>
                  <a:lnTo>
                    <a:pt x="612" y="1648"/>
                  </a:lnTo>
                  <a:lnTo>
                    <a:pt x="490" y="1622"/>
                  </a:lnTo>
                  <a:lnTo>
                    <a:pt x="541" y="1559"/>
                  </a:lnTo>
                  <a:lnTo>
                    <a:pt x="598" y="1470"/>
                  </a:lnTo>
                  <a:lnTo>
                    <a:pt x="516" y="1534"/>
                  </a:lnTo>
                  <a:lnTo>
                    <a:pt x="452" y="1590"/>
                  </a:lnTo>
                  <a:lnTo>
                    <a:pt x="407" y="1622"/>
                  </a:lnTo>
                  <a:lnTo>
                    <a:pt x="345" y="1652"/>
                  </a:lnTo>
                  <a:lnTo>
                    <a:pt x="276" y="1652"/>
                  </a:lnTo>
                  <a:lnTo>
                    <a:pt x="208" y="1652"/>
                  </a:lnTo>
                  <a:lnTo>
                    <a:pt x="170" y="1636"/>
                  </a:lnTo>
                  <a:lnTo>
                    <a:pt x="151" y="1616"/>
                  </a:lnTo>
                  <a:lnTo>
                    <a:pt x="240" y="1565"/>
                  </a:lnTo>
                  <a:lnTo>
                    <a:pt x="327" y="1484"/>
                  </a:lnTo>
                  <a:lnTo>
                    <a:pt x="352" y="1446"/>
                  </a:lnTo>
                  <a:lnTo>
                    <a:pt x="282" y="1463"/>
                  </a:lnTo>
                  <a:lnTo>
                    <a:pt x="176" y="1546"/>
                  </a:lnTo>
                  <a:lnTo>
                    <a:pt x="132" y="1584"/>
                  </a:lnTo>
                  <a:lnTo>
                    <a:pt x="32" y="1590"/>
                  </a:lnTo>
                  <a:lnTo>
                    <a:pt x="0" y="1572"/>
                  </a:lnTo>
                  <a:lnTo>
                    <a:pt x="0" y="1527"/>
                  </a:lnTo>
                  <a:lnTo>
                    <a:pt x="0" y="1402"/>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88" name="Freeform 296"/>
            <p:cNvSpPr>
              <a:spLocks/>
            </p:cNvSpPr>
            <p:nvPr/>
          </p:nvSpPr>
          <p:spPr bwMode="auto">
            <a:xfrm>
              <a:off x="5563" y="1910"/>
              <a:ext cx="50" cy="129"/>
            </a:xfrm>
            <a:custGeom>
              <a:avLst/>
              <a:gdLst>
                <a:gd name="T0" fmla="*/ 0 w 295"/>
                <a:gd name="T1" fmla="*/ 774 h 774"/>
                <a:gd name="T2" fmla="*/ 51 w 295"/>
                <a:gd name="T3" fmla="*/ 748 h 774"/>
                <a:gd name="T4" fmla="*/ 107 w 295"/>
                <a:gd name="T5" fmla="*/ 686 h 774"/>
                <a:gd name="T6" fmla="*/ 156 w 295"/>
                <a:gd name="T7" fmla="*/ 573 h 774"/>
                <a:gd name="T8" fmla="*/ 183 w 295"/>
                <a:gd name="T9" fmla="*/ 477 h 774"/>
                <a:gd name="T10" fmla="*/ 220 w 295"/>
                <a:gd name="T11" fmla="*/ 371 h 774"/>
                <a:gd name="T12" fmla="*/ 239 w 295"/>
                <a:gd name="T13" fmla="*/ 270 h 774"/>
                <a:gd name="T14" fmla="*/ 270 w 295"/>
                <a:gd name="T15" fmla="*/ 114 h 774"/>
                <a:gd name="T16" fmla="*/ 295 w 295"/>
                <a:gd name="T17" fmla="*/ 0 h 774"/>
                <a:gd name="T18" fmla="*/ 232 w 295"/>
                <a:gd name="T19" fmla="*/ 226 h 774"/>
                <a:gd name="T20" fmla="*/ 183 w 295"/>
                <a:gd name="T21" fmla="*/ 402 h 774"/>
                <a:gd name="T22" fmla="*/ 126 w 295"/>
                <a:gd name="T23" fmla="*/ 521 h 774"/>
                <a:gd name="T24" fmla="*/ 38 w 295"/>
                <a:gd name="T25" fmla="*/ 648 h 774"/>
                <a:gd name="T26" fmla="*/ 0 w 295"/>
                <a:gd name="T2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5" h="774">
                  <a:moveTo>
                    <a:pt x="0" y="774"/>
                  </a:moveTo>
                  <a:lnTo>
                    <a:pt x="51" y="748"/>
                  </a:lnTo>
                  <a:lnTo>
                    <a:pt x="107" y="686"/>
                  </a:lnTo>
                  <a:lnTo>
                    <a:pt x="156" y="573"/>
                  </a:lnTo>
                  <a:lnTo>
                    <a:pt x="183" y="477"/>
                  </a:lnTo>
                  <a:lnTo>
                    <a:pt x="220" y="371"/>
                  </a:lnTo>
                  <a:lnTo>
                    <a:pt x="239" y="270"/>
                  </a:lnTo>
                  <a:lnTo>
                    <a:pt x="270" y="114"/>
                  </a:lnTo>
                  <a:lnTo>
                    <a:pt x="295" y="0"/>
                  </a:lnTo>
                  <a:lnTo>
                    <a:pt x="232" y="226"/>
                  </a:lnTo>
                  <a:lnTo>
                    <a:pt x="183" y="402"/>
                  </a:lnTo>
                  <a:lnTo>
                    <a:pt x="126" y="521"/>
                  </a:lnTo>
                  <a:lnTo>
                    <a:pt x="38" y="648"/>
                  </a:lnTo>
                  <a:lnTo>
                    <a:pt x="0" y="774"/>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89" name="Freeform 297"/>
            <p:cNvSpPr>
              <a:spLocks/>
            </p:cNvSpPr>
            <p:nvPr/>
          </p:nvSpPr>
          <p:spPr bwMode="auto">
            <a:xfrm>
              <a:off x="5367" y="1806"/>
              <a:ext cx="195" cy="194"/>
            </a:xfrm>
            <a:custGeom>
              <a:avLst/>
              <a:gdLst>
                <a:gd name="T0" fmla="*/ 820 w 1172"/>
                <a:gd name="T1" fmla="*/ 43 h 1162"/>
                <a:gd name="T2" fmla="*/ 719 w 1172"/>
                <a:gd name="T3" fmla="*/ 213 h 1162"/>
                <a:gd name="T4" fmla="*/ 739 w 1172"/>
                <a:gd name="T5" fmla="*/ 381 h 1162"/>
                <a:gd name="T6" fmla="*/ 727 w 1172"/>
                <a:gd name="T7" fmla="*/ 571 h 1162"/>
                <a:gd name="T8" fmla="*/ 727 w 1172"/>
                <a:gd name="T9" fmla="*/ 621 h 1162"/>
                <a:gd name="T10" fmla="*/ 739 w 1172"/>
                <a:gd name="T11" fmla="*/ 684 h 1162"/>
                <a:gd name="T12" fmla="*/ 688 w 1172"/>
                <a:gd name="T13" fmla="*/ 729 h 1162"/>
                <a:gd name="T14" fmla="*/ 644 w 1172"/>
                <a:gd name="T15" fmla="*/ 779 h 1162"/>
                <a:gd name="T16" fmla="*/ 569 w 1172"/>
                <a:gd name="T17" fmla="*/ 779 h 1162"/>
                <a:gd name="T18" fmla="*/ 304 w 1172"/>
                <a:gd name="T19" fmla="*/ 793 h 1162"/>
                <a:gd name="T20" fmla="*/ 170 w 1172"/>
                <a:gd name="T21" fmla="*/ 831 h 1162"/>
                <a:gd name="T22" fmla="*/ 0 w 1172"/>
                <a:gd name="T23" fmla="*/ 873 h 1162"/>
                <a:gd name="T24" fmla="*/ 6 w 1172"/>
                <a:gd name="T25" fmla="*/ 1004 h 1162"/>
                <a:gd name="T26" fmla="*/ 109 w 1172"/>
                <a:gd name="T27" fmla="*/ 978 h 1162"/>
                <a:gd name="T28" fmla="*/ 133 w 1172"/>
                <a:gd name="T29" fmla="*/ 916 h 1162"/>
                <a:gd name="T30" fmla="*/ 147 w 1172"/>
                <a:gd name="T31" fmla="*/ 1030 h 1162"/>
                <a:gd name="T32" fmla="*/ 215 w 1172"/>
                <a:gd name="T33" fmla="*/ 1118 h 1162"/>
                <a:gd name="T34" fmla="*/ 403 w 1172"/>
                <a:gd name="T35" fmla="*/ 1155 h 1162"/>
                <a:gd name="T36" fmla="*/ 379 w 1172"/>
                <a:gd name="T37" fmla="*/ 1093 h 1162"/>
                <a:gd name="T38" fmla="*/ 279 w 1172"/>
                <a:gd name="T39" fmla="*/ 978 h 1162"/>
                <a:gd name="T40" fmla="*/ 358 w 1172"/>
                <a:gd name="T41" fmla="*/ 929 h 1162"/>
                <a:gd name="T42" fmla="*/ 403 w 1172"/>
                <a:gd name="T43" fmla="*/ 1036 h 1162"/>
                <a:gd name="T44" fmla="*/ 537 w 1172"/>
                <a:gd name="T45" fmla="*/ 1149 h 1162"/>
                <a:gd name="T46" fmla="*/ 713 w 1172"/>
                <a:gd name="T47" fmla="*/ 1149 h 1162"/>
                <a:gd name="T48" fmla="*/ 517 w 1172"/>
                <a:gd name="T49" fmla="*/ 1016 h 1162"/>
                <a:gd name="T50" fmla="*/ 435 w 1172"/>
                <a:gd name="T51" fmla="*/ 929 h 1162"/>
                <a:gd name="T52" fmla="*/ 479 w 1172"/>
                <a:gd name="T53" fmla="*/ 885 h 1162"/>
                <a:gd name="T54" fmla="*/ 549 w 1172"/>
                <a:gd name="T55" fmla="*/ 972 h 1162"/>
                <a:gd name="T56" fmla="*/ 675 w 1172"/>
                <a:gd name="T57" fmla="*/ 1068 h 1162"/>
                <a:gd name="T58" fmla="*/ 782 w 1172"/>
                <a:gd name="T59" fmla="*/ 1123 h 1162"/>
                <a:gd name="T60" fmla="*/ 921 w 1172"/>
                <a:gd name="T61" fmla="*/ 1136 h 1162"/>
                <a:gd name="T62" fmla="*/ 833 w 1172"/>
                <a:gd name="T63" fmla="*/ 1068 h 1162"/>
                <a:gd name="T64" fmla="*/ 727 w 1172"/>
                <a:gd name="T65" fmla="*/ 978 h 1162"/>
                <a:gd name="T66" fmla="*/ 756 w 1172"/>
                <a:gd name="T67" fmla="*/ 929 h 1162"/>
                <a:gd name="T68" fmla="*/ 808 w 1172"/>
                <a:gd name="T69" fmla="*/ 1010 h 1162"/>
                <a:gd name="T70" fmla="*/ 914 w 1172"/>
                <a:gd name="T71" fmla="*/ 1087 h 1162"/>
                <a:gd name="T72" fmla="*/ 1046 w 1172"/>
                <a:gd name="T73" fmla="*/ 1098 h 1162"/>
                <a:gd name="T74" fmla="*/ 1117 w 1172"/>
                <a:gd name="T75" fmla="*/ 991 h 1162"/>
                <a:gd name="T76" fmla="*/ 878 w 1172"/>
                <a:gd name="T77" fmla="*/ 954 h 1162"/>
                <a:gd name="T78" fmla="*/ 733 w 1172"/>
                <a:gd name="T79" fmla="*/ 868 h 1162"/>
                <a:gd name="T80" fmla="*/ 707 w 1172"/>
                <a:gd name="T81" fmla="*/ 793 h 1162"/>
                <a:gd name="T82" fmla="*/ 765 w 1172"/>
                <a:gd name="T83" fmla="*/ 831 h 1162"/>
                <a:gd name="T84" fmla="*/ 927 w 1172"/>
                <a:gd name="T85" fmla="*/ 935 h 1162"/>
                <a:gd name="T86" fmla="*/ 1117 w 1172"/>
                <a:gd name="T87" fmla="*/ 991 h 1162"/>
                <a:gd name="T88" fmla="*/ 1155 w 1172"/>
                <a:gd name="T89" fmla="*/ 767 h 1162"/>
                <a:gd name="T90" fmla="*/ 1046 w 1172"/>
                <a:gd name="T91" fmla="*/ 741 h 1162"/>
                <a:gd name="T92" fmla="*/ 820 w 1172"/>
                <a:gd name="T93" fmla="*/ 761 h 1162"/>
                <a:gd name="T94" fmla="*/ 782 w 1172"/>
                <a:gd name="T95" fmla="*/ 716 h 1162"/>
                <a:gd name="T96" fmla="*/ 901 w 1172"/>
                <a:gd name="T97" fmla="*/ 735 h 1162"/>
                <a:gd name="T98" fmla="*/ 1155 w 1172"/>
                <a:gd name="T99" fmla="*/ 684 h 1162"/>
                <a:gd name="T100" fmla="*/ 1167 w 1172"/>
                <a:gd name="T101" fmla="*/ 483 h 1162"/>
                <a:gd name="T102" fmla="*/ 1161 w 1172"/>
                <a:gd name="T103" fmla="*/ 264 h 1162"/>
                <a:gd name="T104" fmla="*/ 1034 w 1172"/>
                <a:gd name="T105" fmla="*/ 152 h 1162"/>
                <a:gd name="T106" fmla="*/ 1161 w 1172"/>
                <a:gd name="T107" fmla="*/ 201 h 1162"/>
                <a:gd name="T108" fmla="*/ 1091 w 1172"/>
                <a:gd name="T109" fmla="*/ 68 h 1162"/>
                <a:gd name="T110" fmla="*/ 959 w 1172"/>
                <a:gd name="T111" fmla="*/ 0 h 1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72" h="1162">
                  <a:moveTo>
                    <a:pt x="959" y="0"/>
                  </a:moveTo>
                  <a:lnTo>
                    <a:pt x="820" y="43"/>
                  </a:lnTo>
                  <a:lnTo>
                    <a:pt x="756" y="100"/>
                  </a:lnTo>
                  <a:lnTo>
                    <a:pt x="719" y="213"/>
                  </a:lnTo>
                  <a:lnTo>
                    <a:pt x="719" y="321"/>
                  </a:lnTo>
                  <a:lnTo>
                    <a:pt x="739" y="381"/>
                  </a:lnTo>
                  <a:lnTo>
                    <a:pt x="727" y="489"/>
                  </a:lnTo>
                  <a:lnTo>
                    <a:pt x="727" y="571"/>
                  </a:lnTo>
                  <a:lnTo>
                    <a:pt x="745" y="591"/>
                  </a:lnTo>
                  <a:lnTo>
                    <a:pt x="727" y="621"/>
                  </a:lnTo>
                  <a:lnTo>
                    <a:pt x="713" y="652"/>
                  </a:lnTo>
                  <a:lnTo>
                    <a:pt x="739" y="684"/>
                  </a:lnTo>
                  <a:lnTo>
                    <a:pt x="739" y="716"/>
                  </a:lnTo>
                  <a:lnTo>
                    <a:pt x="688" y="729"/>
                  </a:lnTo>
                  <a:lnTo>
                    <a:pt x="695" y="761"/>
                  </a:lnTo>
                  <a:lnTo>
                    <a:pt x="644" y="779"/>
                  </a:lnTo>
                  <a:lnTo>
                    <a:pt x="599" y="767"/>
                  </a:lnTo>
                  <a:lnTo>
                    <a:pt x="569" y="779"/>
                  </a:lnTo>
                  <a:lnTo>
                    <a:pt x="428" y="799"/>
                  </a:lnTo>
                  <a:lnTo>
                    <a:pt x="304" y="793"/>
                  </a:lnTo>
                  <a:lnTo>
                    <a:pt x="222" y="799"/>
                  </a:lnTo>
                  <a:lnTo>
                    <a:pt x="170" y="831"/>
                  </a:lnTo>
                  <a:lnTo>
                    <a:pt x="45" y="831"/>
                  </a:lnTo>
                  <a:lnTo>
                    <a:pt x="0" y="873"/>
                  </a:lnTo>
                  <a:lnTo>
                    <a:pt x="0" y="923"/>
                  </a:lnTo>
                  <a:lnTo>
                    <a:pt x="6" y="1004"/>
                  </a:lnTo>
                  <a:lnTo>
                    <a:pt x="109" y="1030"/>
                  </a:lnTo>
                  <a:lnTo>
                    <a:pt x="109" y="978"/>
                  </a:lnTo>
                  <a:lnTo>
                    <a:pt x="115" y="935"/>
                  </a:lnTo>
                  <a:lnTo>
                    <a:pt x="133" y="916"/>
                  </a:lnTo>
                  <a:lnTo>
                    <a:pt x="141" y="966"/>
                  </a:lnTo>
                  <a:lnTo>
                    <a:pt x="147" y="1030"/>
                  </a:lnTo>
                  <a:lnTo>
                    <a:pt x="170" y="1068"/>
                  </a:lnTo>
                  <a:lnTo>
                    <a:pt x="215" y="1118"/>
                  </a:lnTo>
                  <a:lnTo>
                    <a:pt x="321" y="1142"/>
                  </a:lnTo>
                  <a:lnTo>
                    <a:pt x="403" y="1155"/>
                  </a:lnTo>
                  <a:lnTo>
                    <a:pt x="499" y="1162"/>
                  </a:lnTo>
                  <a:lnTo>
                    <a:pt x="379" y="1093"/>
                  </a:lnTo>
                  <a:lnTo>
                    <a:pt x="297" y="1030"/>
                  </a:lnTo>
                  <a:lnTo>
                    <a:pt x="279" y="978"/>
                  </a:lnTo>
                  <a:lnTo>
                    <a:pt x="291" y="935"/>
                  </a:lnTo>
                  <a:lnTo>
                    <a:pt x="358" y="929"/>
                  </a:lnTo>
                  <a:lnTo>
                    <a:pt x="385" y="978"/>
                  </a:lnTo>
                  <a:lnTo>
                    <a:pt x="403" y="1036"/>
                  </a:lnTo>
                  <a:lnTo>
                    <a:pt x="467" y="1098"/>
                  </a:lnTo>
                  <a:lnTo>
                    <a:pt x="537" y="1149"/>
                  </a:lnTo>
                  <a:lnTo>
                    <a:pt x="607" y="1155"/>
                  </a:lnTo>
                  <a:lnTo>
                    <a:pt x="713" y="1149"/>
                  </a:lnTo>
                  <a:lnTo>
                    <a:pt x="599" y="1061"/>
                  </a:lnTo>
                  <a:lnTo>
                    <a:pt x="517" y="1016"/>
                  </a:lnTo>
                  <a:lnTo>
                    <a:pt x="454" y="966"/>
                  </a:lnTo>
                  <a:lnTo>
                    <a:pt x="435" y="929"/>
                  </a:lnTo>
                  <a:lnTo>
                    <a:pt x="441" y="891"/>
                  </a:lnTo>
                  <a:lnTo>
                    <a:pt x="479" y="885"/>
                  </a:lnTo>
                  <a:lnTo>
                    <a:pt x="523" y="923"/>
                  </a:lnTo>
                  <a:lnTo>
                    <a:pt x="549" y="972"/>
                  </a:lnTo>
                  <a:lnTo>
                    <a:pt x="607" y="1036"/>
                  </a:lnTo>
                  <a:lnTo>
                    <a:pt x="675" y="1068"/>
                  </a:lnTo>
                  <a:lnTo>
                    <a:pt x="727" y="1098"/>
                  </a:lnTo>
                  <a:lnTo>
                    <a:pt x="782" y="1123"/>
                  </a:lnTo>
                  <a:lnTo>
                    <a:pt x="846" y="1136"/>
                  </a:lnTo>
                  <a:lnTo>
                    <a:pt x="921" y="1136"/>
                  </a:lnTo>
                  <a:lnTo>
                    <a:pt x="994" y="1122"/>
                  </a:lnTo>
                  <a:lnTo>
                    <a:pt x="833" y="1068"/>
                  </a:lnTo>
                  <a:lnTo>
                    <a:pt x="771" y="1036"/>
                  </a:lnTo>
                  <a:lnTo>
                    <a:pt x="727" y="978"/>
                  </a:lnTo>
                  <a:lnTo>
                    <a:pt x="719" y="929"/>
                  </a:lnTo>
                  <a:lnTo>
                    <a:pt x="756" y="929"/>
                  </a:lnTo>
                  <a:lnTo>
                    <a:pt x="777" y="972"/>
                  </a:lnTo>
                  <a:lnTo>
                    <a:pt x="808" y="1010"/>
                  </a:lnTo>
                  <a:lnTo>
                    <a:pt x="859" y="1049"/>
                  </a:lnTo>
                  <a:lnTo>
                    <a:pt x="914" y="1087"/>
                  </a:lnTo>
                  <a:lnTo>
                    <a:pt x="989" y="1119"/>
                  </a:lnTo>
                  <a:lnTo>
                    <a:pt x="1046" y="1098"/>
                  </a:lnTo>
                  <a:lnTo>
                    <a:pt x="1072" y="1068"/>
                  </a:lnTo>
                  <a:lnTo>
                    <a:pt x="1117" y="991"/>
                  </a:lnTo>
                  <a:lnTo>
                    <a:pt x="1034" y="972"/>
                  </a:lnTo>
                  <a:lnTo>
                    <a:pt x="878" y="954"/>
                  </a:lnTo>
                  <a:lnTo>
                    <a:pt x="782" y="910"/>
                  </a:lnTo>
                  <a:lnTo>
                    <a:pt x="733" y="868"/>
                  </a:lnTo>
                  <a:lnTo>
                    <a:pt x="713" y="816"/>
                  </a:lnTo>
                  <a:lnTo>
                    <a:pt x="707" y="793"/>
                  </a:lnTo>
                  <a:lnTo>
                    <a:pt x="733" y="793"/>
                  </a:lnTo>
                  <a:lnTo>
                    <a:pt x="765" y="831"/>
                  </a:lnTo>
                  <a:lnTo>
                    <a:pt x="814" y="897"/>
                  </a:lnTo>
                  <a:lnTo>
                    <a:pt x="927" y="935"/>
                  </a:lnTo>
                  <a:lnTo>
                    <a:pt x="1034" y="968"/>
                  </a:lnTo>
                  <a:lnTo>
                    <a:pt x="1117" y="991"/>
                  </a:lnTo>
                  <a:lnTo>
                    <a:pt x="1149" y="861"/>
                  </a:lnTo>
                  <a:lnTo>
                    <a:pt x="1155" y="767"/>
                  </a:lnTo>
                  <a:lnTo>
                    <a:pt x="1155" y="683"/>
                  </a:lnTo>
                  <a:lnTo>
                    <a:pt x="1046" y="741"/>
                  </a:lnTo>
                  <a:lnTo>
                    <a:pt x="921" y="767"/>
                  </a:lnTo>
                  <a:lnTo>
                    <a:pt x="820" y="761"/>
                  </a:lnTo>
                  <a:lnTo>
                    <a:pt x="795" y="748"/>
                  </a:lnTo>
                  <a:lnTo>
                    <a:pt x="782" y="716"/>
                  </a:lnTo>
                  <a:lnTo>
                    <a:pt x="840" y="716"/>
                  </a:lnTo>
                  <a:lnTo>
                    <a:pt x="901" y="735"/>
                  </a:lnTo>
                  <a:lnTo>
                    <a:pt x="1049" y="741"/>
                  </a:lnTo>
                  <a:lnTo>
                    <a:pt x="1155" y="684"/>
                  </a:lnTo>
                  <a:lnTo>
                    <a:pt x="1161" y="565"/>
                  </a:lnTo>
                  <a:lnTo>
                    <a:pt x="1167" y="483"/>
                  </a:lnTo>
                  <a:lnTo>
                    <a:pt x="1172" y="401"/>
                  </a:lnTo>
                  <a:lnTo>
                    <a:pt x="1161" y="264"/>
                  </a:lnTo>
                  <a:lnTo>
                    <a:pt x="1129" y="213"/>
                  </a:lnTo>
                  <a:lnTo>
                    <a:pt x="1034" y="152"/>
                  </a:lnTo>
                  <a:lnTo>
                    <a:pt x="1065" y="158"/>
                  </a:lnTo>
                  <a:lnTo>
                    <a:pt x="1161" y="201"/>
                  </a:lnTo>
                  <a:lnTo>
                    <a:pt x="1123" y="113"/>
                  </a:lnTo>
                  <a:lnTo>
                    <a:pt x="1091" y="68"/>
                  </a:lnTo>
                  <a:lnTo>
                    <a:pt x="1065" y="38"/>
                  </a:lnTo>
                  <a:lnTo>
                    <a:pt x="959" y="0"/>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0" name="Freeform 298"/>
            <p:cNvSpPr>
              <a:spLocks/>
            </p:cNvSpPr>
            <p:nvPr/>
          </p:nvSpPr>
          <p:spPr bwMode="auto">
            <a:xfrm>
              <a:off x="5500" y="1878"/>
              <a:ext cx="49" cy="44"/>
            </a:xfrm>
            <a:custGeom>
              <a:avLst/>
              <a:gdLst>
                <a:gd name="T0" fmla="*/ 0 w 295"/>
                <a:gd name="T1" fmla="*/ 0 h 263"/>
                <a:gd name="T2" fmla="*/ 0 w 295"/>
                <a:gd name="T3" fmla="*/ 21 h 263"/>
                <a:gd name="T4" fmla="*/ 38 w 295"/>
                <a:gd name="T5" fmla="*/ 71 h 263"/>
                <a:gd name="T6" fmla="*/ 75 w 295"/>
                <a:gd name="T7" fmla="*/ 99 h 263"/>
                <a:gd name="T8" fmla="*/ 152 w 295"/>
                <a:gd name="T9" fmla="*/ 158 h 263"/>
                <a:gd name="T10" fmla="*/ 184 w 295"/>
                <a:gd name="T11" fmla="*/ 182 h 263"/>
                <a:gd name="T12" fmla="*/ 260 w 295"/>
                <a:gd name="T13" fmla="*/ 239 h 263"/>
                <a:gd name="T14" fmla="*/ 178 w 295"/>
                <a:gd name="T15" fmla="*/ 213 h 263"/>
                <a:gd name="T16" fmla="*/ 97 w 295"/>
                <a:gd name="T17" fmla="*/ 188 h 263"/>
                <a:gd name="T18" fmla="*/ 16 w 295"/>
                <a:gd name="T19" fmla="*/ 182 h 263"/>
                <a:gd name="T20" fmla="*/ 22 w 295"/>
                <a:gd name="T21" fmla="*/ 207 h 263"/>
                <a:gd name="T22" fmla="*/ 152 w 295"/>
                <a:gd name="T23" fmla="*/ 231 h 263"/>
                <a:gd name="T24" fmla="*/ 222 w 295"/>
                <a:gd name="T25" fmla="*/ 257 h 263"/>
                <a:gd name="T26" fmla="*/ 260 w 295"/>
                <a:gd name="T27" fmla="*/ 263 h 263"/>
                <a:gd name="T28" fmla="*/ 292 w 295"/>
                <a:gd name="T29" fmla="*/ 252 h 263"/>
                <a:gd name="T30" fmla="*/ 295 w 295"/>
                <a:gd name="T31" fmla="*/ 222 h 263"/>
                <a:gd name="T32" fmla="*/ 269 w 295"/>
                <a:gd name="T33" fmla="*/ 199 h 263"/>
                <a:gd name="T34" fmla="*/ 232 w 295"/>
                <a:gd name="T35" fmla="*/ 162 h 263"/>
                <a:gd name="T36" fmla="*/ 188 w 295"/>
                <a:gd name="T37" fmla="*/ 112 h 263"/>
                <a:gd name="T38" fmla="*/ 144 w 295"/>
                <a:gd name="T39" fmla="*/ 56 h 263"/>
                <a:gd name="T40" fmla="*/ 91 w 295"/>
                <a:gd name="T41" fmla="*/ 17 h 263"/>
                <a:gd name="T42" fmla="*/ 35 w 295"/>
                <a:gd name="T43" fmla="*/ 3 h 263"/>
                <a:gd name="T44" fmla="*/ 0 w 295"/>
                <a:gd name="T45"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5" h="263">
                  <a:moveTo>
                    <a:pt x="0" y="0"/>
                  </a:moveTo>
                  <a:lnTo>
                    <a:pt x="0" y="21"/>
                  </a:lnTo>
                  <a:lnTo>
                    <a:pt x="38" y="71"/>
                  </a:lnTo>
                  <a:lnTo>
                    <a:pt x="75" y="99"/>
                  </a:lnTo>
                  <a:lnTo>
                    <a:pt x="152" y="158"/>
                  </a:lnTo>
                  <a:lnTo>
                    <a:pt x="184" y="182"/>
                  </a:lnTo>
                  <a:lnTo>
                    <a:pt x="260" y="239"/>
                  </a:lnTo>
                  <a:lnTo>
                    <a:pt x="178" y="213"/>
                  </a:lnTo>
                  <a:lnTo>
                    <a:pt x="97" y="188"/>
                  </a:lnTo>
                  <a:lnTo>
                    <a:pt x="16" y="182"/>
                  </a:lnTo>
                  <a:lnTo>
                    <a:pt x="22" y="207"/>
                  </a:lnTo>
                  <a:lnTo>
                    <a:pt x="152" y="231"/>
                  </a:lnTo>
                  <a:lnTo>
                    <a:pt x="222" y="257"/>
                  </a:lnTo>
                  <a:lnTo>
                    <a:pt x="260" y="263"/>
                  </a:lnTo>
                  <a:lnTo>
                    <a:pt x="292" y="252"/>
                  </a:lnTo>
                  <a:lnTo>
                    <a:pt x="295" y="222"/>
                  </a:lnTo>
                  <a:lnTo>
                    <a:pt x="269" y="199"/>
                  </a:lnTo>
                  <a:lnTo>
                    <a:pt x="232" y="162"/>
                  </a:lnTo>
                  <a:lnTo>
                    <a:pt x="188" y="112"/>
                  </a:lnTo>
                  <a:lnTo>
                    <a:pt x="144" y="56"/>
                  </a:lnTo>
                  <a:lnTo>
                    <a:pt x="91" y="17"/>
                  </a:lnTo>
                  <a:lnTo>
                    <a:pt x="35" y="3"/>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1" name="Freeform 299"/>
            <p:cNvSpPr>
              <a:spLocks/>
            </p:cNvSpPr>
            <p:nvPr/>
          </p:nvSpPr>
          <p:spPr bwMode="auto">
            <a:xfrm>
              <a:off x="5503" y="1842"/>
              <a:ext cx="44" cy="57"/>
            </a:xfrm>
            <a:custGeom>
              <a:avLst/>
              <a:gdLst>
                <a:gd name="T0" fmla="*/ 51 w 270"/>
                <a:gd name="T1" fmla="*/ 0 h 345"/>
                <a:gd name="T2" fmla="*/ 13 w 270"/>
                <a:gd name="T3" fmla="*/ 7 h 345"/>
                <a:gd name="T4" fmla="*/ 0 w 270"/>
                <a:gd name="T5" fmla="*/ 39 h 345"/>
                <a:gd name="T6" fmla="*/ 3 w 270"/>
                <a:gd name="T7" fmla="*/ 65 h 345"/>
                <a:gd name="T8" fmla="*/ 26 w 270"/>
                <a:gd name="T9" fmla="*/ 101 h 345"/>
                <a:gd name="T10" fmla="*/ 57 w 270"/>
                <a:gd name="T11" fmla="*/ 112 h 345"/>
                <a:gd name="T12" fmla="*/ 116 w 270"/>
                <a:gd name="T13" fmla="*/ 149 h 345"/>
                <a:gd name="T14" fmla="*/ 172 w 270"/>
                <a:gd name="T15" fmla="*/ 195 h 345"/>
                <a:gd name="T16" fmla="*/ 212 w 270"/>
                <a:gd name="T17" fmla="*/ 259 h 345"/>
                <a:gd name="T18" fmla="*/ 257 w 270"/>
                <a:gd name="T19" fmla="*/ 325 h 345"/>
                <a:gd name="T20" fmla="*/ 270 w 270"/>
                <a:gd name="T21" fmla="*/ 345 h 345"/>
                <a:gd name="T22" fmla="*/ 257 w 270"/>
                <a:gd name="T23" fmla="*/ 267 h 345"/>
                <a:gd name="T24" fmla="*/ 247 w 270"/>
                <a:gd name="T25" fmla="*/ 198 h 345"/>
                <a:gd name="T26" fmla="*/ 225 w 270"/>
                <a:gd name="T27" fmla="*/ 140 h 345"/>
                <a:gd name="T28" fmla="*/ 188 w 270"/>
                <a:gd name="T29" fmla="*/ 86 h 345"/>
                <a:gd name="T30" fmla="*/ 90 w 270"/>
                <a:gd name="T31" fmla="*/ 10 h 345"/>
                <a:gd name="T32" fmla="*/ 51 w 270"/>
                <a:gd name="T33" fmla="*/ 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0" h="345">
                  <a:moveTo>
                    <a:pt x="51" y="0"/>
                  </a:moveTo>
                  <a:lnTo>
                    <a:pt x="13" y="7"/>
                  </a:lnTo>
                  <a:lnTo>
                    <a:pt x="0" y="39"/>
                  </a:lnTo>
                  <a:lnTo>
                    <a:pt x="3" y="65"/>
                  </a:lnTo>
                  <a:lnTo>
                    <a:pt x="26" y="101"/>
                  </a:lnTo>
                  <a:lnTo>
                    <a:pt x="57" y="112"/>
                  </a:lnTo>
                  <a:lnTo>
                    <a:pt x="116" y="149"/>
                  </a:lnTo>
                  <a:lnTo>
                    <a:pt x="172" y="195"/>
                  </a:lnTo>
                  <a:lnTo>
                    <a:pt x="212" y="259"/>
                  </a:lnTo>
                  <a:lnTo>
                    <a:pt x="257" y="325"/>
                  </a:lnTo>
                  <a:lnTo>
                    <a:pt x="270" y="345"/>
                  </a:lnTo>
                  <a:lnTo>
                    <a:pt x="257" y="267"/>
                  </a:lnTo>
                  <a:lnTo>
                    <a:pt x="247" y="198"/>
                  </a:lnTo>
                  <a:lnTo>
                    <a:pt x="225" y="140"/>
                  </a:lnTo>
                  <a:lnTo>
                    <a:pt x="188" y="86"/>
                  </a:lnTo>
                  <a:lnTo>
                    <a:pt x="90" y="10"/>
                  </a:lnTo>
                  <a:lnTo>
                    <a:pt x="51" y="0"/>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2" name="Freeform 300"/>
            <p:cNvSpPr>
              <a:spLocks/>
            </p:cNvSpPr>
            <p:nvPr/>
          </p:nvSpPr>
          <p:spPr bwMode="auto">
            <a:xfrm>
              <a:off x="5494" y="1785"/>
              <a:ext cx="48" cy="34"/>
            </a:xfrm>
            <a:custGeom>
              <a:avLst/>
              <a:gdLst>
                <a:gd name="T0" fmla="*/ 0 w 287"/>
                <a:gd name="T1" fmla="*/ 199 h 199"/>
                <a:gd name="T2" fmla="*/ 49 w 287"/>
                <a:gd name="T3" fmla="*/ 156 h 199"/>
                <a:gd name="T4" fmla="*/ 130 w 287"/>
                <a:gd name="T5" fmla="*/ 125 h 199"/>
                <a:gd name="T6" fmla="*/ 185 w 287"/>
                <a:gd name="T7" fmla="*/ 111 h 199"/>
                <a:gd name="T8" fmla="*/ 287 w 287"/>
                <a:gd name="T9" fmla="*/ 0 h 199"/>
                <a:gd name="T10" fmla="*/ 211 w 287"/>
                <a:gd name="T11" fmla="*/ 44 h 199"/>
                <a:gd name="T12" fmla="*/ 142 w 287"/>
                <a:gd name="T13" fmla="*/ 74 h 199"/>
                <a:gd name="T14" fmla="*/ 93 w 287"/>
                <a:gd name="T15" fmla="*/ 99 h 199"/>
                <a:gd name="T16" fmla="*/ 68 w 287"/>
                <a:gd name="T17" fmla="*/ 125 h 199"/>
                <a:gd name="T18" fmla="*/ 0 w 287"/>
                <a:gd name="T19" fmla="*/ 19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7" h="199">
                  <a:moveTo>
                    <a:pt x="0" y="199"/>
                  </a:moveTo>
                  <a:lnTo>
                    <a:pt x="49" y="156"/>
                  </a:lnTo>
                  <a:lnTo>
                    <a:pt x="130" y="125"/>
                  </a:lnTo>
                  <a:lnTo>
                    <a:pt x="185" y="111"/>
                  </a:lnTo>
                  <a:lnTo>
                    <a:pt x="287" y="0"/>
                  </a:lnTo>
                  <a:lnTo>
                    <a:pt x="211" y="44"/>
                  </a:lnTo>
                  <a:lnTo>
                    <a:pt x="142" y="74"/>
                  </a:lnTo>
                  <a:lnTo>
                    <a:pt x="93" y="99"/>
                  </a:lnTo>
                  <a:lnTo>
                    <a:pt x="68" y="125"/>
                  </a:lnTo>
                  <a:lnTo>
                    <a:pt x="0" y="199"/>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3" name="Freeform 301"/>
            <p:cNvSpPr>
              <a:spLocks/>
            </p:cNvSpPr>
            <p:nvPr/>
          </p:nvSpPr>
          <p:spPr bwMode="auto">
            <a:xfrm>
              <a:off x="5458" y="1846"/>
              <a:ext cx="27" cy="86"/>
            </a:xfrm>
            <a:custGeom>
              <a:avLst/>
              <a:gdLst>
                <a:gd name="T0" fmla="*/ 0 w 162"/>
                <a:gd name="T1" fmla="*/ 514 h 514"/>
                <a:gd name="T2" fmla="*/ 81 w 162"/>
                <a:gd name="T3" fmla="*/ 514 h 514"/>
                <a:gd name="T4" fmla="*/ 106 w 162"/>
                <a:gd name="T5" fmla="*/ 508 h 514"/>
                <a:gd name="T6" fmla="*/ 106 w 162"/>
                <a:gd name="T7" fmla="*/ 489 h 514"/>
                <a:gd name="T8" fmla="*/ 124 w 162"/>
                <a:gd name="T9" fmla="*/ 470 h 514"/>
                <a:gd name="T10" fmla="*/ 150 w 162"/>
                <a:gd name="T11" fmla="*/ 451 h 514"/>
                <a:gd name="T12" fmla="*/ 137 w 162"/>
                <a:gd name="T13" fmla="*/ 433 h 514"/>
                <a:gd name="T14" fmla="*/ 137 w 162"/>
                <a:gd name="T15" fmla="*/ 407 h 514"/>
                <a:gd name="T16" fmla="*/ 156 w 162"/>
                <a:gd name="T17" fmla="*/ 376 h 514"/>
                <a:gd name="T18" fmla="*/ 156 w 162"/>
                <a:gd name="T19" fmla="*/ 344 h 514"/>
                <a:gd name="T20" fmla="*/ 144 w 162"/>
                <a:gd name="T21" fmla="*/ 306 h 514"/>
                <a:gd name="T22" fmla="*/ 144 w 162"/>
                <a:gd name="T23" fmla="*/ 224 h 514"/>
                <a:gd name="T24" fmla="*/ 162 w 162"/>
                <a:gd name="T25" fmla="*/ 150 h 514"/>
                <a:gd name="T26" fmla="*/ 156 w 162"/>
                <a:gd name="T27" fmla="*/ 94 h 514"/>
                <a:gd name="T28" fmla="*/ 156 w 162"/>
                <a:gd name="T29" fmla="*/ 0 h 514"/>
                <a:gd name="T30" fmla="*/ 106 w 162"/>
                <a:gd name="T31" fmla="*/ 142 h 514"/>
                <a:gd name="T32" fmla="*/ 62 w 162"/>
                <a:gd name="T33" fmla="*/ 275 h 514"/>
                <a:gd name="T34" fmla="*/ 32 w 162"/>
                <a:gd name="T35" fmla="*/ 419 h 514"/>
                <a:gd name="T36" fmla="*/ 0 w 162"/>
                <a:gd name="T37" fmla="*/ 514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514">
                  <a:moveTo>
                    <a:pt x="0" y="514"/>
                  </a:moveTo>
                  <a:lnTo>
                    <a:pt x="81" y="514"/>
                  </a:lnTo>
                  <a:lnTo>
                    <a:pt x="106" y="508"/>
                  </a:lnTo>
                  <a:lnTo>
                    <a:pt x="106" y="489"/>
                  </a:lnTo>
                  <a:lnTo>
                    <a:pt x="124" y="470"/>
                  </a:lnTo>
                  <a:lnTo>
                    <a:pt x="150" y="451"/>
                  </a:lnTo>
                  <a:lnTo>
                    <a:pt x="137" y="433"/>
                  </a:lnTo>
                  <a:lnTo>
                    <a:pt x="137" y="407"/>
                  </a:lnTo>
                  <a:lnTo>
                    <a:pt x="156" y="376"/>
                  </a:lnTo>
                  <a:lnTo>
                    <a:pt x="156" y="344"/>
                  </a:lnTo>
                  <a:lnTo>
                    <a:pt x="144" y="306"/>
                  </a:lnTo>
                  <a:lnTo>
                    <a:pt x="144" y="224"/>
                  </a:lnTo>
                  <a:lnTo>
                    <a:pt x="162" y="150"/>
                  </a:lnTo>
                  <a:lnTo>
                    <a:pt x="156" y="94"/>
                  </a:lnTo>
                  <a:lnTo>
                    <a:pt x="156" y="0"/>
                  </a:lnTo>
                  <a:lnTo>
                    <a:pt x="106" y="142"/>
                  </a:lnTo>
                  <a:lnTo>
                    <a:pt x="62" y="275"/>
                  </a:lnTo>
                  <a:lnTo>
                    <a:pt x="32" y="419"/>
                  </a:lnTo>
                  <a:lnTo>
                    <a:pt x="0" y="514"/>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4" name="Freeform 302"/>
            <p:cNvSpPr>
              <a:spLocks/>
            </p:cNvSpPr>
            <p:nvPr/>
          </p:nvSpPr>
          <p:spPr bwMode="auto">
            <a:xfrm>
              <a:off x="5498" y="1939"/>
              <a:ext cx="48" cy="16"/>
            </a:xfrm>
            <a:custGeom>
              <a:avLst/>
              <a:gdLst>
                <a:gd name="T0" fmla="*/ 232 w 289"/>
                <a:gd name="T1" fmla="*/ 47 h 97"/>
                <a:gd name="T2" fmla="*/ 168 w 289"/>
                <a:gd name="T3" fmla="*/ 19 h 97"/>
                <a:gd name="T4" fmla="*/ 110 w 289"/>
                <a:gd name="T5" fmla="*/ 4 h 97"/>
                <a:gd name="T6" fmla="*/ 32 w 289"/>
                <a:gd name="T7" fmla="*/ 0 h 97"/>
                <a:gd name="T8" fmla="*/ 0 w 289"/>
                <a:gd name="T9" fmla="*/ 6 h 97"/>
                <a:gd name="T10" fmla="*/ 15 w 289"/>
                <a:gd name="T11" fmla="*/ 37 h 97"/>
                <a:gd name="T12" fmla="*/ 45 w 289"/>
                <a:gd name="T13" fmla="*/ 61 h 97"/>
                <a:gd name="T14" fmla="*/ 113 w 289"/>
                <a:gd name="T15" fmla="*/ 79 h 97"/>
                <a:gd name="T16" fmla="*/ 219 w 289"/>
                <a:gd name="T17" fmla="*/ 97 h 97"/>
                <a:gd name="T18" fmla="*/ 289 w 289"/>
                <a:gd name="T19" fmla="*/ 91 h 97"/>
                <a:gd name="T20" fmla="*/ 232 w 289"/>
                <a:gd name="T2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9" h="97">
                  <a:moveTo>
                    <a:pt x="232" y="47"/>
                  </a:moveTo>
                  <a:lnTo>
                    <a:pt x="168" y="19"/>
                  </a:lnTo>
                  <a:lnTo>
                    <a:pt x="110" y="4"/>
                  </a:lnTo>
                  <a:lnTo>
                    <a:pt x="32" y="0"/>
                  </a:lnTo>
                  <a:lnTo>
                    <a:pt x="0" y="6"/>
                  </a:lnTo>
                  <a:lnTo>
                    <a:pt x="15" y="37"/>
                  </a:lnTo>
                  <a:lnTo>
                    <a:pt x="45" y="61"/>
                  </a:lnTo>
                  <a:lnTo>
                    <a:pt x="113" y="79"/>
                  </a:lnTo>
                  <a:lnTo>
                    <a:pt x="219" y="97"/>
                  </a:lnTo>
                  <a:lnTo>
                    <a:pt x="289" y="91"/>
                  </a:lnTo>
                  <a:lnTo>
                    <a:pt x="232" y="47"/>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5" name="Freeform 303"/>
            <p:cNvSpPr>
              <a:spLocks/>
            </p:cNvSpPr>
            <p:nvPr/>
          </p:nvSpPr>
          <p:spPr bwMode="auto">
            <a:xfrm>
              <a:off x="5458" y="1947"/>
              <a:ext cx="30" cy="36"/>
            </a:xfrm>
            <a:custGeom>
              <a:avLst/>
              <a:gdLst>
                <a:gd name="T0" fmla="*/ 81 w 176"/>
                <a:gd name="T1" fmla="*/ 59 h 216"/>
                <a:gd name="T2" fmla="*/ 59 w 176"/>
                <a:gd name="T3" fmla="*/ 14 h 216"/>
                <a:gd name="T4" fmla="*/ 26 w 176"/>
                <a:gd name="T5" fmla="*/ 0 h 216"/>
                <a:gd name="T6" fmla="*/ 3 w 176"/>
                <a:gd name="T7" fmla="*/ 11 h 216"/>
                <a:gd name="T8" fmla="*/ 0 w 176"/>
                <a:gd name="T9" fmla="*/ 35 h 216"/>
                <a:gd name="T10" fmla="*/ 15 w 176"/>
                <a:gd name="T11" fmla="*/ 76 h 216"/>
                <a:gd name="T12" fmla="*/ 40 w 176"/>
                <a:gd name="T13" fmla="*/ 115 h 216"/>
                <a:gd name="T14" fmla="*/ 71 w 176"/>
                <a:gd name="T15" fmla="*/ 150 h 216"/>
                <a:gd name="T16" fmla="*/ 113 w 176"/>
                <a:gd name="T17" fmla="*/ 185 h 216"/>
                <a:gd name="T18" fmla="*/ 176 w 176"/>
                <a:gd name="T19" fmla="*/ 216 h 216"/>
                <a:gd name="T20" fmla="*/ 119 w 176"/>
                <a:gd name="T21" fmla="*/ 153 h 216"/>
                <a:gd name="T22" fmla="*/ 100 w 176"/>
                <a:gd name="T23" fmla="*/ 108 h 216"/>
                <a:gd name="T24" fmla="*/ 81 w 176"/>
                <a:gd name="T25" fmla="*/ 59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6" h="216">
                  <a:moveTo>
                    <a:pt x="81" y="59"/>
                  </a:moveTo>
                  <a:lnTo>
                    <a:pt x="59" y="14"/>
                  </a:lnTo>
                  <a:lnTo>
                    <a:pt x="26" y="0"/>
                  </a:lnTo>
                  <a:lnTo>
                    <a:pt x="3" y="11"/>
                  </a:lnTo>
                  <a:lnTo>
                    <a:pt x="0" y="35"/>
                  </a:lnTo>
                  <a:lnTo>
                    <a:pt x="15" y="76"/>
                  </a:lnTo>
                  <a:lnTo>
                    <a:pt x="40" y="115"/>
                  </a:lnTo>
                  <a:lnTo>
                    <a:pt x="71" y="150"/>
                  </a:lnTo>
                  <a:lnTo>
                    <a:pt x="113" y="185"/>
                  </a:lnTo>
                  <a:lnTo>
                    <a:pt x="176" y="216"/>
                  </a:lnTo>
                  <a:lnTo>
                    <a:pt x="119" y="153"/>
                  </a:lnTo>
                  <a:lnTo>
                    <a:pt x="100" y="108"/>
                  </a:lnTo>
                  <a:lnTo>
                    <a:pt x="81" y="59"/>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63696" name="Freeform 304"/>
            <p:cNvSpPr>
              <a:spLocks/>
            </p:cNvSpPr>
            <p:nvPr/>
          </p:nvSpPr>
          <p:spPr bwMode="auto">
            <a:xfrm>
              <a:off x="5506" y="1757"/>
              <a:ext cx="70" cy="44"/>
            </a:xfrm>
            <a:custGeom>
              <a:avLst/>
              <a:gdLst>
                <a:gd name="T0" fmla="*/ 0 w 418"/>
                <a:gd name="T1" fmla="*/ 260 h 260"/>
                <a:gd name="T2" fmla="*/ 13 w 418"/>
                <a:gd name="T3" fmla="*/ 153 h 260"/>
                <a:gd name="T4" fmla="*/ 101 w 418"/>
                <a:gd name="T5" fmla="*/ 116 h 260"/>
                <a:gd name="T6" fmla="*/ 220 w 418"/>
                <a:gd name="T7" fmla="*/ 69 h 260"/>
                <a:gd name="T8" fmla="*/ 304 w 418"/>
                <a:gd name="T9" fmla="*/ 35 h 260"/>
                <a:gd name="T10" fmla="*/ 386 w 418"/>
                <a:gd name="T11" fmla="*/ 0 h 260"/>
                <a:gd name="T12" fmla="*/ 418 w 418"/>
                <a:gd name="T13" fmla="*/ 76 h 260"/>
                <a:gd name="T14" fmla="*/ 341 w 418"/>
                <a:gd name="T15" fmla="*/ 119 h 260"/>
                <a:gd name="T16" fmla="*/ 252 w 418"/>
                <a:gd name="T17" fmla="*/ 150 h 260"/>
                <a:gd name="T18" fmla="*/ 182 w 418"/>
                <a:gd name="T19" fmla="*/ 170 h 260"/>
                <a:gd name="T20" fmla="*/ 98 w 418"/>
                <a:gd name="T21" fmla="*/ 216 h 260"/>
                <a:gd name="T22" fmla="*/ 0 w 418"/>
                <a:gd name="T2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260">
                  <a:moveTo>
                    <a:pt x="0" y="260"/>
                  </a:moveTo>
                  <a:lnTo>
                    <a:pt x="13" y="153"/>
                  </a:lnTo>
                  <a:lnTo>
                    <a:pt x="101" y="116"/>
                  </a:lnTo>
                  <a:lnTo>
                    <a:pt x="220" y="69"/>
                  </a:lnTo>
                  <a:lnTo>
                    <a:pt x="304" y="35"/>
                  </a:lnTo>
                  <a:lnTo>
                    <a:pt x="386" y="0"/>
                  </a:lnTo>
                  <a:lnTo>
                    <a:pt x="418" y="76"/>
                  </a:lnTo>
                  <a:lnTo>
                    <a:pt x="341" y="119"/>
                  </a:lnTo>
                  <a:lnTo>
                    <a:pt x="252" y="150"/>
                  </a:lnTo>
                  <a:lnTo>
                    <a:pt x="182" y="170"/>
                  </a:lnTo>
                  <a:lnTo>
                    <a:pt x="98" y="216"/>
                  </a:lnTo>
                  <a:lnTo>
                    <a:pt x="0" y="260"/>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63697" name="Group 305"/>
          <p:cNvGrpSpPr>
            <a:grpSpLocks/>
          </p:cNvGrpSpPr>
          <p:nvPr/>
        </p:nvGrpSpPr>
        <p:grpSpPr bwMode="auto">
          <a:xfrm>
            <a:off x="8780463" y="5160963"/>
            <a:ext cx="228600" cy="307975"/>
            <a:chOff x="5511" y="1960"/>
            <a:chExt cx="144" cy="194"/>
          </a:xfrm>
        </p:grpSpPr>
        <p:sp>
          <p:nvSpPr>
            <p:cNvPr id="2363698" name="Freeform 306"/>
            <p:cNvSpPr>
              <a:spLocks/>
            </p:cNvSpPr>
            <p:nvPr/>
          </p:nvSpPr>
          <p:spPr bwMode="auto">
            <a:xfrm>
              <a:off x="5511" y="1960"/>
              <a:ext cx="144" cy="194"/>
            </a:xfrm>
            <a:custGeom>
              <a:avLst/>
              <a:gdLst>
                <a:gd name="T0" fmla="*/ 385 w 863"/>
                <a:gd name="T1" fmla="*/ 172 h 1164"/>
                <a:gd name="T2" fmla="*/ 543 w 863"/>
                <a:gd name="T3" fmla="*/ 158 h 1164"/>
                <a:gd name="T4" fmla="*/ 637 w 863"/>
                <a:gd name="T5" fmla="*/ 133 h 1164"/>
                <a:gd name="T6" fmla="*/ 667 w 863"/>
                <a:gd name="T7" fmla="*/ 90 h 1164"/>
                <a:gd name="T8" fmla="*/ 667 w 863"/>
                <a:gd name="T9" fmla="*/ 52 h 1164"/>
                <a:gd name="T10" fmla="*/ 694 w 863"/>
                <a:gd name="T11" fmla="*/ 20 h 1164"/>
                <a:gd name="T12" fmla="*/ 782 w 863"/>
                <a:gd name="T13" fmla="*/ 0 h 1164"/>
                <a:gd name="T14" fmla="*/ 863 w 863"/>
                <a:gd name="T15" fmla="*/ 7 h 1164"/>
                <a:gd name="T16" fmla="*/ 763 w 863"/>
                <a:gd name="T17" fmla="*/ 907 h 1164"/>
                <a:gd name="T18" fmla="*/ 694 w 863"/>
                <a:gd name="T19" fmla="*/ 990 h 1164"/>
                <a:gd name="T20" fmla="*/ 605 w 863"/>
                <a:gd name="T21" fmla="*/ 1071 h 1164"/>
                <a:gd name="T22" fmla="*/ 481 w 863"/>
                <a:gd name="T23" fmla="*/ 1134 h 1164"/>
                <a:gd name="T24" fmla="*/ 334 w 863"/>
                <a:gd name="T25" fmla="*/ 1153 h 1164"/>
                <a:gd name="T26" fmla="*/ 138 w 863"/>
                <a:gd name="T27" fmla="*/ 1164 h 1164"/>
                <a:gd name="T28" fmla="*/ 25 w 863"/>
                <a:gd name="T29" fmla="*/ 1147 h 1164"/>
                <a:gd name="T30" fmla="*/ 0 w 863"/>
                <a:gd name="T31" fmla="*/ 1083 h 1164"/>
                <a:gd name="T32" fmla="*/ 13 w 863"/>
                <a:gd name="T33" fmla="*/ 1001 h 1164"/>
                <a:gd name="T34" fmla="*/ 95 w 863"/>
                <a:gd name="T35" fmla="*/ 750 h 1164"/>
                <a:gd name="T36" fmla="*/ 163 w 863"/>
                <a:gd name="T37" fmla="*/ 499 h 1164"/>
                <a:gd name="T38" fmla="*/ 195 w 863"/>
                <a:gd name="T39" fmla="*/ 310 h 1164"/>
                <a:gd name="T40" fmla="*/ 195 w 863"/>
                <a:gd name="T41" fmla="*/ 259 h 1164"/>
                <a:gd name="T42" fmla="*/ 239 w 863"/>
                <a:gd name="T43" fmla="*/ 190 h 1164"/>
                <a:gd name="T44" fmla="*/ 291 w 863"/>
                <a:gd name="T45" fmla="*/ 172 h 1164"/>
                <a:gd name="T46" fmla="*/ 385 w 863"/>
                <a:gd name="T47" fmla="*/ 172 h 1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63" h="1164">
                  <a:moveTo>
                    <a:pt x="385" y="172"/>
                  </a:moveTo>
                  <a:lnTo>
                    <a:pt x="543" y="158"/>
                  </a:lnTo>
                  <a:lnTo>
                    <a:pt x="637" y="133"/>
                  </a:lnTo>
                  <a:lnTo>
                    <a:pt x="667" y="90"/>
                  </a:lnTo>
                  <a:lnTo>
                    <a:pt x="667" y="52"/>
                  </a:lnTo>
                  <a:lnTo>
                    <a:pt x="694" y="20"/>
                  </a:lnTo>
                  <a:lnTo>
                    <a:pt x="782" y="0"/>
                  </a:lnTo>
                  <a:lnTo>
                    <a:pt x="863" y="7"/>
                  </a:lnTo>
                  <a:lnTo>
                    <a:pt x="763" y="907"/>
                  </a:lnTo>
                  <a:lnTo>
                    <a:pt x="694" y="990"/>
                  </a:lnTo>
                  <a:lnTo>
                    <a:pt x="605" y="1071"/>
                  </a:lnTo>
                  <a:lnTo>
                    <a:pt x="481" y="1134"/>
                  </a:lnTo>
                  <a:lnTo>
                    <a:pt x="334" y="1153"/>
                  </a:lnTo>
                  <a:lnTo>
                    <a:pt x="138" y="1164"/>
                  </a:lnTo>
                  <a:lnTo>
                    <a:pt x="25" y="1147"/>
                  </a:lnTo>
                  <a:lnTo>
                    <a:pt x="0" y="1083"/>
                  </a:lnTo>
                  <a:lnTo>
                    <a:pt x="13" y="1001"/>
                  </a:lnTo>
                  <a:lnTo>
                    <a:pt x="95" y="750"/>
                  </a:lnTo>
                  <a:lnTo>
                    <a:pt x="163" y="499"/>
                  </a:lnTo>
                  <a:lnTo>
                    <a:pt x="195" y="310"/>
                  </a:lnTo>
                  <a:lnTo>
                    <a:pt x="195" y="259"/>
                  </a:lnTo>
                  <a:lnTo>
                    <a:pt x="239" y="190"/>
                  </a:lnTo>
                  <a:lnTo>
                    <a:pt x="291" y="172"/>
                  </a:lnTo>
                  <a:lnTo>
                    <a:pt x="385" y="172"/>
                  </a:lnTo>
                  <a:close/>
                </a:path>
              </a:pathLst>
            </a:custGeom>
            <a:solidFill>
              <a:srgbClr val="404040"/>
            </a:solidFill>
            <a:ln w="1588">
              <a:solidFill>
                <a:srgbClr val="000000"/>
              </a:solidFill>
              <a:prstDash val="solid"/>
              <a:round/>
              <a:headEnd/>
              <a:tailEnd/>
            </a:ln>
          </p:spPr>
          <p:txBody>
            <a:bodyPr/>
            <a:lstStyle/>
            <a:p>
              <a:endParaRPr lang="zh-CN" altLang="en-US"/>
            </a:p>
          </p:txBody>
        </p:sp>
        <p:sp>
          <p:nvSpPr>
            <p:cNvPr id="2363699" name="Freeform 307"/>
            <p:cNvSpPr>
              <a:spLocks/>
            </p:cNvSpPr>
            <p:nvPr/>
          </p:nvSpPr>
          <p:spPr bwMode="auto">
            <a:xfrm>
              <a:off x="5528" y="1970"/>
              <a:ext cx="124" cy="177"/>
            </a:xfrm>
            <a:custGeom>
              <a:avLst/>
              <a:gdLst>
                <a:gd name="T0" fmla="*/ 257 w 743"/>
                <a:gd name="T1" fmla="*/ 214 h 1068"/>
                <a:gd name="T2" fmla="*/ 397 w 743"/>
                <a:gd name="T3" fmla="*/ 207 h 1068"/>
                <a:gd name="T4" fmla="*/ 542 w 743"/>
                <a:gd name="T5" fmla="*/ 182 h 1068"/>
                <a:gd name="T6" fmla="*/ 628 w 743"/>
                <a:gd name="T7" fmla="*/ 138 h 1068"/>
                <a:gd name="T8" fmla="*/ 679 w 743"/>
                <a:gd name="T9" fmla="*/ 100 h 1068"/>
                <a:gd name="T10" fmla="*/ 743 w 743"/>
                <a:gd name="T11" fmla="*/ 0 h 1068"/>
                <a:gd name="T12" fmla="*/ 648 w 743"/>
                <a:gd name="T13" fmla="*/ 822 h 1068"/>
                <a:gd name="T14" fmla="*/ 585 w 743"/>
                <a:gd name="T15" fmla="*/ 898 h 1068"/>
                <a:gd name="T16" fmla="*/ 516 w 743"/>
                <a:gd name="T17" fmla="*/ 967 h 1068"/>
                <a:gd name="T18" fmla="*/ 428 w 743"/>
                <a:gd name="T19" fmla="*/ 1016 h 1068"/>
                <a:gd name="T20" fmla="*/ 353 w 743"/>
                <a:gd name="T21" fmla="*/ 1042 h 1068"/>
                <a:gd name="T22" fmla="*/ 257 w 743"/>
                <a:gd name="T23" fmla="*/ 1055 h 1068"/>
                <a:gd name="T24" fmla="*/ 170 w 743"/>
                <a:gd name="T25" fmla="*/ 1068 h 1068"/>
                <a:gd name="T26" fmla="*/ 69 w 743"/>
                <a:gd name="T27" fmla="*/ 1068 h 1068"/>
                <a:gd name="T28" fmla="*/ 24 w 743"/>
                <a:gd name="T29" fmla="*/ 1055 h 1068"/>
                <a:gd name="T30" fmla="*/ 0 w 743"/>
                <a:gd name="T31" fmla="*/ 1016 h 1068"/>
                <a:gd name="T32" fmla="*/ 11 w 743"/>
                <a:gd name="T33" fmla="*/ 956 h 1068"/>
                <a:gd name="T34" fmla="*/ 75 w 743"/>
                <a:gd name="T35" fmla="*/ 809 h 1068"/>
                <a:gd name="T36" fmla="*/ 184 w 743"/>
                <a:gd name="T37" fmla="*/ 321 h 1068"/>
                <a:gd name="T38" fmla="*/ 201 w 743"/>
                <a:gd name="T39" fmla="*/ 252 h 1068"/>
                <a:gd name="T40" fmla="*/ 257 w 743"/>
                <a:gd name="T41" fmla="*/ 21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43" h="1068">
                  <a:moveTo>
                    <a:pt x="257" y="214"/>
                  </a:moveTo>
                  <a:lnTo>
                    <a:pt x="397" y="207"/>
                  </a:lnTo>
                  <a:lnTo>
                    <a:pt x="542" y="182"/>
                  </a:lnTo>
                  <a:lnTo>
                    <a:pt x="628" y="138"/>
                  </a:lnTo>
                  <a:lnTo>
                    <a:pt x="679" y="100"/>
                  </a:lnTo>
                  <a:lnTo>
                    <a:pt x="743" y="0"/>
                  </a:lnTo>
                  <a:lnTo>
                    <a:pt x="648" y="822"/>
                  </a:lnTo>
                  <a:lnTo>
                    <a:pt x="585" y="898"/>
                  </a:lnTo>
                  <a:lnTo>
                    <a:pt x="516" y="967"/>
                  </a:lnTo>
                  <a:lnTo>
                    <a:pt x="428" y="1016"/>
                  </a:lnTo>
                  <a:lnTo>
                    <a:pt x="353" y="1042"/>
                  </a:lnTo>
                  <a:lnTo>
                    <a:pt x="257" y="1055"/>
                  </a:lnTo>
                  <a:lnTo>
                    <a:pt x="170" y="1068"/>
                  </a:lnTo>
                  <a:lnTo>
                    <a:pt x="69" y="1068"/>
                  </a:lnTo>
                  <a:lnTo>
                    <a:pt x="24" y="1055"/>
                  </a:lnTo>
                  <a:lnTo>
                    <a:pt x="0" y="1016"/>
                  </a:lnTo>
                  <a:lnTo>
                    <a:pt x="11" y="956"/>
                  </a:lnTo>
                  <a:lnTo>
                    <a:pt x="75" y="809"/>
                  </a:lnTo>
                  <a:lnTo>
                    <a:pt x="184" y="321"/>
                  </a:lnTo>
                  <a:lnTo>
                    <a:pt x="201" y="252"/>
                  </a:lnTo>
                  <a:lnTo>
                    <a:pt x="257" y="21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63700" name="Oval 308"/>
          <p:cNvSpPr>
            <a:spLocks noChangeArrowheads="1"/>
          </p:cNvSpPr>
          <p:nvPr/>
        </p:nvSpPr>
        <p:spPr bwMode="auto">
          <a:xfrm>
            <a:off x="8039100" y="4911725"/>
            <a:ext cx="298450" cy="161925"/>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01" name="Oval 309"/>
          <p:cNvSpPr>
            <a:spLocks noChangeArrowheads="1"/>
          </p:cNvSpPr>
          <p:nvPr/>
        </p:nvSpPr>
        <p:spPr bwMode="auto">
          <a:xfrm>
            <a:off x="1784350" y="4640263"/>
            <a:ext cx="1296988" cy="1296987"/>
          </a:xfrm>
          <a:prstGeom prst="ellipse">
            <a:avLst/>
          </a:prstGeom>
          <a:solidFill>
            <a:srgbClr val="66FF66"/>
          </a:solidFill>
          <a:ln w="19050">
            <a:solidFill>
              <a:schemeClr val="folHlink"/>
            </a:solidFill>
            <a:round/>
            <a:headEnd/>
            <a:tailEnd/>
          </a:ln>
          <a:effectLst>
            <a:outerShdw dist="35921" dir="2700000" algn="ctr" rotWithShape="0">
              <a:schemeClr val="bg2"/>
            </a:outerShdw>
          </a:effectLst>
        </p:spPr>
        <p:txBody>
          <a:bodyPr wrap="none" anchor="ctr"/>
          <a:lstStyle/>
          <a:p>
            <a:endParaRPr lang="zh-CN" altLang="en-US"/>
          </a:p>
        </p:txBody>
      </p:sp>
      <p:grpSp>
        <p:nvGrpSpPr>
          <p:cNvPr id="2363702" name="Group 310"/>
          <p:cNvGrpSpPr>
            <a:grpSpLocks/>
          </p:cNvGrpSpPr>
          <p:nvPr/>
        </p:nvGrpSpPr>
        <p:grpSpPr bwMode="auto">
          <a:xfrm>
            <a:off x="2166938" y="4749800"/>
            <a:ext cx="457200" cy="457200"/>
            <a:chOff x="2351" y="2975"/>
            <a:chExt cx="481" cy="433"/>
          </a:xfrm>
        </p:grpSpPr>
        <p:sp>
          <p:nvSpPr>
            <p:cNvPr id="2363703" name="Rectangle 311"/>
            <p:cNvSpPr>
              <a:spLocks noChangeArrowheads="1"/>
            </p:cNvSpPr>
            <p:nvPr/>
          </p:nvSpPr>
          <p:spPr bwMode="auto">
            <a:xfrm rot="-5400000">
              <a:off x="2376" y="2952"/>
              <a:ext cx="432" cy="480"/>
            </a:xfrm>
            <a:prstGeom prst="rect">
              <a:avLst/>
            </a:prstGeom>
            <a:solidFill>
              <a:srgbClr val="CCECFF"/>
            </a:solidFill>
            <a:ln w="19050">
              <a:solidFill>
                <a:schemeClr val="tx1"/>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363704" name="Line 312"/>
            <p:cNvSpPr>
              <a:spLocks noChangeShapeType="1"/>
            </p:cNvSpPr>
            <p:nvPr/>
          </p:nvSpPr>
          <p:spPr bwMode="auto">
            <a:xfrm rot="-10800000">
              <a:off x="2351" y="3321"/>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05" name="Line 313"/>
            <p:cNvSpPr>
              <a:spLocks noChangeShapeType="1"/>
            </p:cNvSpPr>
            <p:nvPr/>
          </p:nvSpPr>
          <p:spPr bwMode="auto">
            <a:xfrm rot="-10800000">
              <a:off x="2351" y="3234"/>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06" name="Line 314"/>
            <p:cNvSpPr>
              <a:spLocks noChangeShapeType="1"/>
            </p:cNvSpPr>
            <p:nvPr/>
          </p:nvSpPr>
          <p:spPr bwMode="auto">
            <a:xfrm rot="-10800000">
              <a:off x="2351" y="3148"/>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07" name="Line 315"/>
            <p:cNvSpPr>
              <a:spLocks noChangeShapeType="1"/>
            </p:cNvSpPr>
            <p:nvPr/>
          </p:nvSpPr>
          <p:spPr bwMode="auto">
            <a:xfrm rot="-10800000">
              <a:off x="2351" y="3061"/>
              <a:ext cx="480"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08" name="Line 316"/>
            <p:cNvSpPr>
              <a:spLocks noChangeShapeType="1"/>
            </p:cNvSpPr>
            <p:nvPr/>
          </p:nvSpPr>
          <p:spPr bwMode="auto">
            <a:xfrm rot="-16200000">
              <a:off x="2519"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09" name="Line 317"/>
            <p:cNvSpPr>
              <a:spLocks noChangeShapeType="1"/>
            </p:cNvSpPr>
            <p:nvPr/>
          </p:nvSpPr>
          <p:spPr bwMode="auto">
            <a:xfrm rot="-16200000">
              <a:off x="2423"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10" name="Line 318"/>
            <p:cNvSpPr>
              <a:spLocks noChangeShapeType="1"/>
            </p:cNvSpPr>
            <p:nvPr/>
          </p:nvSpPr>
          <p:spPr bwMode="auto">
            <a:xfrm rot="-16200000">
              <a:off x="2327"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11" name="Line 319"/>
            <p:cNvSpPr>
              <a:spLocks noChangeShapeType="1"/>
            </p:cNvSpPr>
            <p:nvPr/>
          </p:nvSpPr>
          <p:spPr bwMode="auto">
            <a:xfrm rot="-16200000">
              <a:off x="2231" y="3191"/>
              <a:ext cx="432"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363712" name="Group 320"/>
          <p:cNvGrpSpPr>
            <a:grpSpLocks/>
          </p:cNvGrpSpPr>
          <p:nvPr/>
        </p:nvGrpSpPr>
        <p:grpSpPr bwMode="auto">
          <a:xfrm>
            <a:off x="2062163" y="5302250"/>
            <a:ext cx="730250" cy="457200"/>
            <a:chOff x="1296" y="768"/>
            <a:chExt cx="556" cy="336"/>
          </a:xfrm>
        </p:grpSpPr>
        <p:sp>
          <p:nvSpPr>
            <p:cNvPr id="2363713" name="Rectangle 321"/>
            <p:cNvSpPr>
              <a:spLocks noChangeArrowheads="1"/>
            </p:cNvSpPr>
            <p:nvPr/>
          </p:nvSpPr>
          <p:spPr bwMode="auto">
            <a:xfrm>
              <a:off x="1296" y="768"/>
              <a:ext cx="556" cy="336"/>
            </a:xfrm>
            <a:prstGeom prst="rect">
              <a:avLst/>
            </a:prstGeom>
            <a:solidFill>
              <a:srgbClr val="FFFF99"/>
            </a:solidFill>
            <a:ln w="12700">
              <a:solidFill>
                <a:schemeClr val="tx1"/>
              </a:solidFill>
              <a:miter lim="800000"/>
              <a:headEnd/>
              <a:tailEnd/>
            </a:ln>
            <a:effectLst>
              <a:outerShdw dist="35921" dir="2700000" algn="ctr" rotWithShape="0">
                <a:schemeClr val="bg2"/>
              </a:outerShdw>
            </a:effectLst>
          </p:spPr>
          <p:txBody>
            <a:bodyPr wrap="none" anchor="ctr"/>
            <a:lstStyle/>
            <a:p>
              <a:pPr algn="ctr">
                <a:spcBef>
                  <a:spcPct val="0"/>
                </a:spcBef>
                <a:buClrTx/>
                <a:buFontTx/>
                <a:buNone/>
              </a:pPr>
              <a:endParaRPr kumimoji="1" lang="zh-CN" altLang="zh-CN" sz="1800">
                <a:solidFill>
                  <a:srgbClr val="333399"/>
                </a:solidFill>
                <a:ea typeface="黑体" pitchFamily="49" charset="-122"/>
              </a:endParaRPr>
            </a:p>
          </p:txBody>
        </p:sp>
        <p:grpSp>
          <p:nvGrpSpPr>
            <p:cNvPr id="2363714" name="Group 322"/>
            <p:cNvGrpSpPr>
              <a:grpSpLocks/>
            </p:cNvGrpSpPr>
            <p:nvPr/>
          </p:nvGrpSpPr>
          <p:grpSpPr bwMode="auto">
            <a:xfrm>
              <a:off x="1367" y="829"/>
              <a:ext cx="393" cy="214"/>
              <a:chOff x="2928" y="3744"/>
              <a:chExt cx="528" cy="336"/>
            </a:xfrm>
          </p:grpSpPr>
          <p:grpSp>
            <p:nvGrpSpPr>
              <p:cNvPr id="2363715" name="Group 323"/>
              <p:cNvGrpSpPr>
                <a:grpSpLocks/>
              </p:cNvGrpSpPr>
              <p:nvPr/>
            </p:nvGrpSpPr>
            <p:grpSpPr bwMode="auto">
              <a:xfrm>
                <a:off x="3024" y="3744"/>
                <a:ext cx="432" cy="240"/>
                <a:chOff x="2736" y="3648"/>
                <a:chExt cx="432" cy="240"/>
              </a:xfrm>
            </p:grpSpPr>
            <p:grpSp>
              <p:nvGrpSpPr>
                <p:cNvPr id="2363716" name="Group 324"/>
                <p:cNvGrpSpPr>
                  <a:grpSpLocks/>
                </p:cNvGrpSpPr>
                <p:nvPr/>
              </p:nvGrpSpPr>
              <p:grpSpPr bwMode="auto">
                <a:xfrm>
                  <a:off x="2736" y="3648"/>
                  <a:ext cx="432" cy="240"/>
                  <a:chOff x="2592" y="3504"/>
                  <a:chExt cx="576" cy="384"/>
                </a:xfrm>
              </p:grpSpPr>
              <p:sp>
                <p:nvSpPr>
                  <p:cNvPr id="2363717" name="Rectangle 325"/>
                  <p:cNvSpPr>
                    <a:spLocks noChangeArrowheads="1"/>
                  </p:cNvSpPr>
                  <p:nvPr/>
                </p:nvSpPr>
                <p:spPr bwMode="auto">
                  <a:xfrm>
                    <a:off x="2592" y="3504"/>
                    <a:ext cx="576"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18" name="Freeform 326"/>
                  <p:cNvSpPr>
                    <a:spLocks/>
                  </p:cNvSpPr>
                  <p:nvPr/>
                </p:nvSpPr>
                <p:spPr bwMode="auto">
                  <a:xfrm>
                    <a:off x="2592" y="3504"/>
                    <a:ext cx="576" cy="240"/>
                  </a:xfrm>
                  <a:custGeom>
                    <a:avLst/>
                    <a:gdLst>
                      <a:gd name="T0" fmla="*/ 0 w 576"/>
                      <a:gd name="T1" fmla="*/ 0 h 240"/>
                      <a:gd name="T2" fmla="*/ 288 w 576"/>
                      <a:gd name="T3" fmla="*/ 240 h 240"/>
                      <a:gd name="T4" fmla="*/ 576 w 576"/>
                      <a:gd name="T5" fmla="*/ 0 h 240"/>
                    </a:gdLst>
                    <a:ahLst/>
                    <a:cxnLst>
                      <a:cxn ang="0">
                        <a:pos x="T0" y="T1"/>
                      </a:cxn>
                      <a:cxn ang="0">
                        <a:pos x="T2" y="T3"/>
                      </a:cxn>
                      <a:cxn ang="0">
                        <a:pos x="T4" y="T5"/>
                      </a:cxn>
                    </a:cxnLst>
                    <a:rect l="0" t="0" r="r" b="b"/>
                    <a:pathLst>
                      <a:path w="576" h="240">
                        <a:moveTo>
                          <a:pt x="0" y="0"/>
                        </a:moveTo>
                        <a:lnTo>
                          <a:pt x="288" y="240"/>
                        </a:lnTo>
                        <a:lnTo>
                          <a:pt x="576" y="0"/>
                        </a:lnTo>
                      </a:path>
                    </a:pathLst>
                  </a:cu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19" name="Line 327"/>
                  <p:cNvSpPr>
                    <a:spLocks noChangeShapeType="1"/>
                  </p:cNvSpPr>
                  <p:nvPr/>
                </p:nvSpPr>
                <p:spPr bwMode="auto">
                  <a:xfrm flipV="1">
                    <a:off x="2592"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20" name="Line 328"/>
                  <p:cNvSpPr>
                    <a:spLocks noChangeShapeType="1"/>
                  </p:cNvSpPr>
                  <p:nvPr/>
                </p:nvSpPr>
                <p:spPr bwMode="auto">
                  <a:xfrm flipH="1" flipV="1">
                    <a:off x="2936"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363721" name="Line 329"/>
                <p:cNvSpPr>
                  <a:spLocks noChangeShapeType="1"/>
                </p:cNvSpPr>
                <p:nvPr/>
              </p:nvSpPr>
              <p:spPr bwMode="auto">
                <a:xfrm>
                  <a:off x="2736" y="3648"/>
                  <a:ext cx="424"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363722" name="Group 330"/>
              <p:cNvGrpSpPr>
                <a:grpSpLocks/>
              </p:cNvGrpSpPr>
              <p:nvPr/>
            </p:nvGrpSpPr>
            <p:grpSpPr bwMode="auto">
              <a:xfrm>
                <a:off x="2976" y="3792"/>
                <a:ext cx="432" cy="240"/>
                <a:chOff x="2736" y="3648"/>
                <a:chExt cx="432" cy="240"/>
              </a:xfrm>
            </p:grpSpPr>
            <p:grpSp>
              <p:nvGrpSpPr>
                <p:cNvPr id="2363723" name="Group 331"/>
                <p:cNvGrpSpPr>
                  <a:grpSpLocks/>
                </p:cNvGrpSpPr>
                <p:nvPr/>
              </p:nvGrpSpPr>
              <p:grpSpPr bwMode="auto">
                <a:xfrm>
                  <a:off x="2736" y="3648"/>
                  <a:ext cx="432" cy="240"/>
                  <a:chOff x="2592" y="3504"/>
                  <a:chExt cx="576" cy="384"/>
                </a:xfrm>
              </p:grpSpPr>
              <p:sp>
                <p:nvSpPr>
                  <p:cNvPr id="2363724" name="Rectangle 332"/>
                  <p:cNvSpPr>
                    <a:spLocks noChangeArrowheads="1"/>
                  </p:cNvSpPr>
                  <p:nvPr/>
                </p:nvSpPr>
                <p:spPr bwMode="auto">
                  <a:xfrm>
                    <a:off x="2592" y="3504"/>
                    <a:ext cx="576"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25" name="Freeform 333"/>
                  <p:cNvSpPr>
                    <a:spLocks/>
                  </p:cNvSpPr>
                  <p:nvPr/>
                </p:nvSpPr>
                <p:spPr bwMode="auto">
                  <a:xfrm>
                    <a:off x="2592" y="3504"/>
                    <a:ext cx="576" cy="240"/>
                  </a:xfrm>
                  <a:custGeom>
                    <a:avLst/>
                    <a:gdLst>
                      <a:gd name="T0" fmla="*/ 0 w 576"/>
                      <a:gd name="T1" fmla="*/ 0 h 240"/>
                      <a:gd name="T2" fmla="*/ 288 w 576"/>
                      <a:gd name="T3" fmla="*/ 240 h 240"/>
                      <a:gd name="T4" fmla="*/ 576 w 576"/>
                      <a:gd name="T5" fmla="*/ 0 h 240"/>
                    </a:gdLst>
                    <a:ahLst/>
                    <a:cxnLst>
                      <a:cxn ang="0">
                        <a:pos x="T0" y="T1"/>
                      </a:cxn>
                      <a:cxn ang="0">
                        <a:pos x="T2" y="T3"/>
                      </a:cxn>
                      <a:cxn ang="0">
                        <a:pos x="T4" y="T5"/>
                      </a:cxn>
                    </a:cxnLst>
                    <a:rect l="0" t="0" r="r" b="b"/>
                    <a:pathLst>
                      <a:path w="576" h="240">
                        <a:moveTo>
                          <a:pt x="0" y="0"/>
                        </a:moveTo>
                        <a:lnTo>
                          <a:pt x="288" y="240"/>
                        </a:lnTo>
                        <a:lnTo>
                          <a:pt x="576" y="0"/>
                        </a:lnTo>
                      </a:path>
                    </a:pathLst>
                  </a:cu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26" name="Line 334"/>
                  <p:cNvSpPr>
                    <a:spLocks noChangeShapeType="1"/>
                  </p:cNvSpPr>
                  <p:nvPr/>
                </p:nvSpPr>
                <p:spPr bwMode="auto">
                  <a:xfrm flipV="1">
                    <a:off x="2592"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27" name="Line 335"/>
                  <p:cNvSpPr>
                    <a:spLocks noChangeShapeType="1"/>
                  </p:cNvSpPr>
                  <p:nvPr/>
                </p:nvSpPr>
                <p:spPr bwMode="auto">
                  <a:xfrm flipH="1" flipV="1">
                    <a:off x="2936"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363728" name="Line 336"/>
                <p:cNvSpPr>
                  <a:spLocks noChangeShapeType="1"/>
                </p:cNvSpPr>
                <p:nvPr/>
              </p:nvSpPr>
              <p:spPr bwMode="auto">
                <a:xfrm>
                  <a:off x="2736" y="3648"/>
                  <a:ext cx="424"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363729" name="Group 337"/>
              <p:cNvGrpSpPr>
                <a:grpSpLocks/>
              </p:cNvGrpSpPr>
              <p:nvPr/>
            </p:nvGrpSpPr>
            <p:grpSpPr bwMode="auto">
              <a:xfrm>
                <a:off x="2928" y="3840"/>
                <a:ext cx="432" cy="240"/>
                <a:chOff x="2736" y="3648"/>
                <a:chExt cx="432" cy="240"/>
              </a:xfrm>
            </p:grpSpPr>
            <p:grpSp>
              <p:nvGrpSpPr>
                <p:cNvPr id="2363730" name="Group 338"/>
                <p:cNvGrpSpPr>
                  <a:grpSpLocks/>
                </p:cNvGrpSpPr>
                <p:nvPr/>
              </p:nvGrpSpPr>
              <p:grpSpPr bwMode="auto">
                <a:xfrm>
                  <a:off x="2736" y="3648"/>
                  <a:ext cx="432" cy="240"/>
                  <a:chOff x="2592" y="3504"/>
                  <a:chExt cx="576" cy="384"/>
                </a:xfrm>
              </p:grpSpPr>
              <p:sp>
                <p:nvSpPr>
                  <p:cNvPr id="2363731" name="Rectangle 339"/>
                  <p:cNvSpPr>
                    <a:spLocks noChangeArrowheads="1"/>
                  </p:cNvSpPr>
                  <p:nvPr/>
                </p:nvSpPr>
                <p:spPr bwMode="auto">
                  <a:xfrm>
                    <a:off x="2592" y="3504"/>
                    <a:ext cx="576"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32" name="Freeform 340"/>
                  <p:cNvSpPr>
                    <a:spLocks/>
                  </p:cNvSpPr>
                  <p:nvPr/>
                </p:nvSpPr>
                <p:spPr bwMode="auto">
                  <a:xfrm>
                    <a:off x="2592" y="3504"/>
                    <a:ext cx="576" cy="240"/>
                  </a:xfrm>
                  <a:custGeom>
                    <a:avLst/>
                    <a:gdLst>
                      <a:gd name="T0" fmla="*/ 0 w 576"/>
                      <a:gd name="T1" fmla="*/ 0 h 240"/>
                      <a:gd name="T2" fmla="*/ 288 w 576"/>
                      <a:gd name="T3" fmla="*/ 240 h 240"/>
                      <a:gd name="T4" fmla="*/ 576 w 576"/>
                      <a:gd name="T5" fmla="*/ 0 h 240"/>
                    </a:gdLst>
                    <a:ahLst/>
                    <a:cxnLst>
                      <a:cxn ang="0">
                        <a:pos x="T0" y="T1"/>
                      </a:cxn>
                      <a:cxn ang="0">
                        <a:pos x="T2" y="T3"/>
                      </a:cxn>
                      <a:cxn ang="0">
                        <a:pos x="T4" y="T5"/>
                      </a:cxn>
                    </a:cxnLst>
                    <a:rect l="0" t="0" r="r" b="b"/>
                    <a:pathLst>
                      <a:path w="576" h="240">
                        <a:moveTo>
                          <a:pt x="0" y="0"/>
                        </a:moveTo>
                        <a:lnTo>
                          <a:pt x="288" y="240"/>
                        </a:lnTo>
                        <a:lnTo>
                          <a:pt x="576" y="0"/>
                        </a:lnTo>
                      </a:path>
                    </a:pathLst>
                  </a:cu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33" name="Line 341"/>
                  <p:cNvSpPr>
                    <a:spLocks noChangeShapeType="1"/>
                  </p:cNvSpPr>
                  <p:nvPr/>
                </p:nvSpPr>
                <p:spPr bwMode="auto">
                  <a:xfrm flipV="1">
                    <a:off x="2592"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34" name="Line 342"/>
                  <p:cNvSpPr>
                    <a:spLocks noChangeShapeType="1"/>
                  </p:cNvSpPr>
                  <p:nvPr/>
                </p:nvSpPr>
                <p:spPr bwMode="auto">
                  <a:xfrm flipH="1" flipV="1">
                    <a:off x="2936" y="3704"/>
                    <a:ext cx="232" cy="184"/>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363735" name="Line 343"/>
                <p:cNvSpPr>
                  <a:spLocks noChangeShapeType="1"/>
                </p:cNvSpPr>
                <p:nvPr/>
              </p:nvSpPr>
              <p:spPr bwMode="auto">
                <a:xfrm>
                  <a:off x="2736" y="3648"/>
                  <a:ext cx="424" cy="0"/>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sp>
        <p:nvSpPr>
          <p:cNvPr id="2363736" name="Freeform 344"/>
          <p:cNvSpPr>
            <a:spLocks/>
          </p:cNvSpPr>
          <p:nvPr/>
        </p:nvSpPr>
        <p:spPr bwMode="auto">
          <a:xfrm>
            <a:off x="927100" y="4981575"/>
            <a:ext cx="1238250" cy="496888"/>
          </a:xfrm>
          <a:custGeom>
            <a:avLst/>
            <a:gdLst>
              <a:gd name="T0" fmla="*/ 0 w 780"/>
              <a:gd name="T1" fmla="*/ 99 h 313"/>
              <a:gd name="T2" fmla="*/ 228 w 780"/>
              <a:gd name="T3" fmla="*/ 13 h 313"/>
              <a:gd name="T4" fmla="*/ 444 w 780"/>
              <a:gd name="T5" fmla="*/ 19 h 313"/>
              <a:gd name="T6" fmla="*/ 582 w 780"/>
              <a:gd name="T7" fmla="*/ 67 h 313"/>
              <a:gd name="T8" fmla="*/ 732 w 780"/>
              <a:gd name="T9" fmla="*/ 217 h 313"/>
              <a:gd name="T10" fmla="*/ 780 w 780"/>
              <a:gd name="T11" fmla="*/ 313 h 313"/>
            </a:gdLst>
            <a:ahLst/>
            <a:cxnLst>
              <a:cxn ang="0">
                <a:pos x="T0" y="T1"/>
              </a:cxn>
              <a:cxn ang="0">
                <a:pos x="T2" y="T3"/>
              </a:cxn>
              <a:cxn ang="0">
                <a:pos x="T4" y="T5"/>
              </a:cxn>
              <a:cxn ang="0">
                <a:pos x="T6" y="T7"/>
              </a:cxn>
              <a:cxn ang="0">
                <a:pos x="T8" y="T9"/>
              </a:cxn>
              <a:cxn ang="0">
                <a:pos x="T10" y="T11"/>
              </a:cxn>
            </a:cxnLst>
            <a:rect l="0" t="0" r="r" b="b"/>
            <a:pathLst>
              <a:path w="780" h="313">
                <a:moveTo>
                  <a:pt x="0" y="99"/>
                </a:moveTo>
                <a:cubicBezTo>
                  <a:pt x="38" y="85"/>
                  <a:pt x="154" y="26"/>
                  <a:pt x="228" y="13"/>
                </a:cubicBezTo>
                <a:cubicBezTo>
                  <a:pt x="302" y="0"/>
                  <a:pt x="385" y="10"/>
                  <a:pt x="444" y="19"/>
                </a:cubicBezTo>
                <a:cubicBezTo>
                  <a:pt x="503" y="28"/>
                  <a:pt x="534" y="34"/>
                  <a:pt x="582" y="67"/>
                </a:cubicBezTo>
                <a:cubicBezTo>
                  <a:pt x="630" y="100"/>
                  <a:pt x="699" y="176"/>
                  <a:pt x="732" y="217"/>
                </a:cubicBezTo>
                <a:cubicBezTo>
                  <a:pt x="765" y="258"/>
                  <a:pt x="768" y="289"/>
                  <a:pt x="780" y="313"/>
                </a:cubicBezTo>
              </a:path>
            </a:pathLst>
          </a:custGeom>
          <a:noFill/>
          <a:ln w="76200" cap="flat" cmpd="sng">
            <a:solidFill>
              <a:schemeClr val="hlink"/>
            </a:solidFill>
            <a:prstDash val="solid"/>
            <a:round/>
            <a:headEnd type="none" w="med" len="med"/>
            <a:tailEnd type="triangl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37" name="Freeform 345"/>
          <p:cNvSpPr>
            <a:spLocks/>
          </p:cNvSpPr>
          <p:nvPr/>
        </p:nvSpPr>
        <p:spPr bwMode="auto">
          <a:xfrm>
            <a:off x="2470150" y="4379913"/>
            <a:ext cx="4462463" cy="1022350"/>
          </a:xfrm>
          <a:custGeom>
            <a:avLst/>
            <a:gdLst>
              <a:gd name="T0" fmla="*/ 0 w 2811"/>
              <a:gd name="T1" fmla="*/ 644 h 644"/>
              <a:gd name="T2" fmla="*/ 488 w 2811"/>
              <a:gd name="T3" fmla="*/ 292 h 644"/>
              <a:gd name="T4" fmla="*/ 807 w 2811"/>
              <a:gd name="T5" fmla="*/ 137 h 644"/>
              <a:gd name="T6" fmla="*/ 1200 w 2811"/>
              <a:gd name="T7" fmla="*/ 28 h 644"/>
              <a:gd name="T8" fmla="*/ 1704 w 2811"/>
              <a:gd name="T9" fmla="*/ 12 h 644"/>
              <a:gd name="T10" fmla="*/ 2226 w 2811"/>
              <a:gd name="T11" fmla="*/ 98 h 644"/>
              <a:gd name="T12" fmla="*/ 2811 w 2811"/>
              <a:gd name="T13" fmla="*/ 329 h 644"/>
            </a:gdLst>
            <a:ahLst/>
            <a:cxnLst>
              <a:cxn ang="0">
                <a:pos x="T0" y="T1"/>
              </a:cxn>
              <a:cxn ang="0">
                <a:pos x="T2" y="T3"/>
              </a:cxn>
              <a:cxn ang="0">
                <a:pos x="T4" y="T5"/>
              </a:cxn>
              <a:cxn ang="0">
                <a:pos x="T6" y="T7"/>
              </a:cxn>
              <a:cxn ang="0">
                <a:pos x="T8" y="T9"/>
              </a:cxn>
              <a:cxn ang="0">
                <a:pos x="T10" y="T11"/>
              </a:cxn>
              <a:cxn ang="0">
                <a:pos x="T12" y="T13"/>
              </a:cxn>
            </a:cxnLst>
            <a:rect l="0" t="0" r="r" b="b"/>
            <a:pathLst>
              <a:path w="2811" h="644">
                <a:moveTo>
                  <a:pt x="0" y="644"/>
                </a:moveTo>
                <a:cubicBezTo>
                  <a:pt x="81" y="585"/>
                  <a:pt x="354" y="376"/>
                  <a:pt x="488" y="292"/>
                </a:cubicBezTo>
                <a:cubicBezTo>
                  <a:pt x="622" y="208"/>
                  <a:pt x="688" y="181"/>
                  <a:pt x="807" y="137"/>
                </a:cubicBezTo>
                <a:cubicBezTo>
                  <a:pt x="926" y="93"/>
                  <a:pt x="1051" y="49"/>
                  <a:pt x="1200" y="28"/>
                </a:cubicBezTo>
                <a:cubicBezTo>
                  <a:pt x="1349" y="7"/>
                  <a:pt x="1533" y="0"/>
                  <a:pt x="1704" y="12"/>
                </a:cubicBezTo>
                <a:cubicBezTo>
                  <a:pt x="1875" y="24"/>
                  <a:pt x="2042" y="45"/>
                  <a:pt x="2226" y="98"/>
                </a:cubicBezTo>
                <a:cubicBezTo>
                  <a:pt x="2410" y="151"/>
                  <a:pt x="2689" y="281"/>
                  <a:pt x="2811" y="329"/>
                </a:cubicBezTo>
              </a:path>
            </a:pathLst>
          </a:custGeom>
          <a:noFill/>
          <a:ln w="76200" cap="flat" cmpd="sng">
            <a:solidFill>
              <a:schemeClr val="hlink"/>
            </a:solidFill>
            <a:prstDash val="solid"/>
            <a:round/>
            <a:headEnd type="none" w="med" len="med"/>
            <a:tailEnd type="triangl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38" name="Freeform 346"/>
          <p:cNvSpPr>
            <a:spLocks/>
          </p:cNvSpPr>
          <p:nvPr/>
        </p:nvSpPr>
        <p:spPr bwMode="auto">
          <a:xfrm>
            <a:off x="7031038" y="4673600"/>
            <a:ext cx="1154112" cy="347663"/>
          </a:xfrm>
          <a:custGeom>
            <a:avLst/>
            <a:gdLst>
              <a:gd name="T0" fmla="*/ 0 w 727"/>
              <a:gd name="T1" fmla="*/ 129 h 219"/>
              <a:gd name="T2" fmla="*/ 145 w 727"/>
              <a:gd name="T3" fmla="*/ 38 h 219"/>
              <a:gd name="T4" fmla="*/ 229 w 727"/>
              <a:gd name="T5" fmla="*/ 9 h 219"/>
              <a:gd name="T6" fmla="*/ 307 w 727"/>
              <a:gd name="T7" fmla="*/ 3 h 219"/>
              <a:gd name="T8" fmla="*/ 382 w 727"/>
              <a:gd name="T9" fmla="*/ 6 h 219"/>
              <a:gd name="T10" fmla="*/ 481 w 727"/>
              <a:gd name="T11" fmla="*/ 39 h 219"/>
              <a:gd name="T12" fmla="*/ 727 w 727"/>
              <a:gd name="T13" fmla="*/ 219 h 219"/>
            </a:gdLst>
            <a:ahLst/>
            <a:cxnLst>
              <a:cxn ang="0">
                <a:pos x="T0" y="T1"/>
              </a:cxn>
              <a:cxn ang="0">
                <a:pos x="T2" y="T3"/>
              </a:cxn>
              <a:cxn ang="0">
                <a:pos x="T4" y="T5"/>
              </a:cxn>
              <a:cxn ang="0">
                <a:pos x="T6" y="T7"/>
              </a:cxn>
              <a:cxn ang="0">
                <a:pos x="T8" y="T9"/>
              </a:cxn>
              <a:cxn ang="0">
                <a:pos x="T10" y="T11"/>
              </a:cxn>
              <a:cxn ang="0">
                <a:pos x="T12" y="T13"/>
              </a:cxn>
            </a:cxnLst>
            <a:rect l="0" t="0" r="r" b="b"/>
            <a:pathLst>
              <a:path w="727" h="219">
                <a:moveTo>
                  <a:pt x="0" y="129"/>
                </a:moveTo>
                <a:cubicBezTo>
                  <a:pt x="24" y="114"/>
                  <a:pt x="107" y="58"/>
                  <a:pt x="145" y="38"/>
                </a:cubicBezTo>
                <a:cubicBezTo>
                  <a:pt x="183" y="18"/>
                  <a:pt x="202" y="15"/>
                  <a:pt x="229" y="9"/>
                </a:cubicBezTo>
                <a:cubicBezTo>
                  <a:pt x="256" y="3"/>
                  <a:pt x="282" y="3"/>
                  <a:pt x="307" y="3"/>
                </a:cubicBezTo>
                <a:cubicBezTo>
                  <a:pt x="332" y="3"/>
                  <a:pt x="353" y="0"/>
                  <a:pt x="382" y="6"/>
                </a:cubicBezTo>
                <a:cubicBezTo>
                  <a:pt x="411" y="12"/>
                  <a:pt x="423" y="3"/>
                  <a:pt x="481" y="39"/>
                </a:cubicBezTo>
                <a:cubicBezTo>
                  <a:pt x="539" y="75"/>
                  <a:pt x="676" y="182"/>
                  <a:pt x="727" y="219"/>
                </a:cubicBezTo>
              </a:path>
            </a:pathLst>
          </a:custGeom>
          <a:noFill/>
          <a:ln w="76200" cap="flat" cmpd="sng">
            <a:solidFill>
              <a:schemeClr val="hlink"/>
            </a:solidFill>
            <a:prstDash val="solid"/>
            <a:round/>
            <a:headEnd type="none" w="med" len="med"/>
            <a:tailEnd type="triangle" w="med"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39" name="Text Box 347"/>
          <p:cNvSpPr txBox="1">
            <a:spLocks noChangeArrowheads="1"/>
          </p:cNvSpPr>
          <p:nvPr/>
        </p:nvSpPr>
        <p:spPr bwMode="auto">
          <a:xfrm>
            <a:off x="4464050" y="4059238"/>
            <a:ext cx="819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SMTP</a:t>
            </a:r>
          </a:p>
        </p:txBody>
      </p:sp>
      <p:sp>
        <p:nvSpPr>
          <p:cNvPr id="2363740" name="Text Box 348"/>
          <p:cNvSpPr txBox="1">
            <a:spLocks noChangeArrowheads="1"/>
          </p:cNvSpPr>
          <p:nvPr/>
        </p:nvSpPr>
        <p:spPr bwMode="auto">
          <a:xfrm>
            <a:off x="1123950" y="4627563"/>
            <a:ext cx="819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SMTP</a:t>
            </a:r>
          </a:p>
        </p:txBody>
      </p:sp>
      <p:sp>
        <p:nvSpPr>
          <p:cNvPr id="2363741" name="Text Box 349"/>
          <p:cNvSpPr txBox="1">
            <a:spLocks noChangeArrowheads="1"/>
          </p:cNvSpPr>
          <p:nvPr/>
        </p:nvSpPr>
        <p:spPr bwMode="auto">
          <a:xfrm>
            <a:off x="7199313" y="4344988"/>
            <a:ext cx="793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POP3</a:t>
            </a:r>
          </a:p>
        </p:txBody>
      </p:sp>
      <p:sp>
        <p:nvSpPr>
          <p:cNvPr id="2363742" name="Text Box 350"/>
          <p:cNvSpPr txBox="1">
            <a:spLocks noChangeArrowheads="1"/>
          </p:cNvSpPr>
          <p:nvPr/>
        </p:nvSpPr>
        <p:spPr bwMode="auto">
          <a:xfrm>
            <a:off x="2546350" y="6243638"/>
            <a:ext cx="1327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   </a:t>
            </a:r>
            <a:r>
              <a:rPr kumimoji="1" lang="zh-CN" altLang="en-US" sz="1800">
                <a:solidFill>
                  <a:srgbClr val="333399"/>
                </a:solidFill>
                <a:ea typeface="黑体" pitchFamily="49" charset="-122"/>
              </a:rPr>
              <a:t>发送端</a:t>
            </a:r>
          </a:p>
          <a:p>
            <a:pPr>
              <a:spcBef>
                <a:spcPct val="0"/>
              </a:spcBef>
              <a:buClrTx/>
              <a:buFontTx/>
              <a:buNone/>
            </a:pPr>
            <a:r>
              <a:rPr kumimoji="1" lang="zh-CN" altLang="en-US" sz="1800">
                <a:solidFill>
                  <a:srgbClr val="333399"/>
                </a:solidFill>
                <a:ea typeface="黑体" pitchFamily="49" charset="-122"/>
              </a:rPr>
              <a:t>邮件服务器</a:t>
            </a:r>
          </a:p>
        </p:txBody>
      </p:sp>
      <p:sp>
        <p:nvSpPr>
          <p:cNvPr id="2363743" name="Line 351"/>
          <p:cNvSpPr>
            <a:spLocks noChangeShapeType="1"/>
          </p:cNvSpPr>
          <p:nvPr/>
        </p:nvSpPr>
        <p:spPr bwMode="auto">
          <a:xfrm flipV="1">
            <a:off x="8108950" y="4965700"/>
            <a:ext cx="119063" cy="741363"/>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44" name="Line 352"/>
          <p:cNvSpPr>
            <a:spLocks noChangeShapeType="1"/>
          </p:cNvSpPr>
          <p:nvPr/>
        </p:nvSpPr>
        <p:spPr bwMode="auto">
          <a:xfrm flipV="1">
            <a:off x="1708150" y="5630863"/>
            <a:ext cx="609600" cy="609600"/>
          </a:xfrm>
          <a:prstGeom prst="line">
            <a:avLst/>
          </a:prstGeom>
          <a:noFill/>
          <a:ln w="12700">
            <a:solidFill>
              <a:schemeClr val="tx1"/>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45" name="Line 353"/>
          <p:cNvSpPr>
            <a:spLocks noChangeShapeType="1"/>
          </p:cNvSpPr>
          <p:nvPr/>
        </p:nvSpPr>
        <p:spPr bwMode="auto">
          <a:xfrm flipV="1">
            <a:off x="768350" y="5156200"/>
            <a:ext cx="173038" cy="876300"/>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46" name="Text Box 354"/>
          <p:cNvSpPr txBox="1">
            <a:spLocks noChangeArrowheads="1"/>
          </p:cNvSpPr>
          <p:nvPr/>
        </p:nvSpPr>
        <p:spPr bwMode="auto">
          <a:xfrm>
            <a:off x="260350" y="5975350"/>
            <a:ext cx="1098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用户代理</a:t>
            </a:r>
          </a:p>
        </p:txBody>
      </p:sp>
      <p:sp>
        <p:nvSpPr>
          <p:cNvPr id="2363747" name="Text Box 355"/>
          <p:cNvSpPr txBox="1">
            <a:spLocks noChangeArrowheads="1"/>
          </p:cNvSpPr>
          <p:nvPr/>
        </p:nvSpPr>
        <p:spPr bwMode="auto">
          <a:xfrm>
            <a:off x="5975350" y="3927475"/>
            <a:ext cx="1098550"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用户邮箱</a:t>
            </a:r>
          </a:p>
        </p:txBody>
      </p:sp>
      <p:sp>
        <p:nvSpPr>
          <p:cNvPr id="2363748" name="Line 356"/>
          <p:cNvSpPr>
            <a:spLocks noChangeShapeType="1"/>
          </p:cNvSpPr>
          <p:nvPr/>
        </p:nvSpPr>
        <p:spPr bwMode="auto">
          <a:xfrm rot="-10800000" flipH="1" flipV="1">
            <a:off x="6508750" y="4259263"/>
            <a:ext cx="439738" cy="444500"/>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49" name="Text Box 357"/>
          <p:cNvSpPr txBox="1">
            <a:spLocks noChangeArrowheads="1"/>
          </p:cNvSpPr>
          <p:nvPr/>
        </p:nvSpPr>
        <p:spPr bwMode="auto">
          <a:xfrm>
            <a:off x="8305800" y="4232275"/>
            <a:ext cx="869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接收方</a:t>
            </a:r>
          </a:p>
        </p:txBody>
      </p:sp>
      <p:sp>
        <p:nvSpPr>
          <p:cNvPr id="2363750" name="Line 358"/>
          <p:cNvSpPr>
            <a:spLocks noChangeShapeType="1"/>
          </p:cNvSpPr>
          <p:nvPr/>
        </p:nvSpPr>
        <p:spPr bwMode="auto">
          <a:xfrm flipV="1">
            <a:off x="6127750" y="5892800"/>
            <a:ext cx="595313" cy="403225"/>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51" name="Line 359"/>
          <p:cNvSpPr>
            <a:spLocks noChangeShapeType="1"/>
          </p:cNvSpPr>
          <p:nvPr/>
        </p:nvSpPr>
        <p:spPr bwMode="auto">
          <a:xfrm flipH="1" flipV="1">
            <a:off x="2622550" y="5935663"/>
            <a:ext cx="438150" cy="371475"/>
          </a:xfrm>
          <a:prstGeom prst="line">
            <a:avLst/>
          </a:prstGeom>
          <a:noFill/>
          <a:ln w="28575">
            <a:solidFill>
              <a:srgbClr val="333399"/>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52" name="Text Box 360"/>
          <p:cNvSpPr txBox="1">
            <a:spLocks noChangeArrowheads="1"/>
          </p:cNvSpPr>
          <p:nvPr/>
        </p:nvSpPr>
        <p:spPr bwMode="auto">
          <a:xfrm>
            <a:off x="955675" y="4359275"/>
            <a:ext cx="1250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a:t>
            </a:r>
            <a:r>
              <a:rPr kumimoji="1" lang="zh-CN" altLang="en-US" sz="1800">
                <a:solidFill>
                  <a:srgbClr val="333399"/>
                </a:solidFill>
                <a:ea typeface="黑体" pitchFamily="49" charset="-122"/>
              </a:rPr>
              <a:t>发送邮件</a:t>
            </a:r>
            <a:r>
              <a:rPr kumimoji="1" lang="en-US" altLang="zh-CN" sz="1800">
                <a:solidFill>
                  <a:srgbClr val="333399"/>
                </a:solidFill>
                <a:ea typeface="黑体" pitchFamily="49" charset="-122"/>
              </a:rPr>
              <a:t>)</a:t>
            </a:r>
          </a:p>
        </p:txBody>
      </p:sp>
      <p:sp>
        <p:nvSpPr>
          <p:cNvPr id="2363753" name="Text Box 361"/>
          <p:cNvSpPr txBox="1">
            <a:spLocks noChangeArrowheads="1"/>
          </p:cNvSpPr>
          <p:nvPr/>
        </p:nvSpPr>
        <p:spPr bwMode="auto">
          <a:xfrm>
            <a:off x="4114800" y="3743325"/>
            <a:ext cx="1555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（发送邮件）</a:t>
            </a:r>
          </a:p>
        </p:txBody>
      </p:sp>
      <p:sp>
        <p:nvSpPr>
          <p:cNvPr id="2363754" name="Text Box 362"/>
          <p:cNvSpPr txBox="1">
            <a:spLocks noChangeArrowheads="1"/>
          </p:cNvSpPr>
          <p:nvPr/>
        </p:nvSpPr>
        <p:spPr bwMode="auto">
          <a:xfrm>
            <a:off x="7019925" y="4035425"/>
            <a:ext cx="1250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800">
                <a:solidFill>
                  <a:srgbClr val="333399"/>
                </a:solidFill>
                <a:ea typeface="黑体" pitchFamily="49" charset="-122"/>
              </a:rPr>
              <a:t>(</a:t>
            </a:r>
            <a:r>
              <a:rPr kumimoji="1" lang="zh-CN" altLang="en-US" sz="1800">
                <a:solidFill>
                  <a:srgbClr val="333399"/>
                </a:solidFill>
                <a:ea typeface="黑体" pitchFamily="49" charset="-122"/>
              </a:rPr>
              <a:t>读取邮件</a:t>
            </a:r>
            <a:r>
              <a:rPr kumimoji="1" lang="en-US" altLang="zh-CN" sz="1800">
                <a:solidFill>
                  <a:srgbClr val="333399"/>
                </a:solidFill>
                <a:ea typeface="黑体" pitchFamily="49" charset="-122"/>
              </a:rPr>
              <a:t>)</a:t>
            </a:r>
          </a:p>
        </p:txBody>
      </p:sp>
      <p:graphicFrame>
        <p:nvGraphicFramePr>
          <p:cNvPr id="2363755" name="Object 363"/>
          <p:cNvGraphicFramePr>
            <a:graphicFrameLocks noGrp="1" noChangeAspect="1"/>
          </p:cNvGraphicFramePr>
          <p:nvPr>
            <p:ph idx="1"/>
          </p:nvPr>
        </p:nvGraphicFramePr>
        <p:xfrm>
          <a:off x="3455988" y="4716463"/>
          <a:ext cx="2692400" cy="1706562"/>
        </p:xfrm>
        <a:graphic>
          <a:graphicData uri="http://schemas.openxmlformats.org/presentationml/2006/ole">
            <mc:AlternateContent xmlns:mc="http://schemas.openxmlformats.org/markup-compatibility/2006">
              <mc:Choice xmlns:v="urn:schemas-microsoft-com:vml" Requires="v">
                <p:oleObj spid="_x0000_s2363788" name="VISIO" r:id="rId4" imgW="1689840" imgH="964440" progId="Visio.Drawing.6">
                  <p:embed/>
                </p:oleObj>
              </mc:Choice>
              <mc:Fallback>
                <p:oleObj name="VISIO" r:id="rId4" imgW="1689840" imgH="964440" progId="Visio.Drawing.6">
                  <p:embed/>
                  <p:pic>
                    <p:nvPicPr>
                      <p:cNvPr id="0" name="Object 3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5988" y="4716463"/>
                        <a:ext cx="2692400" cy="1706562"/>
                      </a:xfrm>
                      <a:prstGeom prst="rect">
                        <a:avLst/>
                      </a:prstGeom>
                      <a:noFill/>
                      <a:ln>
                        <a:noFill/>
                      </a:ln>
                      <a:effectLst>
                        <a:outerShdw dist="25400" dir="54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2363756" name="Text Box 364"/>
          <p:cNvSpPr txBox="1">
            <a:spLocks noChangeArrowheads="1"/>
          </p:cNvSpPr>
          <p:nvPr/>
        </p:nvSpPr>
        <p:spPr bwMode="auto">
          <a:xfrm>
            <a:off x="4354513" y="5094288"/>
            <a:ext cx="869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800">
                <a:solidFill>
                  <a:srgbClr val="333399"/>
                </a:solidFill>
                <a:ea typeface="黑体" pitchFamily="49" charset="-122"/>
              </a:rPr>
              <a:t>因特网</a:t>
            </a:r>
          </a:p>
        </p:txBody>
      </p:sp>
      <p:sp>
        <p:nvSpPr>
          <p:cNvPr id="2363757" name="Rectangle 365"/>
          <p:cNvSpPr>
            <a:spLocks noChangeArrowheads="1"/>
          </p:cNvSpPr>
          <p:nvPr/>
        </p:nvSpPr>
        <p:spPr bwMode="auto">
          <a:xfrm>
            <a:off x="8172450" y="1771650"/>
            <a:ext cx="863600" cy="1728788"/>
          </a:xfrm>
          <a:prstGeom prst="rect">
            <a:avLst/>
          </a:prstGeom>
          <a:solidFill>
            <a:srgbClr val="CCECFF"/>
          </a:solidFill>
          <a:ln w="9525" algn="ctr">
            <a:solidFill>
              <a:schemeClr val="folHlink"/>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363758" name="Rectangle 366"/>
          <p:cNvSpPr>
            <a:spLocks noChangeArrowheads="1"/>
          </p:cNvSpPr>
          <p:nvPr/>
        </p:nvSpPr>
        <p:spPr bwMode="auto">
          <a:xfrm>
            <a:off x="1908175" y="1760538"/>
            <a:ext cx="863600" cy="1739900"/>
          </a:xfrm>
          <a:prstGeom prst="rect">
            <a:avLst/>
          </a:prstGeom>
          <a:solidFill>
            <a:srgbClr val="66FF66"/>
          </a:solidFill>
          <a:ln w="19050" algn="ctr">
            <a:solidFill>
              <a:schemeClr val="folHlink"/>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363759" name="Rectangle 367"/>
          <p:cNvSpPr>
            <a:spLocks noChangeArrowheads="1"/>
          </p:cNvSpPr>
          <p:nvPr/>
        </p:nvSpPr>
        <p:spPr bwMode="auto">
          <a:xfrm>
            <a:off x="179388" y="1760538"/>
            <a:ext cx="863600" cy="1739900"/>
          </a:xfrm>
          <a:prstGeom prst="rect">
            <a:avLst/>
          </a:prstGeom>
          <a:solidFill>
            <a:srgbClr val="CCECFF"/>
          </a:solidFill>
          <a:ln w="9525">
            <a:solidFill>
              <a:schemeClr val="folHlink"/>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363760" name="Line 368"/>
          <p:cNvSpPr>
            <a:spLocks noChangeShapeType="1"/>
          </p:cNvSpPr>
          <p:nvPr/>
        </p:nvSpPr>
        <p:spPr bwMode="auto">
          <a:xfrm>
            <a:off x="784225" y="2203450"/>
            <a:ext cx="1195388" cy="0"/>
          </a:xfrm>
          <a:prstGeom prst="line">
            <a:avLst/>
          </a:prstGeom>
          <a:noFill/>
          <a:ln w="7620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61" name="Text Box 369"/>
          <p:cNvSpPr txBox="1">
            <a:spLocks noChangeArrowheads="1"/>
          </p:cNvSpPr>
          <p:nvPr/>
        </p:nvSpPr>
        <p:spPr bwMode="auto">
          <a:xfrm>
            <a:off x="1028700" y="1879600"/>
            <a:ext cx="7477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600">
                <a:solidFill>
                  <a:schemeClr val="folHlink"/>
                </a:solidFill>
                <a:ea typeface="黑体" pitchFamily="49" charset="-122"/>
              </a:rPr>
              <a:t>SMTP</a:t>
            </a:r>
          </a:p>
        </p:txBody>
      </p:sp>
      <p:sp>
        <p:nvSpPr>
          <p:cNvPr id="2363762" name="Text Box 370"/>
          <p:cNvSpPr txBox="1">
            <a:spLocks noChangeArrowheads="1"/>
          </p:cNvSpPr>
          <p:nvPr/>
        </p:nvSpPr>
        <p:spPr bwMode="auto">
          <a:xfrm>
            <a:off x="7443788" y="1865313"/>
            <a:ext cx="7254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600">
                <a:solidFill>
                  <a:schemeClr val="folHlink"/>
                </a:solidFill>
                <a:ea typeface="黑体" pitchFamily="49" charset="-122"/>
              </a:rPr>
              <a:t>POP3</a:t>
            </a:r>
          </a:p>
        </p:txBody>
      </p:sp>
      <p:sp>
        <p:nvSpPr>
          <p:cNvPr id="2363763" name="Text Box 371"/>
          <p:cNvSpPr txBox="1">
            <a:spLocks noChangeArrowheads="1"/>
          </p:cNvSpPr>
          <p:nvPr/>
        </p:nvSpPr>
        <p:spPr bwMode="auto">
          <a:xfrm>
            <a:off x="1116013" y="1411288"/>
            <a:ext cx="5905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1600">
                <a:solidFill>
                  <a:schemeClr val="folHlink"/>
                </a:solidFill>
                <a:ea typeface="黑体" pitchFamily="49" charset="-122"/>
              </a:rPr>
              <a:t>发送</a:t>
            </a:r>
          </a:p>
          <a:p>
            <a:pPr algn="ctr">
              <a:spcBef>
                <a:spcPct val="0"/>
              </a:spcBef>
              <a:buClrTx/>
              <a:buFontTx/>
              <a:buNone/>
            </a:pPr>
            <a:r>
              <a:rPr kumimoji="1" lang="zh-CN" altLang="en-US" sz="1600">
                <a:solidFill>
                  <a:schemeClr val="folHlink"/>
                </a:solidFill>
                <a:ea typeface="黑体" pitchFamily="49" charset="-122"/>
              </a:rPr>
              <a:t>邮件</a:t>
            </a:r>
          </a:p>
        </p:txBody>
      </p:sp>
      <p:sp>
        <p:nvSpPr>
          <p:cNvPr id="2363764" name="Text Box 372"/>
          <p:cNvSpPr txBox="1">
            <a:spLocks noChangeArrowheads="1"/>
          </p:cNvSpPr>
          <p:nvPr/>
        </p:nvSpPr>
        <p:spPr bwMode="auto">
          <a:xfrm>
            <a:off x="3779838" y="2633663"/>
            <a:ext cx="16176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600">
                <a:solidFill>
                  <a:schemeClr val="folHlink"/>
                </a:solidFill>
                <a:ea typeface="黑体" pitchFamily="49" charset="-122"/>
              </a:rPr>
              <a:t>发送邮件 </a:t>
            </a:r>
            <a:r>
              <a:rPr kumimoji="1" lang="en-US" altLang="zh-CN" sz="1600">
                <a:solidFill>
                  <a:schemeClr val="folHlink"/>
                </a:solidFill>
                <a:ea typeface="黑体" pitchFamily="49" charset="-122"/>
              </a:rPr>
              <a:t>SMTP</a:t>
            </a:r>
          </a:p>
        </p:txBody>
      </p:sp>
      <p:sp>
        <p:nvSpPr>
          <p:cNvPr id="2363765" name="Text Box 373"/>
          <p:cNvSpPr txBox="1">
            <a:spLocks noChangeArrowheads="1"/>
          </p:cNvSpPr>
          <p:nvPr/>
        </p:nvSpPr>
        <p:spPr bwMode="auto">
          <a:xfrm>
            <a:off x="7451725" y="1339850"/>
            <a:ext cx="5905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1600">
                <a:solidFill>
                  <a:schemeClr val="folHlink"/>
                </a:solidFill>
                <a:ea typeface="黑体" pitchFamily="49" charset="-122"/>
              </a:rPr>
              <a:t>读取</a:t>
            </a:r>
          </a:p>
          <a:p>
            <a:pPr>
              <a:spcBef>
                <a:spcPct val="0"/>
              </a:spcBef>
              <a:buClrTx/>
              <a:buFontTx/>
              <a:buNone/>
            </a:pPr>
            <a:r>
              <a:rPr kumimoji="1" lang="zh-CN" altLang="en-US" sz="1600">
                <a:solidFill>
                  <a:schemeClr val="folHlink"/>
                </a:solidFill>
                <a:ea typeface="黑体" pitchFamily="49" charset="-122"/>
              </a:rPr>
              <a:t>邮件</a:t>
            </a:r>
          </a:p>
        </p:txBody>
      </p:sp>
      <p:sp>
        <p:nvSpPr>
          <p:cNvPr id="2363766" name="Text Box 374"/>
          <p:cNvSpPr txBox="1">
            <a:spLocks noChangeArrowheads="1"/>
          </p:cNvSpPr>
          <p:nvPr/>
        </p:nvSpPr>
        <p:spPr bwMode="auto">
          <a:xfrm>
            <a:off x="1116013" y="2201863"/>
            <a:ext cx="5905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600">
                <a:solidFill>
                  <a:schemeClr val="folHlink"/>
                </a:solidFill>
                <a:ea typeface="黑体" pitchFamily="49" charset="-122"/>
              </a:rPr>
              <a:t>TCP</a:t>
            </a:r>
          </a:p>
          <a:p>
            <a:pPr>
              <a:spcBef>
                <a:spcPct val="0"/>
              </a:spcBef>
              <a:buClrTx/>
              <a:buFontTx/>
              <a:buNone/>
            </a:pPr>
            <a:r>
              <a:rPr kumimoji="1" lang="zh-CN" altLang="en-US" sz="1600">
                <a:solidFill>
                  <a:schemeClr val="folHlink"/>
                </a:solidFill>
                <a:ea typeface="黑体" pitchFamily="49" charset="-122"/>
              </a:rPr>
              <a:t>连接</a:t>
            </a:r>
          </a:p>
        </p:txBody>
      </p:sp>
      <p:sp>
        <p:nvSpPr>
          <p:cNvPr id="2363767" name="Text Box 375"/>
          <p:cNvSpPr txBox="1">
            <a:spLocks noChangeArrowheads="1"/>
          </p:cNvSpPr>
          <p:nvPr/>
        </p:nvSpPr>
        <p:spPr bwMode="auto">
          <a:xfrm>
            <a:off x="7437438" y="2271713"/>
            <a:ext cx="5905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600">
                <a:solidFill>
                  <a:schemeClr val="folHlink"/>
                </a:solidFill>
                <a:ea typeface="黑体" pitchFamily="49" charset="-122"/>
              </a:rPr>
              <a:t>TCP</a:t>
            </a:r>
          </a:p>
          <a:p>
            <a:pPr>
              <a:spcBef>
                <a:spcPct val="0"/>
              </a:spcBef>
              <a:buClrTx/>
              <a:buFontTx/>
              <a:buNone/>
            </a:pPr>
            <a:r>
              <a:rPr kumimoji="1" lang="zh-CN" altLang="en-US" sz="1600">
                <a:solidFill>
                  <a:schemeClr val="folHlink"/>
                </a:solidFill>
                <a:ea typeface="黑体" pitchFamily="49" charset="-122"/>
              </a:rPr>
              <a:t>连接</a:t>
            </a:r>
          </a:p>
        </p:txBody>
      </p:sp>
      <p:sp>
        <p:nvSpPr>
          <p:cNvPr id="2363768" name="Text Box 376"/>
          <p:cNvSpPr txBox="1">
            <a:spLocks noChangeArrowheads="1"/>
          </p:cNvSpPr>
          <p:nvPr/>
        </p:nvSpPr>
        <p:spPr bwMode="auto">
          <a:xfrm>
            <a:off x="1701800" y="1150938"/>
            <a:ext cx="12001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1600">
                <a:solidFill>
                  <a:schemeClr val="folHlink"/>
                </a:solidFill>
                <a:ea typeface="黑体" pitchFamily="49" charset="-122"/>
              </a:rPr>
              <a:t>发送方</a:t>
            </a:r>
          </a:p>
          <a:p>
            <a:pPr algn="ctr">
              <a:spcBef>
                <a:spcPct val="0"/>
              </a:spcBef>
              <a:buClrTx/>
              <a:buFontTx/>
              <a:buNone/>
            </a:pPr>
            <a:r>
              <a:rPr kumimoji="1" lang="zh-CN" altLang="en-US" sz="1600">
                <a:solidFill>
                  <a:schemeClr val="folHlink"/>
                </a:solidFill>
                <a:ea typeface="黑体" pitchFamily="49" charset="-122"/>
              </a:rPr>
              <a:t>邮件服务器</a:t>
            </a:r>
          </a:p>
        </p:txBody>
      </p:sp>
      <p:sp>
        <p:nvSpPr>
          <p:cNvPr id="2363769" name="Oval 377"/>
          <p:cNvSpPr>
            <a:spLocks noChangeArrowheads="1"/>
          </p:cNvSpPr>
          <p:nvPr/>
        </p:nvSpPr>
        <p:spPr bwMode="auto">
          <a:xfrm>
            <a:off x="250825" y="1843088"/>
            <a:ext cx="719138" cy="719137"/>
          </a:xfrm>
          <a:prstGeom prst="ellipse">
            <a:avLst/>
          </a:prstGeom>
          <a:solidFill>
            <a:srgbClr val="FFFF99"/>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600">
                <a:solidFill>
                  <a:schemeClr val="folHlink"/>
                </a:solidFill>
                <a:ea typeface="黑体" pitchFamily="49" charset="-122"/>
              </a:rPr>
              <a:t>SMTP</a:t>
            </a:r>
          </a:p>
          <a:p>
            <a:pPr algn="ctr">
              <a:spcBef>
                <a:spcPct val="0"/>
              </a:spcBef>
              <a:buClrTx/>
              <a:buFontTx/>
              <a:buNone/>
            </a:pPr>
            <a:r>
              <a:rPr kumimoji="1" lang="zh-CN" altLang="en-US" sz="1600">
                <a:solidFill>
                  <a:schemeClr val="folHlink"/>
                </a:solidFill>
                <a:ea typeface="黑体" pitchFamily="49" charset="-122"/>
              </a:rPr>
              <a:t>客户</a:t>
            </a:r>
          </a:p>
        </p:txBody>
      </p:sp>
      <p:sp>
        <p:nvSpPr>
          <p:cNvPr id="2363770" name="Oval 378"/>
          <p:cNvSpPr>
            <a:spLocks noChangeArrowheads="1"/>
          </p:cNvSpPr>
          <p:nvPr/>
        </p:nvSpPr>
        <p:spPr bwMode="auto">
          <a:xfrm>
            <a:off x="8243888" y="1843088"/>
            <a:ext cx="719137" cy="719137"/>
          </a:xfrm>
          <a:prstGeom prst="ellipse">
            <a:avLst/>
          </a:prstGeom>
          <a:solidFill>
            <a:srgbClr val="CCCC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600">
                <a:solidFill>
                  <a:schemeClr val="folHlink"/>
                </a:solidFill>
                <a:ea typeface="黑体" pitchFamily="49" charset="-122"/>
              </a:rPr>
              <a:t>POP3</a:t>
            </a:r>
          </a:p>
          <a:p>
            <a:pPr algn="ctr">
              <a:spcBef>
                <a:spcPct val="0"/>
              </a:spcBef>
              <a:buClrTx/>
              <a:buFontTx/>
              <a:buNone/>
            </a:pPr>
            <a:r>
              <a:rPr kumimoji="1" lang="zh-CN" altLang="en-US" sz="1600">
                <a:solidFill>
                  <a:schemeClr val="folHlink"/>
                </a:solidFill>
                <a:ea typeface="黑体" pitchFamily="49" charset="-122"/>
              </a:rPr>
              <a:t>客户</a:t>
            </a:r>
          </a:p>
        </p:txBody>
      </p:sp>
      <p:sp>
        <p:nvSpPr>
          <p:cNvPr id="2363771" name="Text Box 379"/>
          <p:cNvSpPr txBox="1">
            <a:spLocks noChangeArrowheads="1"/>
          </p:cNvSpPr>
          <p:nvPr/>
        </p:nvSpPr>
        <p:spPr bwMode="auto">
          <a:xfrm>
            <a:off x="77788" y="1150938"/>
            <a:ext cx="9969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1600">
                <a:solidFill>
                  <a:schemeClr val="folHlink"/>
                </a:solidFill>
                <a:ea typeface="黑体" pitchFamily="49" charset="-122"/>
              </a:rPr>
              <a:t>发件人</a:t>
            </a:r>
          </a:p>
          <a:p>
            <a:pPr algn="ctr">
              <a:spcBef>
                <a:spcPct val="0"/>
              </a:spcBef>
              <a:buClrTx/>
              <a:buFontTx/>
              <a:buNone/>
            </a:pPr>
            <a:r>
              <a:rPr kumimoji="1" lang="zh-CN" altLang="en-US" sz="1600">
                <a:solidFill>
                  <a:schemeClr val="folHlink"/>
                </a:solidFill>
                <a:ea typeface="黑体" pitchFamily="49" charset="-122"/>
              </a:rPr>
              <a:t>用户代理</a:t>
            </a:r>
          </a:p>
        </p:txBody>
      </p:sp>
      <p:sp>
        <p:nvSpPr>
          <p:cNvPr id="2363772" name="Text Box 380"/>
          <p:cNvSpPr txBox="1">
            <a:spLocks noChangeArrowheads="1"/>
          </p:cNvSpPr>
          <p:nvPr/>
        </p:nvSpPr>
        <p:spPr bwMode="auto">
          <a:xfrm>
            <a:off x="6251575" y="1150938"/>
            <a:ext cx="12001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1600">
                <a:solidFill>
                  <a:schemeClr val="folHlink"/>
                </a:solidFill>
                <a:ea typeface="黑体" pitchFamily="49" charset="-122"/>
              </a:rPr>
              <a:t>接收方</a:t>
            </a:r>
          </a:p>
          <a:p>
            <a:pPr algn="ctr">
              <a:spcBef>
                <a:spcPct val="0"/>
              </a:spcBef>
              <a:buClrTx/>
              <a:buFontTx/>
              <a:buNone/>
            </a:pPr>
            <a:r>
              <a:rPr kumimoji="1" lang="zh-CN" altLang="en-US" sz="1600">
                <a:solidFill>
                  <a:schemeClr val="folHlink"/>
                </a:solidFill>
                <a:ea typeface="黑体" pitchFamily="49" charset="-122"/>
              </a:rPr>
              <a:t>邮件服务器</a:t>
            </a:r>
          </a:p>
        </p:txBody>
      </p:sp>
      <p:sp>
        <p:nvSpPr>
          <p:cNvPr id="2363773" name="Rectangle 381"/>
          <p:cNvSpPr>
            <a:spLocks noChangeArrowheads="1"/>
          </p:cNvSpPr>
          <p:nvPr/>
        </p:nvSpPr>
        <p:spPr bwMode="auto">
          <a:xfrm>
            <a:off x="6445250" y="1771650"/>
            <a:ext cx="863600" cy="1728788"/>
          </a:xfrm>
          <a:prstGeom prst="rect">
            <a:avLst/>
          </a:prstGeom>
          <a:solidFill>
            <a:srgbClr val="66FF66"/>
          </a:solidFill>
          <a:ln w="19050" algn="ctr">
            <a:solidFill>
              <a:schemeClr val="folHlink"/>
            </a:solidFill>
            <a:miter lim="800000"/>
            <a:headEnd/>
            <a:tailEnd/>
          </a:ln>
          <a:effectLst>
            <a:outerShdw dist="35921" dir="2700000" algn="ctr" rotWithShape="0">
              <a:schemeClr val="bg2"/>
            </a:outerShdw>
          </a:effectLst>
        </p:spPr>
        <p:txBody>
          <a:bodyPr wrap="none" anchor="ctr"/>
          <a:lstStyle/>
          <a:p>
            <a:endParaRPr lang="zh-CN" altLang="en-US"/>
          </a:p>
        </p:txBody>
      </p:sp>
      <p:sp>
        <p:nvSpPr>
          <p:cNvPr id="2363774" name="Oval 382"/>
          <p:cNvSpPr>
            <a:spLocks noChangeArrowheads="1"/>
          </p:cNvSpPr>
          <p:nvPr/>
        </p:nvSpPr>
        <p:spPr bwMode="auto">
          <a:xfrm>
            <a:off x="6516688" y="2635250"/>
            <a:ext cx="719137" cy="719138"/>
          </a:xfrm>
          <a:prstGeom prst="ellipse">
            <a:avLst/>
          </a:prstGeom>
          <a:solidFill>
            <a:srgbClr val="FFCCFF"/>
          </a:solidFill>
          <a:ln w="9525" algn="ctr">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600">
                <a:solidFill>
                  <a:schemeClr val="folHlink"/>
                </a:solidFill>
                <a:ea typeface="黑体" pitchFamily="49" charset="-122"/>
              </a:rPr>
              <a:t>SMTP</a:t>
            </a:r>
          </a:p>
          <a:p>
            <a:pPr algn="ctr">
              <a:spcBef>
                <a:spcPct val="0"/>
              </a:spcBef>
              <a:buClrTx/>
              <a:buFontTx/>
              <a:buNone/>
            </a:pPr>
            <a:r>
              <a:rPr kumimoji="1" lang="zh-CN" altLang="en-US" sz="1600">
                <a:solidFill>
                  <a:schemeClr val="folHlink"/>
                </a:solidFill>
                <a:ea typeface="黑体" pitchFamily="49" charset="-122"/>
              </a:rPr>
              <a:t>服务器</a:t>
            </a:r>
          </a:p>
        </p:txBody>
      </p:sp>
      <p:sp>
        <p:nvSpPr>
          <p:cNvPr id="2363775" name="Oval 383"/>
          <p:cNvSpPr>
            <a:spLocks noChangeArrowheads="1"/>
          </p:cNvSpPr>
          <p:nvPr/>
        </p:nvSpPr>
        <p:spPr bwMode="auto">
          <a:xfrm>
            <a:off x="6516688" y="1843088"/>
            <a:ext cx="719137" cy="719137"/>
          </a:xfrm>
          <a:prstGeom prst="ellipse">
            <a:avLst/>
          </a:prstGeom>
          <a:solidFill>
            <a:srgbClr val="FF99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600">
                <a:solidFill>
                  <a:schemeClr val="folHlink"/>
                </a:solidFill>
                <a:ea typeface="黑体" pitchFamily="49" charset="-122"/>
              </a:rPr>
              <a:t>POP3</a:t>
            </a:r>
          </a:p>
          <a:p>
            <a:pPr algn="ctr">
              <a:spcBef>
                <a:spcPct val="0"/>
              </a:spcBef>
              <a:buClrTx/>
              <a:buFontTx/>
              <a:buNone/>
            </a:pPr>
            <a:r>
              <a:rPr kumimoji="1" lang="zh-CN" altLang="en-US" sz="1600">
                <a:solidFill>
                  <a:schemeClr val="folHlink"/>
                </a:solidFill>
                <a:ea typeface="黑体" pitchFamily="49" charset="-122"/>
              </a:rPr>
              <a:t>服务器</a:t>
            </a:r>
          </a:p>
        </p:txBody>
      </p:sp>
      <p:sp>
        <p:nvSpPr>
          <p:cNvPr id="2363776" name="Line 384"/>
          <p:cNvSpPr>
            <a:spLocks noChangeShapeType="1"/>
          </p:cNvSpPr>
          <p:nvPr/>
        </p:nvSpPr>
        <p:spPr bwMode="auto">
          <a:xfrm flipV="1">
            <a:off x="2627313" y="2995613"/>
            <a:ext cx="3887787" cy="0"/>
          </a:xfrm>
          <a:prstGeom prst="line">
            <a:avLst/>
          </a:prstGeom>
          <a:noFill/>
          <a:ln w="7620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77" name="Oval 385"/>
          <p:cNvSpPr>
            <a:spLocks noChangeArrowheads="1"/>
          </p:cNvSpPr>
          <p:nvPr/>
        </p:nvSpPr>
        <p:spPr bwMode="auto">
          <a:xfrm>
            <a:off x="1981200" y="1843088"/>
            <a:ext cx="719138" cy="719137"/>
          </a:xfrm>
          <a:prstGeom prst="ellipse">
            <a:avLst/>
          </a:prstGeom>
          <a:solidFill>
            <a:srgbClr val="FFCCFF"/>
          </a:solidFill>
          <a:ln w="9525">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600">
                <a:solidFill>
                  <a:schemeClr val="folHlink"/>
                </a:solidFill>
                <a:ea typeface="黑体" pitchFamily="49" charset="-122"/>
              </a:rPr>
              <a:t>SMTP</a:t>
            </a:r>
          </a:p>
          <a:p>
            <a:pPr algn="ctr">
              <a:spcBef>
                <a:spcPct val="0"/>
              </a:spcBef>
              <a:buClrTx/>
              <a:buFontTx/>
              <a:buNone/>
            </a:pPr>
            <a:r>
              <a:rPr kumimoji="1" lang="zh-CN" altLang="en-US" sz="1600">
                <a:solidFill>
                  <a:schemeClr val="folHlink"/>
                </a:solidFill>
                <a:ea typeface="黑体" pitchFamily="49" charset="-122"/>
              </a:rPr>
              <a:t>服务器</a:t>
            </a:r>
          </a:p>
        </p:txBody>
      </p:sp>
      <p:sp>
        <p:nvSpPr>
          <p:cNvPr id="2363778" name="Oval 386"/>
          <p:cNvSpPr>
            <a:spLocks noChangeArrowheads="1"/>
          </p:cNvSpPr>
          <p:nvPr/>
        </p:nvSpPr>
        <p:spPr bwMode="auto">
          <a:xfrm>
            <a:off x="1981200" y="2635250"/>
            <a:ext cx="719138" cy="719138"/>
          </a:xfrm>
          <a:prstGeom prst="ellipse">
            <a:avLst/>
          </a:prstGeom>
          <a:solidFill>
            <a:srgbClr val="FFFF99"/>
          </a:solidFill>
          <a:ln w="9525" algn="ctr">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r>
              <a:rPr kumimoji="1" lang="en-US" altLang="zh-CN" sz="1600">
                <a:solidFill>
                  <a:schemeClr val="folHlink"/>
                </a:solidFill>
                <a:ea typeface="黑体" pitchFamily="49" charset="-122"/>
              </a:rPr>
              <a:t>SMTP</a:t>
            </a:r>
          </a:p>
          <a:p>
            <a:pPr algn="ctr">
              <a:spcBef>
                <a:spcPct val="0"/>
              </a:spcBef>
              <a:buClrTx/>
              <a:buFontTx/>
              <a:buNone/>
            </a:pPr>
            <a:r>
              <a:rPr kumimoji="1" lang="zh-CN" altLang="en-US" sz="1600">
                <a:solidFill>
                  <a:schemeClr val="folHlink"/>
                </a:solidFill>
                <a:ea typeface="黑体" pitchFamily="49" charset="-122"/>
              </a:rPr>
              <a:t>客户</a:t>
            </a:r>
          </a:p>
        </p:txBody>
      </p:sp>
      <p:sp>
        <p:nvSpPr>
          <p:cNvPr id="2363779" name="Text Box 387"/>
          <p:cNvSpPr txBox="1">
            <a:spLocks noChangeArrowheads="1"/>
          </p:cNvSpPr>
          <p:nvPr/>
        </p:nvSpPr>
        <p:spPr bwMode="auto">
          <a:xfrm>
            <a:off x="8147050" y="1150938"/>
            <a:ext cx="9969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1600">
                <a:solidFill>
                  <a:schemeClr val="folHlink"/>
                </a:solidFill>
                <a:ea typeface="黑体" pitchFamily="49" charset="-122"/>
              </a:rPr>
              <a:t>收件人</a:t>
            </a:r>
          </a:p>
          <a:p>
            <a:pPr algn="ctr">
              <a:spcBef>
                <a:spcPct val="0"/>
              </a:spcBef>
              <a:buClrTx/>
              <a:buFontTx/>
              <a:buNone/>
            </a:pPr>
            <a:r>
              <a:rPr kumimoji="1" lang="zh-CN" altLang="en-US" sz="1600">
                <a:solidFill>
                  <a:schemeClr val="folHlink"/>
                </a:solidFill>
                <a:ea typeface="黑体" pitchFamily="49" charset="-122"/>
              </a:rPr>
              <a:t>用户代理</a:t>
            </a:r>
          </a:p>
        </p:txBody>
      </p:sp>
      <p:sp>
        <p:nvSpPr>
          <p:cNvPr id="2363780" name="Line 388"/>
          <p:cNvSpPr>
            <a:spLocks noChangeShapeType="1"/>
          </p:cNvSpPr>
          <p:nvPr/>
        </p:nvSpPr>
        <p:spPr bwMode="auto">
          <a:xfrm flipV="1">
            <a:off x="7235825" y="2203450"/>
            <a:ext cx="1008063" cy="0"/>
          </a:xfrm>
          <a:prstGeom prst="line">
            <a:avLst/>
          </a:prstGeom>
          <a:noFill/>
          <a:ln w="76200">
            <a:solidFill>
              <a:schemeClr val="hlink"/>
            </a:solidFill>
            <a:round/>
            <a:headEnd/>
            <a:tailEnd type="triangle"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63781" name="Text Box 389"/>
          <p:cNvSpPr txBox="1">
            <a:spLocks noChangeArrowheads="1"/>
          </p:cNvSpPr>
          <p:nvPr/>
        </p:nvSpPr>
        <p:spPr bwMode="auto">
          <a:xfrm>
            <a:off x="4067175" y="3017838"/>
            <a:ext cx="10525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1600">
                <a:solidFill>
                  <a:schemeClr val="folHlink"/>
                </a:solidFill>
                <a:ea typeface="黑体" pitchFamily="49" charset="-122"/>
              </a:rPr>
              <a:t>TCP </a:t>
            </a:r>
            <a:r>
              <a:rPr kumimoji="1" lang="zh-CN" altLang="en-US" sz="1600">
                <a:solidFill>
                  <a:schemeClr val="folHlink"/>
                </a:solidFill>
                <a:ea typeface="黑体" pitchFamily="49" charset="-122"/>
              </a:rPr>
              <a:t>连接</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7490" name="Rectangle 2"/>
          <p:cNvSpPr>
            <a:spLocks noGrp="1" noChangeArrowheads="1"/>
          </p:cNvSpPr>
          <p:nvPr>
            <p:ph type="title"/>
          </p:nvPr>
        </p:nvSpPr>
        <p:spPr/>
        <p:txBody>
          <a:bodyPr/>
          <a:lstStyle/>
          <a:p>
            <a:r>
              <a:rPr lang="zh-CN" altLang="en-US"/>
              <a:t>电子邮件地址</a:t>
            </a:r>
          </a:p>
        </p:txBody>
      </p:sp>
      <p:sp>
        <p:nvSpPr>
          <p:cNvPr id="2367491" name="Rectangle 3"/>
          <p:cNvSpPr>
            <a:spLocks noGrp="1" noChangeArrowheads="1"/>
          </p:cNvSpPr>
          <p:nvPr>
            <p:ph type="body" idx="1"/>
          </p:nvPr>
        </p:nvSpPr>
        <p:spPr/>
        <p:txBody>
          <a:bodyPr/>
          <a:lstStyle/>
          <a:p>
            <a:r>
              <a:rPr lang="zh-CN" altLang="en-US"/>
              <a:t>电子邮件地址由两部分组成，格式为： </a:t>
            </a:r>
          </a:p>
          <a:p>
            <a:pPr lvl="1"/>
            <a:r>
              <a:rPr lang="en-US" altLang="zh-CN"/>
              <a:t>1oginname@full host name .domain name </a:t>
            </a:r>
          </a:p>
          <a:p>
            <a:pPr lvl="1"/>
            <a:r>
              <a:rPr lang="zh-CN" altLang="en-US"/>
              <a:t>即：登录名</a:t>
            </a:r>
            <a:r>
              <a:rPr lang="en-US" altLang="zh-CN"/>
              <a:t>@</a:t>
            </a:r>
            <a:r>
              <a:rPr lang="zh-CN" altLang="en-US"/>
              <a:t>主机名</a:t>
            </a:r>
            <a:r>
              <a:rPr lang="en-US" altLang="zh-CN"/>
              <a:t>.</a:t>
            </a:r>
            <a:r>
              <a:rPr lang="zh-CN" altLang="en-US"/>
              <a:t>域名 </a:t>
            </a:r>
          </a:p>
          <a:p>
            <a:pPr lvl="1"/>
            <a:r>
              <a:rPr lang="zh-CN" altLang="en-US"/>
              <a:t>中间用</a:t>
            </a:r>
            <a:r>
              <a:rPr lang="en-US" altLang="zh-CN">
                <a:latin typeface="宋体"/>
              </a:rPr>
              <a:t>—</a:t>
            </a:r>
            <a:r>
              <a:rPr lang="zh-CN" altLang="en-US"/>
              <a:t>个表示</a:t>
            </a:r>
            <a:r>
              <a:rPr lang="zh-CN" altLang="en-US">
                <a:latin typeface="宋体"/>
              </a:rPr>
              <a:t>“</a:t>
            </a:r>
            <a:r>
              <a:rPr lang="zh-CN" altLang="en-US"/>
              <a:t>在</a:t>
            </a:r>
            <a:r>
              <a:rPr lang="zh-CN" altLang="en-US">
                <a:latin typeface="宋体"/>
              </a:rPr>
              <a:t>”</a:t>
            </a:r>
            <a:r>
              <a:rPr lang="en-US" altLang="zh-CN"/>
              <a:t>(at)</a:t>
            </a:r>
            <a:r>
              <a:rPr lang="zh-CN" altLang="en-US"/>
              <a:t>的符号</a:t>
            </a:r>
            <a:r>
              <a:rPr lang="zh-CN" altLang="en-US">
                <a:latin typeface="宋体"/>
              </a:rPr>
              <a:t>“</a:t>
            </a:r>
            <a:r>
              <a:rPr lang="en-US" altLang="zh-CN"/>
              <a:t>@</a:t>
            </a:r>
            <a:r>
              <a:rPr lang="en-US" altLang="zh-CN">
                <a:latin typeface="宋体"/>
              </a:rPr>
              <a:t>”</a:t>
            </a:r>
            <a:r>
              <a:rPr lang="zh-CN" altLang="en-US"/>
              <a:t>分开，符号的左边是对方的登录名，右边是完整的主机名，它由主机名与域名组成。</a:t>
            </a:r>
          </a:p>
          <a:p>
            <a:pPr lvl="1"/>
            <a:r>
              <a:rPr lang="zh-CN" altLang="en-US">
                <a:hlinkClick r:id="rId2"/>
              </a:rPr>
              <a:t>如</a:t>
            </a:r>
            <a:r>
              <a:rPr lang="en-US" altLang="zh-CN">
                <a:hlinkClick r:id="rId2"/>
              </a:rPr>
              <a:t>test123@hotmail.com</a:t>
            </a:r>
            <a:r>
              <a:rPr lang="zh-CN" altLang="en-US"/>
              <a:t>、</a:t>
            </a:r>
            <a:r>
              <a:rPr lang="en-US" altLang="zh-CN"/>
              <a:t>zhang@vip.sina.com</a:t>
            </a:r>
            <a:r>
              <a:rPr lang="zh-CN" altLang="en-US"/>
              <a:t>、</a:t>
            </a:r>
            <a:r>
              <a:rPr lang="en-US" altLang="zh-CN"/>
              <a:t>wang@zstu.edu.cn</a:t>
            </a:r>
          </a:p>
          <a:p>
            <a:pPr lvl="1"/>
            <a:endParaRPr lang="en-US" altLang="zh-CN"/>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1348" name="Rectangle 4"/>
          <p:cNvSpPr>
            <a:spLocks noGrp="1" noChangeArrowheads="1"/>
          </p:cNvSpPr>
          <p:nvPr>
            <p:ph type="title"/>
          </p:nvPr>
        </p:nvSpPr>
        <p:spPr/>
        <p:txBody>
          <a:bodyPr/>
          <a:lstStyle/>
          <a:p>
            <a:r>
              <a:rPr lang="zh-CN" altLang="en-US"/>
              <a:t>电子邮件的一些标准</a:t>
            </a:r>
          </a:p>
        </p:txBody>
      </p:sp>
      <p:sp>
        <p:nvSpPr>
          <p:cNvPr id="2361349" name="Rectangle 5"/>
          <p:cNvSpPr>
            <a:spLocks noGrp="1" noChangeArrowheads="1"/>
          </p:cNvSpPr>
          <p:nvPr>
            <p:ph type="body" idx="1"/>
          </p:nvPr>
        </p:nvSpPr>
        <p:spPr/>
        <p:txBody>
          <a:bodyPr/>
          <a:lstStyle/>
          <a:p>
            <a:r>
              <a:rPr lang="zh-CN" altLang="en-US"/>
              <a:t>发送邮件的协议：</a:t>
            </a:r>
            <a:r>
              <a:rPr lang="en-US" altLang="zh-CN"/>
              <a:t>SMTP</a:t>
            </a:r>
          </a:p>
          <a:p>
            <a:r>
              <a:rPr lang="zh-CN" altLang="en-US"/>
              <a:t>读取邮件的协议：</a:t>
            </a:r>
            <a:r>
              <a:rPr lang="en-US" altLang="zh-CN"/>
              <a:t>POP3 </a:t>
            </a:r>
            <a:r>
              <a:rPr lang="zh-CN" altLang="en-US"/>
              <a:t>和 </a:t>
            </a:r>
            <a:r>
              <a:rPr lang="en-US" altLang="zh-CN"/>
              <a:t>IMAP</a:t>
            </a:r>
          </a:p>
          <a:p>
            <a:r>
              <a:rPr lang="en-US" altLang="zh-CN"/>
              <a:t>MIME </a:t>
            </a:r>
            <a:r>
              <a:rPr lang="zh-CN" altLang="en-US"/>
              <a:t>在其邮件首部中说明了邮件的数据类型</a:t>
            </a:r>
            <a:r>
              <a:rPr lang="en-US" altLang="zh-CN"/>
              <a:t>(</a:t>
            </a:r>
            <a:r>
              <a:rPr lang="zh-CN" altLang="en-US"/>
              <a:t>如文本、声音、图像、视像等</a:t>
            </a:r>
            <a:r>
              <a:rPr lang="en-US" altLang="zh-CN"/>
              <a:t>)</a:t>
            </a:r>
            <a:r>
              <a:rPr lang="zh-CN" altLang="en-US"/>
              <a:t>，使用 </a:t>
            </a:r>
            <a:r>
              <a:rPr lang="en-US" altLang="zh-CN"/>
              <a:t>MIME </a:t>
            </a:r>
            <a:r>
              <a:rPr lang="zh-CN" altLang="en-US"/>
              <a:t>可在邮件中同时传送多种类型的数据。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6134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1349"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0564" name="Rectangle 4"/>
          <p:cNvSpPr>
            <a:spLocks noGrp="1" noChangeArrowheads="1"/>
          </p:cNvSpPr>
          <p:nvPr>
            <p:ph type="title"/>
          </p:nvPr>
        </p:nvSpPr>
        <p:spPr/>
        <p:txBody>
          <a:bodyPr/>
          <a:lstStyle/>
          <a:p>
            <a:r>
              <a:rPr lang="zh-CN" altLang="en-US"/>
              <a:t>简单邮件传输协议（</a:t>
            </a:r>
            <a:r>
              <a:rPr lang="en-US" altLang="zh-CN"/>
              <a:t>SMTP</a:t>
            </a:r>
            <a:r>
              <a:rPr lang="zh-CN" altLang="en-US"/>
              <a:t>） </a:t>
            </a:r>
          </a:p>
        </p:txBody>
      </p:sp>
      <p:sp>
        <p:nvSpPr>
          <p:cNvPr id="2370565" name="Rectangle 5"/>
          <p:cNvSpPr>
            <a:spLocks noGrp="1" noChangeArrowheads="1"/>
          </p:cNvSpPr>
          <p:nvPr>
            <p:ph type="body" idx="1"/>
          </p:nvPr>
        </p:nvSpPr>
        <p:spPr/>
        <p:txBody>
          <a:bodyPr/>
          <a:lstStyle/>
          <a:p>
            <a:r>
              <a:rPr lang="zh-CN" altLang="en-US" sz="2400"/>
              <a:t>简单邮件传输协议（</a:t>
            </a:r>
            <a:r>
              <a:rPr lang="en-US" altLang="zh-CN" sz="2400"/>
              <a:t>SMTP</a:t>
            </a:r>
            <a:r>
              <a:rPr lang="zh-CN" altLang="en-US" sz="2400"/>
              <a:t>）的目标是可靠高效地传送邮件，它独立于传送子系统而且仅要求一条可以保证传送数据单元顺序的通道 </a:t>
            </a:r>
          </a:p>
          <a:p>
            <a:r>
              <a:rPr lang="en-US" altLang="zh-CN" sz="2400"/>
              <a:t>SMTP </a:t>
            </a:r>
            <a:r>
              <a:rPr lang="zh-CN" altLang="en-US" sz="2400"/>
              <a:t>所规定的就是在两个相互通信的 </a:t>
            </a:r>
            <a:r>
              <a:rPr lang="en-US" altLang="zh-CN" sz="2400"/>
              <a:t>SMTP </a:t>
            </a:r>
            <a:r>
              <a:rPr lang="zh-CN" altLang="en-US" sz="2400"/>
              <a:t>进程之间应如何交换信息。</a:t>
            </a:r>
          </a:p>
          <a:p>
            <a:r>
              <a:rPr lang="zh-CN" altLang="en-US" sz="2400"/>
              <a:t>由于 </a:t>
            </a:r>
            <a:r>
              <a:rPr lang="en-US" altLang="zh-CN" sz="2400"/>
              <a:t>SMTP </a:t>
            </a:r>
            <a:r>
              <a:rPr lang="zh-CN" altLang="en-US" sz="2400"/>
              <a:t>使用客户服务器方式，因此负责发送邮件的 </a:t>
            </a:r>
            <a:r>
              <a:rPr lang="en-US" altLang="zh-CN" sz="2400"/>
              <a:t>SMTP </a:t>
            </a:r>
            <a:r>
              <a:rPr lang="zh-CN" altLang="en-US" sz="2400"/>
              <a:t>进程就是 </a:t>
            </a:r>
            <a:r>
              <a:rPr lang="en-US" altLang="zh-CN" sz="2400"/>
              <a:t>SMTP </a:t>
            </a:r>
            <a:r>
              <a:rPr lang="zh-CN" altLang="en-US" sz="2400"/>
              <a:t>客户，而负责接收邮件的 </a:t>
            </a:r>
            <a:r>
              <a:rPr lang="en-US" altLang="zh-CN" sz="2400"/>
              <a:t>SMTP </a:t>
            </a:r>
            <a:r>
              <a:rPr lang="zh-CN" altLang="en-US" sz="2400"/>
              <a:t>进程就是 </a:t>
            </a:r>
            <a:r>
              <a:rPr lang="en-US" altLang="zh-CN" sz="2400"/>
              <a:t>SMTP </a:t>
            </a:r>
            <a:r>
              <a:rPr lang="zh-CN" altLang="en-US" sz="2400"/>
              <a:t>服务器。</a:t>
            </a:r>
          </a:p>
          <a:p>
            <a:r>
              <a:rPr lang="en-US" altLang="zh-CN" sz="2400"/>
              <a:t>SMTP </a:t>
            </a:r>
            <a:r>
              <a:rPr lang="zh-CN" altLang="en-US" sz="2400"/>
              <a:t>规定了 </a:t>
            </a:r>
            <a:r>
              <a:rPr lang="en-US" altLang="zh-CN" sz="2400"/>
              <a:t>14 </a:t>
            </a:r>
            <a:r>
              <a:rPr lang="zh-CN" altLang="en-US" sz="2400"/>
              <a:t>条命令和 </a:t>
            </a:r>
            <a:r>
              <a:rPr lang="en-US" altLang="zh-CN" sz="2400"/>
              <a:t>21 </a:t>
            </a:r>
            <a:r>
              <a:rPr lang="zh-CN" altLang="en-US" sz="2400"/>
              <a:t>种应答信息。每条命令用 </a:t>
            </a:r>
            <a:r>
              <a:rPr lang="en-US" altLang="zh-CN" sz="2400"/>
              <a:t>4 </a:t>
            </a:r>
            <a:r>
              <a:rPr lang="zh-CN" altLang="en-US" sz="2400"/>
              <a:t>个字母组成，而每一种应答信息一般只有一行信息，由一个 </a:t>
            </a:r>
            <a:r>
              <a:rPr lang="en-US" altLang="zh-CN" sz="2400"/>
              <a:t>3 </a:t>
            </a:r>
            <a:r>
              <a:rPr lang="zh-CN" altLang="en-US" sz="2400"/>
              <a:t>位数字的代码开始，后面附上（也可不附上）很简单的文字说明。</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1586" name="Rectangle 2"/>
          <p:cNvSpPr>
            <a:spLocks noGrp="1" noChangeArrowheads="1"/>
          </p:cNvSpPr>
          <p:nvPr>
            <p:ph type="title"/>
          </p:nvPr>
        </p:nvSpPr>
        <p:spPr/>
        <p:txBody>
          <a:bodyPr/>
          <a:lstStyle/>
          <a:p>
            <a:r>
              <a:rPr lang="en-US" altLang="zh-CN"/>
              <a:t>SMTP</a:t>
            </a:r>
            <a:r>
              <a:rPr lang="zh-CN" altLang="en-US"/>
              <a:t>模型 </a:t>
            </a:r>
          </a:p>
        </p:txBody>
      </p:sp>
      <p:sp>
        <p:nvSpPr>
          <p:cNvPr id="2371587" name="Rectangle 3"/>
          <p:cNvSpPr>
            <a:spLocks noGrp="1" noChangeArrowheads="1"/>
          </p:cNvSpPr>
          <p:nvPr>
            <p:ph type="body" idx="1"/>
          </p:nvPr>
        </p:nvSpPr>
        <p:spPr/>
        <p:txBody>
          <a:bodyPr/>
          <a:lstStyle/>
          <a:p>
            <a:r>
              <a:rPr lang="zh-CN" altLang="en-US"/>
              <a:t>针对用户的邮件请求，发送</a:t>
            </a:r>
            <a:r>
              <a:rPr lang="en-US" altLang="zh-CN"/>
              <a:t>SMTP</a:t>
            </a:r>
            <a:r>
              <a:rPr lang="zh-CN" altLang="en-US"/>
              <a:t>建立与接收</a:t>
            </a:r>
            <a:r>
              <a:rPr lang="en-US" altLang="zh-CN"/>
              <a:t>SMTP</a:t>
            </a:r>
            <a:r>
              <a:rPr lang="zh-CN" altLang="en-US"/>
              <a:t>之间建立一个双向传送通道。接收</a:t>
            </a:r>
            <a:r>
              <a:rPr lang="en-US" altLang="zh-CN"/>
              <a:t>SMTP</a:t>
            </a:r>
            <a:r>
              <a:rPr lang="zh-CN" altLang="en-US"/>
              <a:t>可以是最终接收者也可以是中间传送者。</a:t>
            </a:r>
            <a:r>
              <a:rPr lang="en-US" altLang="zh-CN"/>
              <a:t>SMTP</a:t>
            </a:r>
            <a:r>
              <a:rPr lang="zh-CN" altLang="en-US"/>
              <a:t>命令由发送</a:t>
            </a:r>
            <a:r>
              <a:rPr lang="en-US" altLang="zh-CN"/>
              <a:t>SMTP</a:t>
            </a:r>
            <a:r>
              <a:rPr lang="zh-CN" altLang="en-US"/>
              <a:t>发出，由接收</a:t>
            </a:r>
            <a:r>
              <a:rPr lang="en-US" altLang="zh-CN"/>
              <a:t>SMTP</a:t>
            </a:r>
            <a:r>
              <a:rPr lang="zh-CN" altLang="en-US"/>
              <a:t>接收，而应答则反方面传送。 </a:t>
            </a:r>
          </a:p>
        </p:txBody>
      </p:sp>
      <p:grpSp>
        <p:nvGrpSpPr>
          <p:cNvPr id="2371588" name="Group 4"/>
          <p:cNvGrpSpPr>
            <a:grpSpLocks/>
          </p:cNvGrpSpPr>
          <p:nvPr/>
        </p:nvGrpSpPr>
        <p:grpSpPr bwMode="auto">
          <a:xfrm>
            <a:off x="1116013" y="3860800"/>
            <a:ext cx="6840537" cy="2016125"/>
            <a:chOff x="2821" y="1809"/>
            <a:chExt cx="8083" cy="1269"/>
          </a:xfrm>
        </p:grpSpPr>
        <p:sp>
          <p:nvSpPr>
            <p:cNvPr id="2371589" name="Text Box 5"/>
            <p:cNvSpPr txBox="1">
              <a:spLocks noChangeArrowheads="1"/>
            </p:cNvSpPr>
            <p:nvPr/>
          </p:nvSpPr>
          <p:spPr bwMode="auto">
            <a:xfrm>
              <a:off x="2821" y="1830"/>
              <a:ext cx="1079" cy="468"/>
            </a:xfrm>
            <a:prstGeom prst="rect">
              <a:avLst/>
            </a:prstGeom>
            <a:solidFill>
              <a:srgbClr val="FFFFFF"/>
            </a:solidFill>
            <a:ln w="9525">
              <a:solidFill>
                <a:srgbClr val="000000"/>
              </a:solidFill>
              <a:miter lim="800000"/>
              <a:headEnd/>
              <a:tailEnd/>
            </a:ln>
          </p:spPr>
          <p:txBody>
            <a:bodyPr/>
            <a:lstStyle/>
            <a:p>
              <a:pPr algn="ctr">
                <a:spcBef>
                  <a:spcPct val="0"/>
                </a:spcBef>
                <a:buClrTx/>
                <a:buFontTx/>
                <a:buNone/>
              </a:pPr>
              <a:r>
                <a:rPr lang="zh-CN" altLang="en-US" b="1">
                  <a:latin typeface="宋体" pitchFamily="2" charset="-122"/>
                </a:rPr>
                <a:t>用户</a:t>
              </a:r>
            </a:p>
          </p:txBody>
        </p:sp>
        <p:sp>
          <p:nvSpPr>
            <p:cNvPr id="2371590" name="Text Box 6"/>
            <p:cNvSpPr txBox="1">
              <a:spLocks noChangeArrowheads="1"/>
            </p:cNvSpPr>
            <p:nvPr/>
          </p:nvSpPr>
          <p:spPr bwMode="auto">
            <a:xfrm>
              <a:off x="2851" y="2610"/>
              <a:ext cx="1439" cy="468"/>
            </a:xfrm>
            <a:prstGeom prst="rect">
              <a:avLst/>
            </a:prstGeom>
            <a:solidFill>
              <a:srgbClr val="FFFFFF"/>
            </a:solidFill>
            <a:ln w="9525">
              <a:solidFill>
                <a:srgbClr val="000000"/>
              </a:solidFill>
              <a:miter lim="800000"/>
              <a:headEnd/>
              <a:tailEnd/>
            </a:ln>
          </p:spPr>
          <p:txBody>
            <a:bodyPr/>
            <a:lstStyle/>
            <a:p>
              <a:pPr algn="ctr">
                <a:spcBef>
                  <a:spcPct val="0"/>
                </a:spcBef>
                <a:buClrTx/>
                <a:buFontTx/>
                <a:buNone/>
              </a:pPr>
              <a:r>
                <a:rPr lang="zh-CN" altLang="en-US" b="1">
                  <a:latin typeface="宋体" pitchFamily="2" charset="-122"/>
                </a:rPr>
                <a:t>文件系统</a:t>
              </a:r>
            </a:p>
          </p:txBody>
        </p:sp>
        <p:sp>
          <p:nvSpPr>
            <p:cNvPr id="2371591" name="Text Box 7"/>
            <p:cNvSpPr txBox="1">
              <a:spLocks noChangeArrowheads="1"/>
            </p:cNvSpPr>
            <p:nvPr/>
          </p:nvSpPr>
          <p:spPr bwMode="auto">
            <a:xfrm>
              <a:off x="4620" y="1830"/>
              <a:ext cx="1620" cy="1248"/>
            </a:xfrm>
            <a:prstGeom prst="rect">
              <a:avLst/>
            </a:prstGeom>
            <a:solidFill>
              <a:srgbClr val="FFFFFF"/>
            </a:solidFill>
            <a:ln w="9525">
              <a:solidFill>
                <a:srgbClr val="000000"/>
              </a:solidFill>
              <a:miter lim="800000"/>
              <a:headEnd/>
              <a:tailEnd/>
            </a:ln>
          </p:spPr>
          <p:txBody>
            <a:bodyPr/>
            <a:lstStyle/>
            <a:p>
              <a:pPr algn="ctr">
                <a:spcBef>
                  <a:spcPct val="0"/>
                </a:spcBef>
                <a:buClrTx/>
                <a:buFontTx/>
                <a:buNone/>
              </a:pPr>
              <a:endParaRPr lang="en-US" altLang="zh-CN" b="1">
                <a:latin typeface="宋体" pitchFamily="2" charset="-122"/>
              </a:endParaRPr>
            </a:p>
            <a:p>
              <a:pPr algn="ctr">
                <a:spcBef>
                  <a:spcPct val="0"/>
                </a:spcBef>
                <a:buClrTx/>
                <a:buFontTx/>
                <a:buNone/>
              </a:pPr>
              <a:r>
                <a:rPr lang="zh-CN" altLang="en-US" b="1">
                  <a:latin typeface="宋体" pitchFamily="2" charset="-122"/>
                </a:rPr>
                <a:t>发送</a:t>
              </a:r>
              <a:r>
                <a:rPr lang="en-US" altLang="zh-CN" b="1">
                  <a:latin typeface="宋体" pitchFamily="2" charset="-122"/>
                </a:rPr>
                <a:t>SMTP</a:t>
              </a:r>
            </a:p>
          </p:txBody>
        </p:sp>
        <p:sp>
          <p:nvSpPr>
            <p:cNvPr id="2371592" name="Text Box 8"/>
            <p:cNvSpPr txBox="1">
              <a:spLocks noChangeArrowheads="1"/>
            </p:cNvSpPr>
            <p:nvPr/>
          </p:nvSpPr>
          <p:spPr bwMode="auto">
            <a:xfrm>
              <a:off x="7515" y="1986"/>
              <a:ext cx="1620" cy="624"/>
            </a:xfrm>
            <a:prstGeom prst="rect">
              <a:avLst/>
            </a:prstGeom>
            <a:solidFill>
              <a:srgbClr val="FFFFFF"/>
            </a:solidFill>
            <a:ln w="9525">
              <a:solidFill>
                <a:srgbClr val="000000"/>
              </a:solidFill>
              <a:miter lim="800000"/>
              <a:headEnd/>
              <a:tailEnd/>
            </a:ln>
          </p:spPr>
          <p:txBody>
            <a:bodyPr/>
            <a:lstStyle/>
            <a:p>
              <a:pPr algn="ctr">
                <a:spcBef>
                  <a:spcPct val="0"/>
                </a:spcBef>
                <a:buClrTx/>
                <a:buFontTx/>
                <a:buNone/>
              </a:pPr>
              <a:r>
                <a:rPr lang="zh-CN" altLang="en-US" b="1">
                  <a:latin typeface="宋体" pitchFamily="2" charset="-122"/>
                </a:rPr>
                <a:t>接收</a:t>
              </a:r>
              <a:r>
                <a:rPr lang="en-US" altLang="zh-CN" b="1">
                  <a:latin typeface="宋体" pitchFamily="2" charset="-122"/>
                </a:rPr>
                <a:t>SMTP</a:t>
              </a:r>
            </a:p>
          </p:txBody>
        </p:sp>
        <p:sp>
          <p:nvSpPr>
            <p:cNvPr id="2371593" name="Text Box 9"/>
            <p:cNvSpPr txBox="1">
              <a:spLocks noChangeArrowheads="1"/>
            </p:cNvSpPr>
            <p:nvPr/>
          </p:nvSpPr>
          <p:spPr bwMode="auto">
            <a:xfrm>
              <a:off x="9465" y="2082"/>
              <a:ext cx="1439" cy="468"/>
            </a:xfrm>
            <a:prstGeom prst="rect">
              <a:avLst/>
            </a:prstGeom>
            <a:solidFill>
              <a:srgbClr val="FFFFFF"/>
            </a:solidFill>
            <a:ln w="9525">
              <a:solidFill>
                <a:srgbClr val="000000"/>
              </a:solidFill>
              <a:miter lim="800000"/>
              <a:headEnd/>
              <a:tailEnd/>
            </a:ln>
          </p:spPr>
          <p:txBody>
            <a:bodyPr/>
            <a:lstStyle/>
            <a:p>
              <a:pPr algn="ctr">
                <a:spcBef>
                  <a:spcPct val="0"/>
                </a:spcBef>
                <a:buClrTx/>
                <a:buFontTx/>
                <a:buNone/>
              </a:pPr>
              <a:r>
                <a:rPr lang="zh-CN" altLang="en-US" b="1">
                  <a:latin typeface="宋体" pitchFamily="2" charset="-122"/>
                </a:rPr>
                <a:t>文件系统</a:t>
              </a:r>
            </a:p>
          </p:txBody>
        </p:sp>
        <p:sp>
          <p:nvSpPr>
            <p:cNvPr id="2371594" name="Line 10"/>
            <p:cNvSpPr>
              <a:spLocks noChangeShapeType="1"/>
            </p:cNvSpPr>
            <p:nvPr/>
          </p:nvSpPr>
          <p:spPr bwMode="auto">
            <a:xfrm>
              <a:off x="3900" y="2142"/>
              <a:ext cx="720"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371595" name="Line 11"/>
            <p:cNvSpPr>
              <a:spLocks noChangeShapeType="1"/>
            </p:cNvSpPr>
            <p:nvPr/>
          </p:nvSpPr>
          <p:spPr bwMode="auto">
            <a:xfrm>
              <a:off x="4260" y="2802"/>
              <a:ext cx="360" cy="1"/>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371596" name="Line 12"/>
            <p:cNvSpPr>
              <a:spLocks noChangeShapeType="1"/>
            </p:cNvSpPr>
            <p:nvPr/>
          </p:nvSpPr>
          <p:spPr bwMode="auto">
            <a:xfrm>
              <a:off x="9135" y="2298"/>
              <a:ext cx="360" cy="1"/>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371597" name="Text Box 13"/>
            <p:cNvSpPr txBox="1">
              <a:spLocks noChangeArrowheads="1"/>
            </p:cNvSpPr>
            <p:nvPr/>
          </p:nvSpPr>
          <p:spPr bwMode="auto">
            <a:xfrm>
              <a:off x="6315" y="1809"/>
              <a:ext cx="1080" cy="46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ct val="0"/>
                </a:spcBef>
                <a:buClrTx/>
                <a:buFontTx/>
                <a:buNone/>
              </a:pPr>
              <a:r>
                <a:rPr lang="en-US" altLang="zh-CN" b="1">
                  <a:latin typeface="宋体" pitchFamily="2" charset="-122"/>
                </a:rPr>
                <a:t>SMT</a:t>
              </a:r>
              <a:r>
                <a:rPr lang="zh-CN" altLang="en-US" b="1">
                  <a:latin typeface="宋体" pitchFamily="2" charset="-122"/>
                </a:rPr>
                <a:t>协议</a:t>
              </a:r>
            </a:p>
          </p:txBody>
        </p:sp>
        <p:sp>
          <p:nvSpPr>
            <p:cNvPr id="2371598" name="Line 14"/>
            <p:cNvSpPr>
              <a:spLocks noChangeShapeType="1"/>
            </p:cNvSpPr>
            <p:nvPr/>
          </p:nvSpPr>
          <p:spPr bwMode="auto">
            <a:xfrm>
              <a:off x="6240" y="2298"/>
              <a:ext cx="1260"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2610" name="Rectangle 2"/>
          <p:cNvSpPr>
            <a:spLocks noGrp="1" noChangeArrowheads="1"/>
          </p:cNvSpPr>
          <p:nvPr>
            <p:ph type="title"/>
          </p:nvPr>
        </p:nvSpPr>
        <p:spPr/>
        <p:txBody>
          <a:bodyPr/>
          <a:lstStyle/>
          <a:p>
            <a:r>
              <a:rPr lang="en-US" altLang="zh-CN"/>
              <a:t>SMTP</a:t>
            </a:r>
            <a:r>
              <a:rPr lang="zh-CN" altLang="en-US"/>
              <a:t>的使用 </a:t>
            </a:r>
          </a:p>
        </p:txBody>
      </p:sp>
      <p:sp>
        <p:nvSpPr>
          <p:cNvPr id="2372611" name="Rectangle 3"/>
          <p:cNvSpPr>
            <a:spLocks noGrp="1" noChangeArrowheads="1"/>
          </p:cNvSpPr>
          <p:nvPr>
            <p:ph type="body" idx="1"/>
          </p:nvPr>
        </p:nvSpPr>
        <p:spPr/>
        <p:txBody>
          <a:bodyPr/>
          <a:lstStyle/>
          <a:p>
            <a:pPr>
              <a:lnSpc>
                <a:spcPct val="90000"/>
              </a:lnSpc>
            </a:pPr>
            <a:r>
              <a:rPr lang="en-US" altLang="zh-CN" sz="2400"/>
              <a:t>SMTP</a:t>
            </a:r>
            <a:r>
              <a:rPr lang="zh-CN" altLang="en-US" sz="2400"/>
              <a:t>通信过程中有连接建立、邮件传送、连接释放</a:t>
            </a:r>
            <a:r>
              <a:rPr lang="en-US" altLang="zh-CN" sz="2400"/>
              <a:t>3</a:t>
            </a:r>
            <a:r>
              <a:rPr lang="zh-CN" altLang="en-US" sz="2400"/>
              <a:t>个阶段。</a:t>
            </a:r>
          </a:p>
          <a:p>
            <a:pPr lvl="1">
              <a:lnSpc>
                <a:spcPct val="90000"/>
              </a:lnSpc>
            </a:pPr>
            <a:r>
              <a:rPr lang="zh-CN" altLang="en-US" sz="2000"/>
              <a:t>（</a:t>
            </a:r>
            <a:r>
              <a:rPr lang="en-US" altLang="zh-CN" sz="2000"/>
              <a:t>1</a:t>
            </a:r>
            <a:r>
              <a:rPr lang="zh-CN" altLang="en-US" sz="2000"/>
              <a:t>）连接建立</a:t>
            </a:r>
          </a:p>
          <a:p>
            <a:pPr lvl="2">
              <a:lnSpc>
                <a:spcPct val="90000"/>
              </a:lnSpc>
            </a:pPr>
            <a:r>
              <a:rPr lang="en-US" altLang="zh-CN" sz="2000"/>
              <a:t>SMTP</a:t>
            </a:r>
            <a:r>
              <a:rPr lang="zh-CN" altLang="en-US" sz="2000"/>
              <a:t>连接是在发送主机的</a:t>
            </a:r>
            <a:r>
              <a:rPr lang="en-US" altLang="zh-CN" sz="2000"/>
              <a:t>SMTP</a:t>
            </a:r>
            <a:r>
              <a:rPr lang="zh-CN" altLang="en-US" sz="2000"/>
              <a:t>客户和接受主机的</a:t>
            </a:r>
            <a:r>
              <a:rPr lang="en-US" altLang="zh-CN" sz="2000"/>
              <a:t>SMTP</a:t>
            </a:r>
            <a:r>
              <a:rPr lang="zh-CN" altLang="en-US" sz="2000"/>
              <a:t>服务器之间建立的。</a:t>
            </a:r>
            <a:r>
              <a:rPr lang="en-US" altLang="zh-CN" sz="2000"/>
              <a:t>SMTP</a:t>
            </a:r>
            <a:r>
              <a:rPr lang="zh-CN" altLang="en-US" sz="2000"/>
              <a:t>客户每隔一段时间对邮件缓存扫描一次。如发现有邮件，就使用</a:t>
            </a:r>
            <a:r>
              <a:rPr lang="en-US" altLang="zh-CN" sz="2000"/>
              <a:t>SMTP</a:t>
            </a:r>
            <a:r>
              <a:rPr lang="zh-CN" altLang="en-US" sz="2000"/>
              <a:t>的端口号（</a:t>
            </a:r>
            <a:r>
              <a:rPr lang="en-US" altLang="zh-CN" sz="2000"/>
              <a:t>25</a:t>
            </a:r>
            <a:r>
              <a:rPr lang="zh-CN" altLang="en-US" sz="2000"/>
              <a:t>）与目的主机的</a:t>
            </a:r>
            <a:r>
              <a:rPr lang="en-US" altLang="zh-CN" sz="2000"/>
              <a:t>SMTP</a:t>
            </a:r>
            <a:r>
              <a:rPr lang="zh-CN" altLang="en-US" sz="2000"/>
              <a:t>服务器建立</a:t>
            </a:r>
            <a:r>
              <a:rPr lang="en-US" altLang="zh-CN" sz="2000"/>
              <a:t>TCP</a:t>
            </a:r>
            <a:r>
              <a:rPr lang="zh-CN" altLang="en-US" sz="2000"/>
              <a:t>连接。</a:t>
            </a:r>
          </a:p>
          <a:p>
            <a:pPr lvl="1">
              <a:lnSpc>
                <a:spcPct val="90000"/>
              </a:lnSpc>
            </a:pPr>
            <a:r>
              <a:rPr lang="zh-CN" altLang="en-US" sz="2000"/>
              <a:t>（</a:t>
            </a:r>
            <a:r>
              <a:rPr lang="en-US" altLang="zh-CN" sz="2000"/>
              <a:t>2</a:t>
            </a:r>
            <a:r>
              <a:rPr lang="zh-CN" altLang="en-US" sz="2000"/>
              <a:t>）邮件传送</a:t>
            </a:r>
          </a:p>
          <a:p>
            <a:pPr lvl="2">
              <a:lnSpc>
                <a:spcPct val="90000"/>
              </a:lnSpc>
            </a:pPr>
            <a:r>
              <a:rPr lang="en-US" altLang="zh-CN" sz="2000"/>
              <a:t>SMTP</a:t>
            </a:r>
            <a:r>
              <a:rPr lang="zh-CN" altLang="en-US" sz="2000"/>
              <a:t>客户服务器获得接收服务器的肯定回复后，用</a:t>
            </a:r>
            <a:r>
              <a:rPr lang="en-US" altLang="zh-CN" sz="2000"/>
              <a:t>MAIL</a:t>
            </a:r>
            <a:r>
              <a:rPr lang="zh-CN" altLang="en-US" sz="2000"/>
              <a:t>命令进行邮件传送。</a:t>
            </a:r>
            <a:r>
              <a:rPr lang="en-US" altLang="zh-CN" sz="2000"/>
              <a:t>MAIL</a:t>
            </a:r>
            <a:r>
              <a:rPr lang="zh-CN" altLang="en-US" sz="2000"/>
              <a:t>命令后面有发件人的地址。  </a:t>
            </a:r>
          </a:p>
          <a:p>
            <a:pPr lvl="1">
              <a:lnSpc>
                <a:spcPct val="90000"/>
              </a:lnSpc>
            </a:pPr>
            <a:r>
              <a:rPr lang="zh-CN" altLang="en-US" sz="2000"/>
              <a:t>（</a:t>
            </a:r>
            <a:r>
              <a:rPr lang="en-US" altLang="zh-CN" sz="2000"/>
              <a:t>3</a:t>
            </a:r>
            <a:r>
              <a:rPr lang="zh-CN" altLang="en-US" sz="2000"/>
              <a:t>）连接释放</a:t>
            </a:r>
          </a:p>
          <a:p>
            <a:pPr lvl="2">
              <a:lnSpc>
                <a:spcPct val="90000"/>
              </a:lnSpc>
            </a:pPr>
            <a:r>
              <a:rPr lang="en-US" altLang="zh-CN" sz="2000"/>
              <a:t>SMTP</a:t>
            </a:r>
            <a:r>
              <a:rPr lang="zh-CN" altLang="en-US" sz="2000"/>
              <a:t>客户发送</a:t>
            </a:r>
            <a:r>
              <a:rPr lang="en-US" altLang="zh-CN" sz="2000"/>
              <a:t>QUIT</a:t>
            </a:r>
            <a:r>
              <a:rPr lang="zh-CN" altLang="en-US" sz="2000"/>
              <a:t>命令，表示客户邮件发送完毕。</a:t>
            </a:r>
            <a:r>
              <a:rPr lang="en-US" altLang="zh-CN" sz="2000"/>
              <a:t>SMTP</a:t>
            </a:r>
            <a:r>
              <a:rPr lang="zh-CN" altLang="en-US" sz="2000"/>
              <a:t>服务器返回的信息是</a:t>
            </a:r>
            <a:r>
              <a:rPr lang="zh-CN" altLang="en-US" sz="2000">
                <a:latin typeface="宋体"/>
              </a:rPr>
              <a:t>“</a:t>
            </a:r>
            <a:r>
              <a:rPr lang="en-US" altLang="zh-CN" sz="2000"/>
              <a:t>250</a:t>
            </a:r>
            <a:r>
              <a:rPr lang="zh-CN" altLang="en-US" sz="2000"/>
              <a:t>请求邮递已完成</a:t>
            </a:r>
            <a:r>
              <a:rPr lang="zh-CN" altLang="en-US" sz="2000">
                <a:latin typeface="宋体"/>
              </a:rPr>
              <a:t>”</a:t>
            </a:r>
            <a:r>
              <a:rPr lang="zh-CN" altLang="en-US" sz="2000"/>
              <a:t>。 </a:t>
            </a:r>
            <a:r>
              <a:rPr lang="en-US" altLang="zh-CN" sz="2000"/>
              <a:t>SMTP</a:t>
            </a:r>
            <a:r>
              <a:rPr lang="zh-CN" altLang="en-US" sz="2000"/>
              <a:t>客户再发出释放</a:t>
            </a:r>
            <a:r>
              <a:rPr lang="en-US" altLang="zh-CN" sz="2000"/>
              <a:t>TCP</a:t>
            </a:r>
            <a:r>
              <a:rPr lang="zh-CN" altLang="en-US" sz="2000"/>
              <a:t>连接的命令，待</a:t>
            </a:r>
            <a:r>
              <a:rPr lang="en-US" altLang="zh-CN" sz="2000"/>
              <a:t>SMTP</a:t>
            </a:r>
            <a:r>
              <a:rPr lang="zh-CN" altLang="en-US" sz="2000"/>
              <a:t>服务器应答后，全部过程结束，释放</a:t>
            </a:r>
            <a:r>
              <a:rPr lang="en-US" altLang="zh-CN" sz="2000"/>
              <a:t>SMTP</a:t>
            </a:r>
            <a:r>
              <a:rPr lang="zh-CN" altLang="en-US" sz="2000"/>
              <a:t>连接。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3634" name="Rectangle 2"/>
          <p:cNvSpPr>
            <a:spLocks noGrp="1" noChangeArrowheads="1"/>
          </p:cNvSpPr>
          <p:nvPr>
            <p:ph type="title"/>
          </p:nvPr>
        </p:nvSpPr>
        <p:spPr/>
        <p:txBody>
          <a:bodyPr/>
          <a:lstStyle/>
          <a:p>
            <a:r>
              <a:rPr lang="zh-CN" altLang="en-US"/>
              <a:t>电子邮件的接收协议</a:t>
            </a:r>
            <a:r>
              <a:rPr lang="en-US" altLang="zh-CN"/>
              <a:t>POP3 </a:t>
            </a:r>
          </a:p>
        </p:txBody>
      </p:sp>
      <p:sp>
        <p:nvSpPr>
          <p:cNvPr id="2373635" name="Rectangle 3"/>
          <p:cNvSpPr>
            <a:spLocks noGrp="1" noChangeArrowheads="1"/>
          </p:cNvSpPr>
          <p:nvPr>
            <p:ph type="body" idx="1"/>
          </p:nvPr>
        </p:nvSpPr>
        <p:spPr/>
        <p:txBody>
          <a:bodyPr/>
          <a:lstStyle/>
          <a:p>
            <a:r>
              <a:rPr lang="zh-CN" altLang="en-US" sz="2400"/>
              <a:t>邮局协议</a:t>
            </a:r>
            <a:r>
              <a:rPr lang="en-US" altLang="zh-CN" sz="2400"/>
              <a:t>POP</a:t>
            </a:r>
            <a:r>
              <a:rPr lang="zh-CN" altLang="en-US" sz="2400"/>
              <a:t>（</a:t>
            </a:r>
            <a:r>
              <a:rPr lang="en-US" altLang="zh-CN" sz="2400"/>
              <a:t>post office protocol</a:t>
            </a:r>
            <a:r>
              <a:rPr lang="zh-CN" altLang="en-US" sz="2400"/>
              <a:t>）是一个非常简单、但功能也有限的邮件读取协议。邮局协议版本</a:t>
            </a:r>
            <a:r>
              <a:rPr lang="en-US" altLang="zh-CN" sz="2400"/>
              <a:t>3</a:t>
            </a:r>
            <a:r>
              <a:rPr lang="zh-CN" altLang="en-US" sz="2400"/>
              <a:t>即</a:t>
            </a:r>
            <a:r>
              <a:rPr lang="en-US" altLang="zh-CN" sz="2400"/>
              <a:t>POP3</a:t>
            </a:r>
            <a:r>
              <a:rPr lang="zh-CN" altLang="en-US" sz="2400"/>
              <a:t>已成为因特网邮件接收标准协议。</a:t>
            </a:r>
          </a:p>
          <a:p>
            <a:r>
              <a:rPr lang="en-US" altLang="zh-CN" sz="2400"/>
              <a:t>POP3</a:t>
            </a:r>
            <a:r>
              <a:rPr lang="zh-CN" altLang="en-US" sz="2400"/>
              <a:t>使用客户</a:t>
            </a:r>
            <a:r>
              <a:rPr lang="en-US" altLang="zh-CN" sz="2400"/>
              <a:t>/</a:t>
            </a:r>
            <a:r>
              <a:rPr lang="zh-CN" altLang="en-US" sz="2400"/>
              <a:t>服务器的工作方式。接收邮件的客户端必须运行</a:t>
            </a:r>
            <a:r>
              <a:rPr lang="en-US" altLang="zh-CN" sz="2400"/>
              <a:t>POP</a:t>
            </a:r>
            <a:r>
              <a:rPr lang="zh-CN" altLang="en-US" sz="2400"/>
              <a:t>客户程序，而在</a:t>
            </a:r>
            <a:r>
              <a:rPr lang="en-US" altLang="zh-CN" sz="2400"/>
              <a:t>ISP</a:t>
            </a:r>
            <a:r>
              <a:rPr lang="zh-CN" altLang="en-US" sz="2400"/>
              <a:t>的邮件服务器中则运行</a:t>
            </a:r>
            <a:r>
              <a:rPr lang="en-US" altLang="zh-CN" sz="2400"/>
              <a:t>POP</a:t>
            </a:r>
            <a:r>
              <a:rPr lang="zh-CN" altLang="en-US" sz="2400"/>
              <a:t>服务器程序。</a:t>
            </a:r>
          </a:p>
          <a:p>
            <a:r>
              <a:rPr lang="en-US" altLang="zh-CN" sz="2400"/>
              <a:t>POP3</a:t>
            </a:r>
            <a:r>
              <a:rPr lang="zh-CN" altLang="en-US" sz="2400"/>
              <a:t>有两种工作模式：</a:t>
            </a:r>
          </a:p>
          <a:p>
            <a:pPr lvl="1"/>
            <a:r>
              <a:rPr lang="zh-CN" altLang="en-US" sz="2000"/>
              <a:t>删除模式。删除模式表示一旦邮件交付给客户端，</a:t>
            </a:r>
            <a:r>
              <a:rPr lang="en-US" altLang="zh-CN" sz="2000"/>
              <a:t>POP3</a:t>
            </a:r>
            <a:r>
              <a:rPr lang="zh-CN" altLang="en-US" sz="2000"/>
              <a:t>服务器就不再保存这些邮件。</a:t>
            </a:r>
          </a:p>
          <a:p>
            <a:pPr lvl="1"/>
            <a:r>
              <a:rPr lang="zh-CN" altLang="en-US" sz="2000"/>
              <a:t>保持模式。收件人读取邮件后，仍保留在</a:t>
            </a:r>
            <a:r>
              <a:rPr lang="en-US" altLang="zh-CN" sz="2000"/>
              <a:t>POP</a:t>
            </a:r>
            <a:r>
              <a:rPr lang="zh-CN" altLang="en-US" sz="2000"/>
              <a:t>服务器上。接收到邮件并中断与</a:t>
            </a:r>
            <a:r>
              <a:rPr lang="en-US" altLang="zh-CN" sz="2000"/>
              <a:t>POP</a:t>
            </a:r>
            <a:r>
              <a:rPr lang="zh-CN" altLang="en-US" sz="2000"/>
              <a:t>服务器的连接后，可以在客户端处理接收到的邮件。</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84" name="Rectangle 4"/>
          <p:cNvSpPr>
            <a:spLocks noGrp="1" noChangeArrowheads="1"/>
          </p:cNvSpPr>
          <p:nvPr>
            <p:ph type="title"/>
          </p:nvPr>
        </p:nvSpPr>
        <p:spPr/>
        <p:txBody>
          <a:bodyPr/>
          <a:lstStyle/>
          <a:p>
            <a:r>
              <a:rPr lang="zh-CN" altLang="en-US"/>
              <a:t>因特网报文访问协议</a:t>
            </a:r>
            <a:r>
              <a:rPr lang="en-US" altLang="zh-CN"/>
              <a:t>IMAP</a:t>
            </a:r>
          </a:p>
        </p:txBody>
      </p:sp>
      <p:sp>
        <p:nvSpPr>
          <p:cNvPr id="2375685" name="Rectangle 5"/>
          <p:cNvSpPr>
            <a:spLocks noGrp="1" noChangeArrowheads="1"/>
          </p:cNvSpPr>
          <p:nvPr>
            <p:ph type="body" idx="1"/>
          </p:nvPr>
        </p:nvSpPr>
        <p:spPr/>
        <p:txBody>
          <a:bodyPr/>
          <a:lstStyle/>
          <a:p>
            <a:r>
              <a:rPr lang="en-US" altLang="zh-CN"/>
              <a:t>IMAP </a:t>
            </a:r>
            <a:r>
              <a:rPr lang="zh-CN" altLang="en-US"/>
              <a:t>也是按客户服务器方式工作，现在较新的是版本 </a:t>
            </a:r>
            <a:r>
              <a:rPr lang="en-US" altLang="zh-CN"/>
              <a:t>4</a:t>
            </a:r>
            <a:r>
              <a:rPr lang="zh-CN" altLang="en-US"/>
              <a:t>，即 </a:t>
            </a:r>
            <a:r>
              <a:rPr lang="en-US" altLang="zh-CN"/>
              <a:t>IMAP4</a:t>
            </a:r>
            <a:r>
              <a:rPr lang="zh-CN" altLang="en-US"/>
              <a:t>。</a:t>
            </a:r>
          </a:p>
          <a:p>
            <a:r>
              <a:rPr lang="zh-CN" altLang="en-US"/>
              <a:t>用户在自己的 </a:t>
            </a:r>
            <a:r>
              <a:rPr lang="en-US" altLang="zh-CN"/>
              <a:t>PC </a:t>
            </a:r>
            <a:r>
              <a:rPr lang="zh-CN" altLang="en-US"/>
              <a:t>机上就可以操纵 </a:t>
            </a:r>
            <a:r>
              <a:rPr lang="en-US" altLang="zh-CN"/>
              <a:t>ISP </a:t>
            </a:r>
            <a:r>
              <a:rPr lang="zh-CN" altLang="en-US"/>
              <a:t>的邮件服务器的邮箱，就像在本地操纵一样。</a:t>
            </a:r>
          </a:p>
          <a:p>
            <a:r>
              <a:rPr lang="zh-CN" altLang="en-US"/>
              <a:t>因此 </a:t>
            </a:r>
            <a:r>
              <a:rPr lang="en-US" altLang="zh-CN"/>
              <a:t>IMAP </a:t>
            </a:r>
            <a:r>
              <a:rPr lang="zh-CN" altLang="en-US"/>
              <a:t>是一个联机协议。当用户 </a:t>
            </a:r>
            <a:r>
              <a:rPr lang="en-US" altLang="zh-CN"/>
              <a:t>PC </a:t>
            </a:r>
            <a:r>
              <a:rPr lang="zh-CN" altLang="en-US"/>
              <a:t>机上的 </a:t>
            </a:r>
            <a:r>
              <a:rPr lang="en-US" altLang="zh-CN"/>
              <a:t>IMAP </a:t>
            </a:r>
            <a:r>
              <a:rPr lang="zh-CN" altLang="en-US"/>
              <a:t>客户程序打开 </a:t>
            </a:r>
            <a:r>
              <a:rPr lang="en-US" altLang="zh-CN"/>
              <a:t>IMAP </a:t>
            </a:r>
            <a:r>
              <a:rPr lang="zh-CN" altLang="en-US"/>
              <a:t>服务器的邮箱时，用户就可看到邮件的首部。若用户需要打开某个邮件，则该邮件才传到用户的计算机上。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7568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37568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7732" name="Rectangle 4"/>
          <p:cNvSpPr>
            <a:spLocks noGrp="1" noChangeArrowheads="1"/>
          </p:cNvSpPr>
          <p:nvPr>
            <p:ph type="title"/>
          </p:nvPr>
        </p:nvSpPr>
        <p:spPr/>
        <p:txBody>
          <a:bodyPr/>
          <a:lstStyle/>
          <a:p>
            <a:r>
              <a:rPr lang="en-US" altLang="zh-CN"/>
              <a:t>IMAP </a:t>
            </a:r>
            <a:r>
              <a:rPr lang="zh-CN" altLang="en-US"/>
              <a:t>的特点</a:t>
            </a:r>
          </a:p>
        </p:txBody>
      </p:sp>
      <p:sp>
        <p:nvSpPr>
          <p:cNvPr id="2377733" name="Rectangle 5"/>
          <p:cNvSpPr>
            <a:spLocks noGrp="1" noChangeArrowheads="1"/>
          </p:cNvSpPr>
          <p:nvPr>
            <p:ph type="body" idx="1"/>
          </p:nvPr>
        </p:nvSpPr>
        <p:spPr/>
        <p:txBody>
          <a:bodyPr/>
          <a:lstStyle/>
          <a:p>
            <a:r>
              <a:rPr lang="en-US" altLang="zh-CN"/>
              <a:t>IMAP</a:t>
            </a:r>
            <a:r>
              <a:rPr lang="zh-CN" altLang="en-US"/>
              <a:t>最大的好处就是用户可以在不同的地方使用不同的计算机随时上网阅读和处理自己的邮件。</a:t>
            </a:r>
          </a:p>
          <a:p>
            <a:r>
              <a:rPr lang="en-US" altLang="zh-CN"/>
              <a:t>IMAP </a:t>
            </a:r>
            <a:r>
              <a:rPr lang="zh-CN" altLang="en-US"/>
              <a:t>还允许收件人只读取邮件中的某一个部分。例如，收到了一个带有视像附件（此文件可能很大）的邮件。为了节省时间，可以先下载邮件的正文部分，待以后有时间再读取或下载这个很长的附件。</a:t>
            </a:r>
          </a:p>
          <a:p>
            <a:r>
              <a:rPr lang="en-US" altLang="zh-CN"/>
              <a:t>IMAP </a:t>
            </a:r>
            <a:r>
              <a:rPr lang="zh-CN" altLang="en-US"/>
              <a:t>的缺点是如果用户没有将邮件复制到自己的 </a:t>
            </a:r>
            <a:r>
              <a:rPr lang="en-US" altLang="zh-CN"/>
              <a:t>PC </a:t>
            </a:r>
            <a:r>
              <a:rPr lang="zh-CN" altLang="en-US"/>
              <a:t>机上，则邮件一直是存放在 </a:t>
            </a:r>
            <a:r>
              <a:rPr lang="en-US" altLang="zh-CN"/>
              <a:t>IMAP </a:t>
            </a:r>
            <a:r>
              <a:rPr lang="zh-CN" altLang="en-US"/>
              <a:t>服务器上。因此用户需要经常与 </a:t>
            </a:r>
            <a:r>
              <a:rPr lang="en-US" altLang="zh-CN"/>
              <a:t>IMAP </a:t>
            </a:r>
            <a:r>
              <a:rPr lang="zh-CN" altLang="en-US"/>
              <a:t>服务器建立连接。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7773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7773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773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8514" name="Rectangle 2"/>
          <p:cNvSpPr>
            <a:spLocks noGrp="1" noChangeArrowheads="1"/>
          </p:cNvSpPr>
          <p:nvPr>
            <p:ph type="title"/>
          </p:nvPr>
        </p:nvSpPr>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六</a:t>
            </a:r>
            <a:r>
              <a:rPr lang="zh-CN" altLang="zh-CN" sz="4000" dirty="0" smtClean="0">
                <a:solidFill>
                  <a:schemeClr val="bg1"/>
                </a:solidFill>
                <a:effectLst/>
                <a:latin typeface="+mj-lt"/>
                <a:ea typeface="+mj-ea"/>
                <a:cs typeface="+mj-cs"/>
              </a:rPr>
              <a:t>）</a:t>
            </a:r>
            <a:r>
              <a:rPr lang="zh-CN" altLang="en-US" dirty="0" smtClean="0"/>
              <a:t>超文本</a:t>
            </a:r>
            <a:r>
              <a:rPr lang="zh-CN" altLang="en-US" dirty="0"/>
              <a:t>传输协议</a:t>
            </a:r>
            <a:r>
              <a:rPr lang="en-US" altLang="zh-CN" dirty="0"/>
              <a:t>HTTP</a:t>
            </a:r>
          </a:p>
        </p:txBody>
      </p:sp>
      <p:sp>
        <p:nvSpPr>
          <p:cNvPr id="2368515" name="Rectangle 3"/>
          <p:cNvSpPr>
            <a:spLocks noGrp="1" noChangeArrowheads="1"/>
          </p:cNvSpPr>
          <p:nvPr>
            <p:ph type="body" idx="1"/>
          </p:nvPr>
        </p:nvSpPr>
        <p:spPr/>
        <p:txBody>
          <a:bodyPr/>
          <a:lstStyle/>
          <a:p>
            <a:r>
              <a:rPr lang="zh-CN" altLang="en-US" dirty="0"/>
              <a:t>超文本传输协议 </a:t>
            </a:r>
            <a:r>
              <a:rPr lang="en-US" altLang="zh-CN" dirty="0"/>
              <a:t>(Hypertext</a:t>
            </a:r>
            <a:r>
              <a:rPr lang="zh-CN" altLang="en-US" dirty="0"/>
              <a:t>　</a:t>
            </a:r>
            <a:r>
              <a:rPr lang="en-US" altLang="zh-CN" dirty="0"/>
              <a:t>Transfer</a:t>
            </a:r>
            <a:r>
              <a:rPr lang="zh-CN" altLang="en-US" dirty="0"/>
              <a:t>　</a:t>
            </a:r>
            <a:r>
              <a:rPr lang="en-US" altLang="zh-CN" dirty="0"/>
              <a:t>Protocol</a:t>
            </a:r>
            <a:r>
              <a:rPr lang="zh-CN" altLang="en-US" dirty="0"/>
              <a:t>， </a:t>
            </a:r>
            <a:r>
              <a:rPr lang="en-US" altLang="zh-CN" dirty="0"/>
              <a:t>HTTP)</a:t>
            </a:r>
            <a:r>
              <a:rPr lang="zh-CN" altLang="en-US" dirty="0"/>
              <a:t>是用于从</a:t>
            </a:r>
            <a:r>
              <a:rPr lang="en-US" altLang="zh-CN" dirty="0"/>
              <a:t>WWW</a:t>
            </a:r>
            <a:r>
              <a:rPr lang="zh-CN" altLang="en-US" dirty="0"/>
              <a:t>服务器传输超文本到本地浏览器的传送协议。</a:t>
            </a:r>
          </a:p>
          <a:p>
            <a:r>
              <a:rPr lang="en-US" altLang="zh-CN" dirty="0"/>
              <a:t>HTTP</a:t>
            </a:r>
            <a:r>
              <a:rPr lang="zh-CN" altLang="en-US" dirty="0"/>
              <a:t>是一个属于应用层的面向对象的协议，由于其简捷、快速的方式，适用于分布式超媒体信息系统。 </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9778" name="Rectangle 2"/>
          <p:cNvSpPr>
            <a:spLocks noGrp="1" noChangeArrowheads="1"/>
          </p:cNvSpPr>
          <p:nvPr>
            <p:ph type="title"/>
          </p:nvPr>
        </p:nvSpPr>
        <p:spPr/>
        <p:txBody>
          <a:bodyPr/>
          <a:lstStyle/>
          <a:p>
            <a:r>
              <a:rPr lang="en-US" altLang="zh-CN"/>
              <a:t>HTTP</a:t>
            </a:r>
            <a:r>
              <a:rPr lang="zh-CN" altLang="en-US"/>
              <a:t>协议的主要特点</a:t>
            </a:r>
          </a:p>
        </p:txBody>
      </p:sp>
      <p:sp>
        <p:nvSpPr>
          <p:cNvPr id="2379779" name="Rectangle 3"/>
          <p:cNvSpPr>
            <a:spLocks noGrp="1" noChangeArrowheads="1"/>
          </p:cNvSpPr>
          <p:nvPr>
            <p:ph type="body" idx="1"/>
          </p:nvPr>
        </p:nvSpPr>
        <p:spPr/>
        <p:txBody>
          <a:bodyPr/>
          <a:lstStyle/>
          <a:p>
            <a:r>
              <a:rPr lang="en-US" altLang="zh-CN"/>
              <a:t>(1) </a:t>
            </a:r>
            <a:r>
              <a:rPr lang="zh-CN" altLang="en-US"/>
              <a:t>支持客户</a:t>
            </a:r>
            <a:r>
              <a:rPr lang="en-US" altLang="zh-CN"/>
              <a:t>/</a:t>
            </a:r>
            <a:r>
              <a:rPr lang="zh-CN" altLang="en-US"/>
              <a:t>服务器模式。</a:t>
            </a:r>
          </a:p>
          <a:p>
            <a:r>
              <a:rPr lang="en-US" altLang="zh-CN"/>
              <a:t>(2) </a:t>
            </a:r>
            <a:r>
              <a:rPr lang="zh-CN" altLang="en-US"/>
              <a:t>简单快速：客户向服务器请求服务时，只需传送请求方法和路径。 </a:t>
            </a:r>
          </a:p>
          <a:p>
            <a:r>
              <a:rPr lang="en-US" altLang="zh-CN"/>
              <a:t>(3) </a:t>
            </a:r>
            <a:r>
              <a:rPr lang="zh-CN" altLang="en-US"/>
              <a:t>灵活：</a:t>
            </a:r>
            <a:r>
              <a:rPr lang="en-US" altLang="zh-CN"/>
              <a:t>HTTP</a:t>
            </a:r>
            <a:r>
              <a:rPr lang="zh-CN" altLang="en-US"/>
              <a:t>允许传输任意类型的数据对象</a:t>
            </a:r>
          </a:p>
          <a:p>
            <a:r>
              <a:rPr lang="en-US" altLang="zh-CN"/>
              <a:t>(4) </a:t>
            </a:r>
            <a:r>
              <a:rPr lang="zh-CN" altLang="en-US"/>
              <a:t>无连接：无连接的含义是限制每次连接只处理一个请求。服务器处理完客户的请求，并收到客户的应答后，即断开连接。采用这种方式可以节省传输时间。</a:t>
            </a:r>
          </a:p>
          <a:p>
            <a:r>
              <a:rPr lang="en-US" altLang="zh-CN"/>
              <a:t>(5) </a:t>
            </a:r>
            <a:r>
              <a:rPr lang="zh-CN" altLang="en-US"/>
              <a:t>无状态：</a:t>
            </a:r>
            <a:r>
              <a:rPr lang="en-US" altLang="zh-CN"/>
              <a:t>HTTP</a:t>
            </a:r>
            <a:r>
              <a:rPr lang="zh-CN" altLang="en-US"/>
              <a:t>协议是无状态协议。无状态是指协议对于事务处理没有记忆能力。</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1828" name="Rectangle 4"/>
          <p:cNvSpPr>
            <a:spLocks noGrp="1" noChangeArrowheads="1"/>
          </p:cNvSpPr>
          <p:nvPr>
            <p:ph type="title"/>
          </p:nvPr>
        </p:nvSpPr>
        <p:spPr/>
        <p:txBody>
          <a:bodyPr/>
          <a:lstStyle/>
          <a:p>
            <a:r>
              <a:rPr lang="en-US" altLang="zh-CN"/>
              <a:t>HTTP</a:t>
            </a:r>
            <a:r>
              <a:rPr lang="zh-CN" altLang="en-US"/>
              <a:t>的报文结构 </a:t>
            </a:r>
          </a:p>
        </p:txBody>
      </p:sp>
      <p:sp>
        <p:nvSpPr>
          <p:cNvPr id="2381829" name="Rectangle 5"/>
          <p:cNvSpPr>
            <a:spLocks noGrp="1" noChangeArrowheads="1"/>
          </p:cNvSpPr>
          <p:nvPr>
            <p:ph type="body" idx="1"/>
          </p:nvPr>
        </p:nvSpPr>
        <p:spPr/>
        <p:txBody>
          <a:bodyPr/>
          <a:lstStyle/>
          <a:p>
            <a:r>
              <a:rPr lang="en-US" altLang="zh-CN"/>
              <a:t>HTTP </a:t>
            </a:r>
            <a:r>
              <a:rPr lang="zh-CN" altLang="en-US"/>
              <a:t>有两类报文：</a:t>
            </a:r>
          </a:p>
          <a:p>
            <a:pPr lvl="1"/>
            <a:r>
              <a:rPr lang="zh-CN" altLang="en-US"/>
              <a:t>请求报文</a:t>
            </a:r>
            <a:r>
              <a:rPr lang="en-US" altLang="zh-CN">
                <a:latin typeface="宋体"/>
              </a:rPr>
              <a:t>——</a:t>
            </a:r>
            <a:r>
              <a:rPr lang="zh-CN" altLang="en-US"/>
              <a:t>从客户向服务器发送请求报文。</a:t>
            </a:r>
          </a:p>
          <a:p>
            <a:pPr lvl="1"/>
            <a:r>
              <a:rPr lang="zh-CN" altLang="en-US"/>
              <a:t>响应报文</a:t>
            </a:r>
            <a:r>
              <a:rPr lang="en-US" altLang="zh-CN">
                <a:latin typeface="宋体"/>
              </a:rPr>
              <a:t>——</a:t>
            </a:r>
            <a:r>
              <a:rPr lang="zh-CN" altLang="en-US"/>
              <a:t>从服务器到客户的回答。</a:t>
            </a:r>
          </a:p>
          <a:p>
            <a:r>
              <a:rPr lang="zh-CN" altLang="en-US"/>
              <a:t>由于 </a:t>
            </a:r>
            <a:r>
              <a:rPr lang="en-US" altLang="zh-CN"/>
              <a:t>HTTP </a:t>
            </a:r>
            <a:r>
              <a:rPr lang="zh-CN" altLang="en-US"/>
              <a:t>是面向正文的</a:t>
            </a:r>
            <a:r>
              <a:rPr lang="en-US" altLang="zh-CN"/>
              <a:t>(text-oriented)</a:t>
            </a:r>
            <a:r>
              <a:rPr lang="zh-CN" altLang="en-US"/>
              <a:t>，因此在报文中的每一个字段都是一些 </a:t>
            </a:r>
            <a:r>
              <a:rPr lang="en-US" altLang="zh-CN"/>
              <a:t>ASCII </a:t>
            </a:r>
            <a:r>
              <a:rPr lang="zh-CN" altLang="en-US"/>
              <a:t>码串，因而每个字段的长度都是不确定的。</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3874" name="Rectangle 2"/>
          <p:cNvSpPr>
            <a:spLocks noChangeArrowheads="1"/>
          </p:cNvSpPr>
          <p:nvPr/>
        </p:nvSpPr>
        <p:spPr bwMode="auto">
          <a:xfrm>
            <a:off x="1884363" y="2935288"/>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75" name="Rectangle 3"/>
          <p:cNvSpPr>
            <a:spLocks noChangeArrowheads="1"/>
          </p:cNvSpPr>
          <p:nvPr/>
        </p:nvSpPr>
        <p:spPr bwMode="auto">
          <a:xfrm>
            <a:off x="1884363" y="2119313"/>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76" name="Rectangle 4"/>
          <p:cNvSpPr>
            <a:spLocks noChangeArrowheads="1"/>
          </p:cNvSpPr>
          <p:nvPr/>
        </p:nvSpPr>
        <p:spPr bwMode="auto">
          <a:xfrm>
            <a:off x="1884363" y="1712913"/>
            <a:ext cx="4802187" cy="4064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77" name="Rectangle 5"/>
          <p:cNvSpPr>
            <a:spLocks noGrp="1" noChangeArrowheads="1"/>
          </p:cNvSpPr>
          <p:nvPr>
            <p:ph type="title"/>
          </p:nvPr>
        </p:nvSpPr>
        <p:spPr>
          <a:xfrm>
            <a:off x="1042988" y="188913"/>
            <a:ext cx="7793037" cy="839787"/>
          </a:xfrm>
        </p:spPr>
        <p:txBody>
          <a:bodyPr/>
          <a:lstStyle/>
          <a:p>
            <a:pPr algn="ctr"/>
            <a:r>
              <a:rPr lang="en-US" altLang="zh-CN" sz="3600"/>
              <a:t>HTTP </a:t>
            </a:r>
            <a:r>
              <a:rPr lang="zh-CN" altLang="en-US" sz="3600"/>
              <a:t>的报文结构（请求报文） </a:t>
            </a:r>
          </a:p>
        </p:txBody>
      </p:sp>
      <p:sp>
        <p:nvSpPr>
          <p:cNvPr id="2383878" name="Rectangle 6"/>
          <p:cNvSpPr>
            <a:spLocks noChangeArrowheads="1"/>
          </p:cNvSpPr>
          <p:nvPr/>
        </p:nvSpPr>
        <p:spPr bwMode="auto">
          <a:xfrm>
            <a:off x="4133850" y="2944813"/>
            <a:ext cx="887413" cy="388937"/>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79" name="Rectangle 7"/>
          <p:cNvSpPr>
            <a:spLocks noChangeArrowheads="1"/>
          </p:cNvSpPr>
          <p:nvPr/>
        </p:nvSpPr>
        <p:spPr bwMode="auto">
          <a:xfrm>
            <a:off x="1890713" y="3362325"/>
            <a:ext cx="909637" cy="387350"/>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0" name="Rectangle 8"/>
          <p:cNvSpPr>
            <a:spLocks noChangeArrowheads="1"/>
          </p:cNvSpPr>
          <p:nvPr/>
        </p:nvSpPr>
        <p:spPr bwMode="auto">
          <a:xfrm>
            <a:off x="4133850" y="2128838"/>
            <a:ext cx="887413"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1" name="Rectangle 9"/>
          <p:cNvSpPr>
            <a:spLocks noChangeArrowheads="1"/>
          </p:cNvSpPr>
          <p:nvPr/>
        </p:nvSpPr>
        <p:spPr bwMode="auto">
          <a:xfrm>
            <a:off x="3578225" y="2944813"/>
            <a:ext cx="120650"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2" name="Rectangle 10"/>
          <p:cNvSpPr>
            <a:spLocks noChangeArrowheads="1"/>
          </p:cNvSpPr>
          <p:nvPr/>
        </p:nvSpPr>
        <p:spPr bwMode="auto">
          <a:xfrm>
            <a:off x="3578225" y="2128838"/>
            <a:ext cx="111125"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3" name="Line 11"/>
          <p:cNvSpPr>
            <a:spLocks noChangeShapeType="1"/>
          </p:cNvSpPr>
          <p:nvPr/>
        </p:nvSpPr>
        <p:spPr bwMode="auto">
          <a:xfrm>
            <a:off x="3440113"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4" name="Line 12"/>
          <p:cNvSpPr>
            <a:spLocks noChangeShapeType="1"/>
          </p:cNvSpPr>
          <p:nvPr/>
        </p:nvSpPr>
        <p:spPr bwMode="auto">
          <a:xfrm>
            <a:off x="41338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5" name="Line 13"/>
          <p:cNvSpPr>
            <a:spLocks noChangeShapeType="1"/>
          </p:cNvSpPr>
          <p:nvPr/>
        </p:nvSpPr>
        <p:spPr bwMode="auto">
          <a:xfrm>
            <a:off x="3578225"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6" name="Rectangle 14"/>
          <p:cNvSpPr>
            <a:spLocks noChangeArrowheads="1"/>
          </p:cNvSpPr>
          <p:nvPr/>
        </p:nvSpPr>
        <p:spPr bwMode="auto">
          <a:xfrm>
            <a:off x="5770563" y="1722438"/>
            <a:ext cx="915987"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7" name="Rectangle 15"/>
          <p:cNvSpPr>
            <a:spLocks noChangeArrowheads="1"/>
          </p:cNvSpPr>
          <p:nvPr/>
        </p:nvSpPr>
        <p:spPr bwMode="auto">
          <a:xfrm>
            <a:off x="4438650"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8" name="Rectangle 16"/>
          <p:cNvSpPr>
            <a:spLocks noChangeArrowheads="1"/>
          </p:cNvSpPr>
          <p:nvPr/>
        </p:nvSpPr>
        <p:spPr bwMode="auto">
          <a:xfrm>
            <a:off x="3106738"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89" name="Text Box 17"/>
          <p:cNvSpPr txBox="1">
            <a:spLocks noChangeArrowheads="1"/>
          </p:cNvSpPr>
          <p:nvPr/>
        </p:nvSpPr>
        <p:spPr bwMode="auto">
          <a:xfrm>
            <a:off x="2055813" y="1701800"/>
            <a:ext cx="903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方   法</a:t>
            </a:r>
          </a:p>
        </p:txBody>
      </p:sp>
      <p:sp>
        <p:nvSpPr>
          <p:cNvPr id="2383890" name="Line 18"/>
          <p:cNvSpPr>
            <a:spLocks noChangeShapeType="1"/>
          </p:cNvSpPr>
          <p:nvPr/>
        </p:nvSpPr>
        <p:spPr bwMode="auto">
          <a:xfrm>
            <a:off x="3106738"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91" name="Line 19"/>
          <p:cNvSpPr>
            <a:spLocks noChangeShapeType="1"/>
          </p:cNvSpPr>
          <p:nvPr/>
        </p:nvSpPr>
        <p:spPr bwMode="auto">
          <a:xfrm>
            <a:off x="32178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92" name="Line 20"/>
          <p:cNvSpPr>
            <a:spLocks noChangeShapeType="1"/>
          </p:cNvSpPr>
          <p:nvPr/>
        </p:nvSpPr>
        <p:spPr bwMode="auto">
          <a:xfrm>
            <a:off x="4438650"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93" name="Line 21"/>
          <p:cNvSpPr>
            <a:spLocks noChangeShapeType="1"/>
          </p:cNvSpPr>
          <p:nvPr/>
        </p:nvSpPr>
        <p:spPr bwMode="auto">
          <a:xfrm>
            <a:off x="4549775"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94" name="Line 22"/>
          <p:cNvSpPr>
            <a:spLocks noChangeShapeType="1"/>
          </p:cNvSpPr>
          <p:nvPr/>
        </p:nvSpPr>
        <p:spPr bwMode="auto">
          <a:xfrm>
            <a:off x="57705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95" name="Text Box 23"/>
          <p:cNvSpPr txBox="1">
            <a:spLocks noChangeArrowheads="1"/>
          </p:cNvSpPr>
          <p:nvPr/>
        </p:nvSpPr>
        <p:spPr bwMode="auto">
          <a:xfrm>
            <a:off x="3430588" y="1701800"/>
            <a:ext cx="693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URL</a:t>
            </a:r>
          </a:p>
        </p:txBody>
      </p:sp>
      <p:sp>
        <p:nvSpPr>
          <p:cNvPr id="2383896" name="Text Box 24"/>
          <p:cNvSpPr txBox="1">
            <a:spLocks noChangeArrowheads="1"/>
          </p:cNvSpPr>
          <p:nvPr/>
        </p:nvSpPr>
        <p:spPr bwMode="auto">
          <a:xfrm>
            <a:off x="4676775" y="1701800"/>
            <a:ext cx="903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版   本</a:t>
            </a:r>
          </a:p>
        </p:txBody>
      </p:sp>
      <p:sp>
        <p:nvSpPr>
          <p:cNvPr id="2383897" name="Text Box 25"/>
          <p:cNvSpPr txBox="1">
            <a:spLocks noChangeArrowheads="1"/>
          </p:cNvSpPr>
          <p:nvPr/>
        </p:nvSpPr>
        <p:spPr bwMode="auto">
          <a:xfrm>
            <a:off x="1892300" y="2114550"/>
            <a:ext cx="145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83898" name="Line 26"/>
          <p:cNvSpPr>
            <a:spLocks noChangeShapeType="1"/>
          </p:cNvSpPr>
          <p:nvPr/>
        </p:nvSpPr>
        <p:spPr bwMode="auto">
          <a:xfrm>
            <a:off x="3440113"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899" name="Line 27"/>
          <p:cNvSpPr>
            <a:spLocks noChangeShapeType="1"/>
          </p:cNvSpPr>
          <p:nvPr/>
        </p:nvSpPr>
        <p:spPr bwMode="auto">
          <a:xfrm>
            <a:off x="41338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00" name="Text Box 28"/>
          <p:cNvSpPr txBox="1">
            <a:spLocks noChangeArrowheads="1"/>
          </p:cNvSpPr>
          <p:nvPr/>
        </p:nvSpPr>
        <p:spPr bwMode="auto">
          <a:xfrm>
            <a:off x="5251450" y="2530475"/>
            <a:ext cx="947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首部行</a:t>
            </a:r>
          </a:p>
        </p:txBody>
      </p:sp>
      <p:sp>
        <p:nvSpPr>
          <p:cNvPr id="2383901" name="Line 29"/>
          <p:cNvSpPr>
            <a:spLocks noChangeShapeType="1"/>
          </p:cNvSpPr>
          <p:nvPr/>
        </p:nvSpPr>
        <p:spPr bwMode="auto">
          <a:xfrm>
            <a:off x="3578225"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02" name="Text Box 30"/>
          <p:cNvSpPr txBox="1">
            <a:spLocks noChangeArrowheads="1"/>
          </p:cNvSpPr>
          <p:nvPr/>
        </p:nvSpPr>
        <p:spPr bwMode="auto">
          <a:xfrm>
            <a:off x="3367088" y="2116138"/>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3903" name="Text Box 31"/>
          <p:cNvSpPr txBox="1">
            <a:spLocks noChangeArrowheads="1"/>
          </p:cNvSpPr>
          <p:nvPr/>
        </p:nvSpPr>
        <p:spPr bwMode="auto">
          <a:xfrm>
            <a:off x="3700463" y="2122488"/>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83904" name="Text Box 32"/>
          <p:cNvSpPr txBox="1">
            <a:spLocks noChangeArrowheads="1"/>
          </p:cNvSpPr>
          <p:nvPr/>
        </p:nvSpPr>
        <p:spPr bwMode="auto">
          <a:xfrm>
            <a:off x="1887538" y="2922588"/>
            <a:ext cx="1455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83905" name="Text Box 33"/>
          <p:cNvSpPr txBox="1">
            <a:spLocks noChangeArrowheads="1"/>
          </p:cNvSpPr>
          <p:nvPr/>
        </p:nvSpPr>
        <p:spPr bwMode="auto">
          <a:xfrm>
            <a:off x="3724275" y="2935288"/>
            <a:ext cx="43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83906" name="Text Box 34"/>
          <p:cNvSpPr txBox="1">
            <a:spLocks noChangeArrowheads="1"/>
          </p:cNvSpPr>
          <p:nvPr/>
        </p:nvSpPr>
        <p:spPr bwMode="auto">
          <a:xfrm>
            <a:off x="3328988" y="3554413"/>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3907" name="Text Box 35"/>
          <p:cNvSpPr txBox="1">
            <a:spLocks noChangeArrowheads="1"/>
          </p:cNvSpPr>
          <p:nvPr/>
        </p:nvSpPr>
        <p:spPr bwMode="auto">
          <a:xfrm rot="-5400000">
            <a:off x="2634457" y="2559844"/>
            <a:ext cx="439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3908" name="AutoShape 36"/>
          <p:cNvSpPr>
            <a:spLocks/>
          </p:cNvSpPr>
          <p:nvPr/>
        </p:nvSpPr>
        <p:spPr bwMode="auto">
          <a:xfrm>
            <a:off x="5091113" y="2171700"/>
            <a:ext cx="222250" cy="1171575"/>
          </a:xfrm>
          <a:prstGeom prst="rightBrace">
            <a:avLst>
              <a:gd name="adj1" fmla="val 43929"/>
              <a:gd name="adj2" fmla="val 50000"/>
            </a:avLst>
          </a:prstGeom>
          <a:noFill/>
          <a:ln w="1905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09" name="Rectangle 37"/>
          <p:cNvSpPr>
            <a:spLocks noChangeArrowheads="1"/>
          </p:cNvSpPr>
          <p:nvPr/>
        </p:nvSpPr>
        <p:spPr bwMode="auto">
          <a:xfrm>
            <a:off x="1884363" y="3749675"/>
            <a:ext cx="4997450" cy="917575"/>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10" name="Text Box 38"/>
          <p:cNvSpPr txBox="1">
            <a:spLocks noChangeArrowheads="1"/>
          </p:cNvSpPr>
          <p:nvPr/>
        </p:nvSpPr>
        <p:spPr bwMode="auto">
          <a:xfrm>
            <a:off x="3478213" y="3843338"/>
            <a:ext cx="1708150" cy="703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实体主体</a:t>
            </a:r>
          </a:p>
          <a:p>
            <a:pPr algn="ctr">
              <a:spcBef>
                <a:spcPct val="0"/>
              </a:spcBef>
              <a:buClrTx/>
              <a:buFontTx/>
              <a:buNone/>
            </a:pPr>
            <a:r>
              <a:rPr kumimoji="1" lang="zh-CN" altLang="en-US" sz="2000">
                <a:solidFill>
                  <a:srgbClr val="333399"/>
                </a:solidFill>
                <a:ea typeface="黑体" pitchFamily="49" charset="-122"/>
              </a:rPr>
              <a:t>（通常不用）</a:t>
            </a:r>
          </a:p>
        </p:txBody>
      </p:sp>
      <p:sp>
        <p:nvSpPr>
          <p:cNvPr id="2383911" name="Text Box 39"/>
          <p:cNvSpPr txBox="1">
            <a:spLocks noChangeArrowheads="1"/>
          </p:cNvSpPr>
          <p:nvPr/>
        </p:nvSpPr>
        <p:spPr bwMode="auto">
          <a:xfrm>
            <a:off x="6650038" y="1701800"/>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请求行</a:t>
            </a:r>
          </a:p>
        </p:txBody>
      </p:sp>
      <p:sp>
        <p:nvSpPr>
          <p:cNvPr id="2383912" name="Line 40"/>
          <p:cNvSpPr>
            <a:spLocks noChangeShapeType="1"/>
          </p:cNvSpPr>
          <p:nvPr/>
        </p:nvSpPr>
        <p:spPr bwMode="auto">
          <a:xfrm>
            <a:off x="18843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13" name="Line 41"/>
          <p:cNvSpPr>
            <a:spLocks noChangeShapeType="1"/>
          </p:cNvSpPr>
          <p:nvPr/>
        </p:nvSpPr>
        <p:spPr bwMode="auto">
          <a:xfrm>
            <a:off x="1884363"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14" name="Line 42"/>
          <p:cNvSpPr>
            <a:spLocks noChangeShapeType="1"/>
          </p:cNvSpPr>
          <p:nvPr/>
        </p:nvSpPr>
        <p:spPr bwMode="auto">
          <a:xfrm>
            <a:off x="2800350"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15" name="Line 43"/>
          <p:cNvSpPr>
            <a:spLocks noChangeShapeType="1"/>
          </p:cNvSpPr>
          <p:nvPr/>
        </p:nvSpPr>
        <p:spPr bwMode="auto">
          <a:xfrm>
            <a:off x="50212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16" name="Text Box 44"/>
          <p:cNvSpPr txBox="1">
            <a:spLocks noChangeArrowheads="1"/>
          </p:cNvSpPr>
          <p:nvPr/>
        </p:nvSpPr>
        <p:spPr bwMode="auto">
          <a:xfrm>
            <a:off x="3449638" y="1052513"/>
            <a:ext cx="690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空格</a:t>
            </a:r>
          </a:p>
        </p:txBody>
      </p:sp>
      <p:sp>
        <p:nvSpPr>
          <p:cNvPr id="2383917" name="Text Box 45"/>
          <p:cNvSpPr txBox="1">
            <a:spLocks noChangeArrowheads="1"/>
          </p:cNvSpPr>
          <p:nvPr/>
        </p:nvSpPr>
        <p:spPr bwMode="auto">
          <a:xfrm>
            <a:off x="5386388" y="1052513"/>
            <a:ext cx="1201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回车换行</a:t>
            </a:r>
          </a:p>
        </p:txBody>
      </p:sp>
      <p:sp>
        <p:nvSpPr>
          <p:cNvPr id="2383918" name="Line 46"/>
          <p:cNvSpPr>
            <a:spLocks noChangeShapeType="1"/>
          </p:cNvSpPr>
          <p:nvPr/>
        </p:nvSpPr>
        <p:spPr bwMode="auto">
          <a:xfrm>
            <a:off x="4059238" y="1406525"/>
            <a:ext cx="407987"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19" name="Line 47"/>
          <p:cNvSpPr>
            <a:spLocks noChangeShapeType="1"/>
          </p:cNvSpPr>
          <p:nvPr/>
        </p:nvSpPr>
        <p:spPr bwMode="auto">
          <a:xfrm flipH="1">
            <a:off x="3133725" y="1406525"/>
            <a:ext cx="44450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20" name="Line 48"/>
          <p:cNvSpPr>
            <a:spLocks noChangeShapeType="1"/>
          </p:cNvSpPr>
          <p:nvPr/>
        </p:nvSpPr>
        <p:spPr bwMode="auto">
          <a:xfrm>
            <a:off x="5983288" y="1406525"/>
            <a:ext cx="22225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21" name="Line 49"/>
          <p:cNvSpPr>
            <a:spLocks noChangeShapeType="1"/>
          </p:cNvSpPr>
          <p:nvPr/>
        </p:nvSpPr>
        <p:spPr bwMode="auto">
          <a:xfrm>
            <a:off x="36893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22" name="Line 50"/>
          <p:cNvSpPr>
            <a:spLocks noChangeShapeType="1"/>
          </p:cNvSpPr>
          <p:nvPr/>
        </p:nvSpPr>
        <p:spPr bwMode="auto">
          <a:xfrm>
            <a:off x="36893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23" name="Text Box 51"/>
          <p:cNvSpPr txBox="1">
            <a:spLocks noChangeArrowheads="1"/>
          </p:cNvSpPr>
          <p:nvPr/>
        </p:nvSpPr>
        <p:spPr bwMode="auto">
          <a:xfrm>
            <a:off x="3367088" y="2936875"/>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3924" name="Text Box 52"/>
          <p:cNvSpPr txBox="1">
            <a:spLocks noChangeArrowheads="1"/>
          </p:cNvSpPr>
          <p:nvPr/>
        </p:nvSpPr>
        <p:spPr bwMode="auto">
          <a:xfrm>
            <a:off x="5729288" y="17018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3925" name="Text Box 53"/>
          <p:cNvSpPr txBox="1">
            <a:spLocks noChangeArrowheads="1"/>
          </p:cNvSpPr>
          <p:nvPr/>
        </p:nvSpPr>
        <p:spPr bwMode="auto">
          <a:xfrm>
            <a:off x="4148138" y="2943225"/>
            <a:ext cx="849312" cy="396875"/>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3926" name="Text Box 54"/>
          <p:cNvSpPr txBox="1">
            <a:spLocks noChangeArrowheads="1"/>
          </p:cNvSpPr>
          <p:nvPr/>
        </p:nvSpPr>
        <p:spPr bwMode="auto">
          <a:xfrm>
            <a:off x="4154488" y="21336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3927" name="Text Box 55"/>
          <p:cNvSpPr txBox="1">
            <a:spLocks noChangeArrowheads="1"/>
          </p:cNvSpPr>
          <p:nvPr/>
        </p:nvSpPr>
        <p:spPr bwMode="auto">
          <a:xfrm>
            <a:off x="1887538" y="3335338"/>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3928" name="Text Box 56"/>
          <p:cNvSpPr txBox="1">
            <a:spLocks noChangeArrowheads="1"/>
          </p:cNvSpPr>
          <p:nvPr/>
        </p:nvSpPr>
        <p:spPr bwMode="auto">
          <a:xfrm>
            <a:off x="250825" y="4887913"/>
            <a:ext cx="87185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solidFill>
                  <a:srgbClr val="333399"/>
                </a:solidFill>
                <a:latin typeface="Tahoma" pitchFamily="34" charset="0"/>
                <a:ea typeface="黑体" pitchFamily="49" charset="-122"/>
              </a:rPr>
              <a:t>报文由三个部分组成，即</a:t>
            </a:r>
            <a:r>
              <a:rPr lang="zh-CN" altLang="en-US" sz="2800">
                <a:solidFill>
                  <a:schemeClr val="hlink"/>
                </a:solidFill>
                <a:latin typeface="Tahoma" pitchFamily="34" charset="0"/>
                <a:ea typeface="黑体" pitchFamily="49" charset="-122"/>
              </a:rPr>
              <a:t>开始行</a:t>
            </a:r>
            <a:r>
              <a:rPr lang="zh-CN" altLang="en-US" sz="2800">
                <a:solidFill>
                  <a:srgbClr val="333399"/>
                </a:solidFill>
                <a:latin typeface="Tahoma" pitchFamily="34" charset="0"/>
                <a:ea typeface="黑体" pitchFamily="49" charset="-122"/>
              </a:rPr>
              <a:t>、</a:t>
            </a:r>
            <a:r>
              <a:rPr lang="zh-CN" altLang="en-US" sz="2800">
                <a:solidFill>
                  <a:schemeClr val="hlink"/>
                </a:solidFill>
                <a:latin typeface="Tahoma" pitchFamily="34" charset="0"/>
                <a:ea typeface="黑体" pitchFamily="49" charset="-122"/>
              </a:rPr>
              <a:t>首部行</a:t>
            </a:r>
            <a:r>
              <a:rPr lang="zh-CN" altLang="en-US" sz="2800">
                <a:solidFill>
                  <a:srgbClr val="333399"/>
                </a:solidFill>
                <a:latin typeface="Tahoma" pitchFamily="34" charset="0"/>
                <a:ea typeface="黑体" pitchFamily="49" charset="-122"/>
              </a:rPr>
              <a:t>和</a:t>
            </a:r>
            <a:r>
              <a:rPr lang="zh-CN" altLang="en-US" sz="2800">
                <a:solidFill>
                  <a:schemeClr val="hlink"/>
                </a:solidFill>
                <a:latin typeface="Tahoma" pitchFamily="34" charset="0"/>
                <a:ea typeface="黑体" pitchFamily="49" charset="-122"/>
              </a:rPr>
              <a:t>实体主体</a:t>
            </a:r>
            <a:r>
              <a:rPr lang="zh-CN" altLang="en-US" sz="2800">
                <a:solidFill>
                  <a:srgbClr val="333399"/>
                </a:solidFill>
                <a:latin typeface="Tahoma" pitchFamily="34" charset="0"/>
                <a:ea typeface="黑体" pitchFamily="49" charset="-122"/>
              </a:rPr>
              <a:t>。</a:t>
            </a:r>
          </a:p>
          <a:p>
            <a:pPr>
              <a:spcBef>
                <a:spcPct val="0"/>
              </a:spcBef>
              <a:buClrTx/>
              <a:buFontTx/>
              <a:buNone/>
            </a:pPr>
            <a:r>
              <a:rPr lang="zh-CN" altLang="en-US" sz="2800">
                <a:solidFill>
                  <a:srgbClr val="333399"/>
                </a:solidFill>
                <a:latin typeface="Tahoma" pitchFamily="34" charset="0"/>
                <a:ea typeface="黑体" pitchFamily="49" charset="-122"/>
              </a:rPr>
              <a:t>在请求报文中，开始行就是请求行。</a:t>
            </a:r>
          </a:p>
        </p:txBody>
      </p:sp>
      <p:grpSp>
        <p:nvGrpSpPr>
          <p:cNvPr id="2383929" name="Group 57"/>
          <p:cNvGrpSpPr>
            <a:grpSpLocks/>
          </p:cNvGrpSpPr>
          <p:nvPr/>
        </p:nvGrpSpPr>
        <p:grpSpPr bwMode="auto">
          <a:xfrm>
            <a:off x="374650" y="1628775"/>
            <a:ext cx="7869238" cy="576263"/>
            <a:chOff x="236" y="1026"/>
            <a:chExt cx="4957" cy="363"/>
          </a:xfrm>
        </p:grpSpPr>
        <p:sp>
          <p:nvSpPr>
            <p:cNvPr id="2383930" name="Rectangle 58"/>
            <p:cNvSpPr>
              <a:spLocks noChangeArrowheads="1"/>
            </p:cNvSpPr>
            <p:nvPr/>
          </p:nvSpPr>
          <p:spPr bwMode="auto">
            <a:xfrm>
              <a:off x="1111" y="1026"/>
              <a:ext cx="4082" cy="363"/>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3931" name="Text Box 59"/>
            <p:cNvSpPr txBox="1">
              <a:spLocks noChangeArrowheads="1"/>
            </p:cNvSpPr>
            <p:nvPr/>
          </p:nvSpPr>
          <p:spPr bwMode="auto">
            <a:xfrm>
              <a:off x="236" y="1027"/>
              <a:ext cx="7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solidFill>
                    <a:srgbClr val="333399"/>
                  </a:solidFill>
                  <a:latin typeface="Tahoma" pitchFamily="34" charset="0"/>
                  <a:ea typeface="黑体" pitchFamily="49" charset="-122"/>
                </a:rPr>
                <a:t>开始行</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repeatCount="3000" fill="hold" nodeType="afterEffect">
                                  <p:stCondLst>
                                    <p:cond delay="0"/>
                                  </p:stCondLst>
                                  <p:childTnLst>
                                    <p:set>
                                      <p:cBhvr>
                                        <p:cTn id="6" dur="1" fill="hold">
                                          <p:stCondLst>
                                            <p:cond delay="0"/>
                                          </p:stCondLst>
                                        </p:cTn>
                                        <p:tgtEl>
                                          <p:spTgt spid="2383929"/>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nodeType="afterEffect">
                                  <p:stCondLst>
                                    <p:cond delay="500"/>
                                  </p:stCondLst>
                                  <p:childTnLst>
                                    <p:anim calcmode="discrete" valueType="str">
                                      <p:cBhvr>
                                        <p:cTn id="9" dur="1000" fill="hold"/>
                                        <p:tgtEl>
                                          <p:spTgt spid="238392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22" name="Rectangle 2"/>
          <p:cNvSpPr>
            <a:spLocks noChangeArrowheads="1"/>
          </p:cNvSpPr>
          <p:nvPr/>
        </p:nvSpPr>
        <p:spPr bwMode="auto">
          <a:xfrm>
            <a:off x="1884363" y="2935288"/>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23" name="Rectangle 3"/>
          <p:cNvSpPr>
            <a:spLocks noChangeArrowheads="1"/>
          </p:cNvSpPr>
          <p:nvPr/>
        </p:nvSpPr>
        <p:spPr bwMode="auto">
          <a:xfrm>
            <a:off x="1884363" y="2119313"/>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24" name="Rectangle 4"/>
          <p:cNvSpPr>
            <a:spLocks noChangeArrowheads="1"/>
          </p:cNvSpPr>
          <p:nvPr/>
        </p:nvSpPr>
        <p:spPr bwMode="auto">
          <a:xfrm>
            <a:off x="1884363" y="1712913"/>
            <a:ext cx="4802187" cy="4064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25" name="Rectangle 5"/>
          <p:cNvSpPr>
            <a:spLocks noGrp="1" noChangeArrowheads="1"/>
          </p:cNvSpPr>
          <p:nvPr>
            <p:ph type="title"/>
          </p:nvPr>
        </p:nvSpPr>
        <p:spPr>
          <a:xfrm>
            <a:off x="1042988" y="188913"/>
            <a:ext cx="7793037" cy="839787"/>
          </a:xfrm>
        </p:spPr>
        <p:txBody>
          <a:bodyPr/>
          <a:lstStyle/>
          <a:p>
            <a:pPr algn="ctr"/>
            <a:r>
              <a:rPr lang="en-US" altLang="zh-CN" sz="3600"/>
              <a:t>HTTP </a:t>
            </a:r>
            <a:r>
              <a:rPr lang="zh-CN" altLang="en-US" sz="3600"/>
              <a:t>的报文结构（请求报文） </a:t>
            </a:r>
          </a:p>
        </p:txBody>
      </p:sp>
      <p:sp>
        <p:nvSpPr>
          <p:cNvPr id="2385926" name="Rectangle 6"/>
          <p:cNvSpPr>
            <a:spLocks noChangeArrowheads="1"/>
          </p:cNvSpPr>
          <p:nvPr/>
        </p:nvSpPr>
        <p:spPr bwMode="auto">
          <a:xfrm>
            <a:off x="4133850" y="2944813"/>
            <a:ext cx="887413" cy="388937"/>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27" name="Rectangle 7"/>
          <p:cNvSpPr>
            <a:spLocks noChangeArrowheads="1"/>
          </p:cNvSpPr>
          <p:nvPr/>
        </p:nvSpPr>
        <p:spPr bwMode="auto">
          <a:xfrm>
            <a:off x="1890713" y="3362325"/>
            <a:ext cx="909637" cy="387350"/>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28" name="Rectangle 8"/>
          <p:cNvSpPr>
            <a:spLocks noChangeArrowheads="1"/>
          </p:cNvSpPr>
          <p:nvPr/>
        </p:nvSpPr>
        <p:spPr bwMode="auto">
          <a:xfrm>
            <a:off x="4133850" y="2128838"/>
            <a:ext cx="887413"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29" name="Rectangle 9"/>
          <p:cNvSpPr>
            <a:spLocks noChangeArrowheads="1"/>
          </p:cNvSpPr>
          <p:nvPr/>
        </p:nvSpPr>
        <p:spPr bwMode="auto">
          <a:xfrm>
            <a:off x="3578225" y="2944813"/>
            <a:ext cx="120650"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0" name="Rectangle 10"/>
          <p:cNvSpPr>
            <a:spLocks noChangeArrowheads="1"/>
          </p:cNvSpPr>
          <p:nvPr/>
        </p:nvSpPr>
        <p:spPr bwMode="auto">
          <a:xfrm>
            <a:off x="3578225" y="2128838"/>
            <a:ext cx="111125"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1" name="Line 11"/>
          <p:cNvSpPr>
            <a:spLocks noChangeShapeType="1"/>
          </p:cNvSpPr>
          <p:nvPr/>
        </p:nvSpPr>
        <p:spPr bwMode="auto">
          <a:xfrm>
            <a:off x="3440113"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2" name="Line 12"/>
          <p:cNvSpPr>
            <a:spLocks noChangeShapeType="1"/>
          </p:cNvSpPr>
          <p:nvPr/>
        </p:nvSpPr>
        <p:spPr bwMode="auto">
          <a:xfrm>
            <a:off x="41338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3" name="Line 13"/>
          <p:cNvSpPr>
            <a:spLocks noChangeShapeType="1"/>
          </p:cNvSpPr>
          <p:nvPr/>
        </p:nvSpPr>
        <p:spPr bwMode="auto">
          <a:xfrm>
            <a:off x="3578225"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4" name="Rectangle 14"/>
          <p:cNvSpPr>
            <a:spLocks noChangeArrowheads="1"/>
          </p:cNvSpPr>
          <p:nvPr/>
        </p:nvSpPr>
        <p:spPr bwMode="auto">
          <a:xfrm>
            <a:off x="5770563" y="1722438"/>
            <a:ext cx="915987"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5" name="Rectangle 15"/>
          <p:cNvSpPr>
            <a:spLocks noChangeArrowheads="1"/>
          </p:cNvSpPr>
          <p:nvPr/>
        </p:nvSpPr>
        <p:spPr bwMode="auto">
          <a:xfrm>
            <a:off x="4438650"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6" name="Rectangle 16"/>
          <p:cNvSpPr>
            <a:spLocks noChangeArrowheads="1"/>
          </p:cNvSpPr>
          <p:nvPr/>
        </p:nvSpPr>
        <p:spPr bwMode="auto">
          <a:xfrm>
            <a:off x="3106738"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7" name="Text Box 17"/>
          <p:cNvSpPr txBox="1">
            <a:spLocks noChangeArrowheads="1"/>
          </p:cNvSpPr>
          <p:nvPr/>
        </p:nvSpPr>
        <p:spPr bwMode="auto">
          <a:xfrm>
            <a:off x="2055813" y="1701800"/>
            <a:ext cx="903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方   法</a:t>
            </a:r>
          </a:p>
        </p:txBody>
      </p:sp>
      <p:sp>
        <p:nvSpPr>
          <p:cNvPr id="2385938" name="Line 18"/>
          <p:cNvSpPr>
            <a:spLocks noChangeShapeType="1"/>
          </p:cNvSpPr>
          <p:nvPr/>
        </p:nvSpPr>
        <p:spPr bwMode="auto">
          <a:xfrm>
            <a:off x="3106738"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39" name="Line 19"/>
          <p:cNvSpPr>
            <a:spLocks noChangeShapeType="1"/>
          </p:cNvSpPr>
          <p:nvPr/>
        </p:nvSpPr>
        <p:spPr bwMode="auto">
          <a:xfrm>
            <a:off x="32178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40" name="Line 20"/>
          <p:cNvSpPr>
            <a:spLocks noChangeShapeType="1"/>
          </p:cNvSpPr>
          <p:nvPr/>
        </p:nvSpPr>
        <p:spPr bwMode="auto">
          <a:xfrm>
            <a:off x="4438650"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41" name="Line 21"/>
          <p:cNvSpPr>
            <a:spLocks noChangeShapeType="1"/>
          </p:cNvSpPr>
          <p:nvPr/>
        </p:nvSpPr>
        <p:spPr bwMode="auto">
          <a:xfrm>
            <a:off x="4549775"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42" name="Line 22"/>
          <p:cNvSpPr>
            <a:spLocks noChangeShapeType="1"/>
          </p:cNvSpPr>
          <p:nvPr/>
        </p:nvSpPr>
        <p:spPr bwMode="auto">
          <a:xfrm>
            <a:off x="57705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43" name="Text Box 23"/>
          <p:cNvSpPr txBox="1">
            <a:spLocks noChangeArrowheads="1"/>
          </p:cNvSpPr>
          <p:nvPr/>
        </p:nvSpPr>
        <p:spPr bwMode="auto">
          <a:xfrm>
            <a:off x="3430588" y="1701800"/>
            <a:ext cx="693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URL</a:t>
            </a:r>
          </a:p>
        </p:txBody>
      </p:sp>
      <p:sp>
        <p:nvSpPr>
          <p:cNvPr id="2385944" name="Text Box 24"/>
          <p:cNvSpPr txBox="1">
            <a:spLocks noChangeArrowheads="1"/>
          </p:cNvSpPr>
          <p:nvPr/>
        </p:nvSpPr>
        <p:spPr bwMode="auto">
          <a:xfrm>
            <a:off x="4676775" y="1701800"/>
            <a:ext cx="903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版   本</a:t>
            </a:r>
          </a:p>
        </p:txBody>
      </p:sp>
      <p:sp>
        <p:nvSpPr>
          <p:cNvPr id="2385945" name="Text Box 25"/>
          <p:cNvSpPr txBox="1">
            <a:spLocks noChangeArrowheads="1"/>
          </p:cNvSpPr>
          <p:nvPr/>
        </p:nvSpPr>
        <p:spPr bwMode="auto">
          <a:xfrm>
            <a:off x="1892300" y="2114550"/>
            <a:ext cx="145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85946" name="Line 26"/>
          <p:cNvSpPr>
            <a:spLocks noChangeShapeType="1"/>
          </p:cNvSpPr>
          <p:nvPr/>
        </p:nvSpPr>
        <p:spPr bwMode="auto">
          <a:xfrm>
            <a:off x="3440113"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47" name="Line 27"/>
          <p:cNvSpPr>
            <a:spLocks noChangeShapeType="1"/>
          </p:cNvSpPr>
          <p:nvPr/>
        </p:nvSpPr>
        <p:spPr bwMode="auto">
          <a:xfrm>
            <a:off x="41338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48" name="Text Box 28"/>
          <p:cNvSpPr txBox="1">
            <a:spLocks noChangeArrowheads="1"/>
          </p:cNvSpPr>
          <p:nvPr/>
        </p:nvSpPr>
        <p:spPr bwMode="auto">
          <a:xfrm>
            <a:off x="5251450" y="2530475"/>
            <a:ext cx="947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首部行</a:t>
            </a:r>
          </a:p>
        </p:txBody>
      </p:sp>
      <p:sp>
        <p:nvSpPr>
          <p:cNvPr id="2385949" name="Line 29"/>
          <p:cNvSpPr>
            <a:spLocks noChangeShapeType="1"/>
          </p:cNvSpPr>
          <p:nvPr/>
        </p:nvSpPr>
        <p:spPr bwMode="auto">
          <a:xfrm>
            <a:off x="3578225"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50" name="Text Box 30"/>
          <p:cNvSpPr txBox="1">
            <a:spLocks noChangeArrowheads="1"/>
          </p:cNvSpPr>
          <p:nvPr/>
        </p:nvSpPr>
        <p:spPr bwMode="auto">
          <a:xfrm>
            <a:off x="3367088" y="2116138"/>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5951" name="Text Box 31"/>
          <p:cNvSpPr txBox="1">
            <a:spLocks noChangeArrowheads="1"/>
          </p:cNvSpPr>
          <p:nvPr/>
        </p:nvSpPr>
        <p:spPr bwMode="auto">
          <a:xfrm>
            <a:off x="3700463" y="2122488"/>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85952" name="Text Box 32"/>
          <p:cNvSpPr txBox="1">
            <a:spLocks noChangeArrowheads="1"/>
          </p:cNvSpPr>
          <p:nvPr/>
        </p:nvSpPr>
        <p:spPr bwMode="auto">
          <a:xfrm>
            <a:off x="1887538" y="2922588"/>
            <a:ext cx="1455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85953" name="Text Box 33"/>
          <p:cNvSpPr txBox="1">
            <a:spLocks noChangeArrowheads="1"/>
          </p:cNvSpPr>
          <p:nvPr/>
        </p:nvSpPr>
        <p:spPr bwMode="auto">
          <a:xfrm>
            <a:off x="3724275" y="2935288"/>
            <a:ext cx="43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85954" name="Text Box 34"/>
          <p:cNvSpPr txBox="1">
            <a:spLocks noChangeArrowheads="1"/>
          </p:cNvSpPr>
          <p:nvPr/>
        </p:nvSpPr>
        <p:spPr bwMode="auto">
          <a:xfrm>
            <a:off x="3328988" y="3554413"/>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5955" name="Text Box 35"/>
          <p:cNvSpPr txBox="1">
            <a:spLocks noChangeArrowheads="1"/>
          </p:cNvSpPr>
          <p:nvPr/>
        </p:nvSpPr>
        <p:spPr bwMode="auto">
          <a:xfrm rot="-5400000">
            <a:off x="2634457" y="2559844"/>
            <a:ext cx="439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5956" name="AutoShape 36"/>
          <p:cNvSpPr>
            <a:spLocks/>
          </p:cNvSpPr>
          <p:nvPr/>
        </p:nvSpPr>
        <p:spPr bwMode="auto">
          <a:xfrm>
            <a:off x="5091113" y="2171700"/>
            <a:ext cx="222250" cy="1171575"/>
          </a:xfrm>
          <a:prstGeom prst="rightBrace">
            <a:avLst>
              <a:gd name="adj1" fmla="val 43929"/>
              <a:gd name="adj2" fmla="val 50000"/>
            </a:avLst>
          </a:prstGeom>
          <a:noFill/>
          <a:ln w="1905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57" name="Rectangle 37"/>
          <p:cNvSpPr>
            <a:spLocks noChangeArrowheads="1"/>
          </p:cNvSpPr>
          <p:nvPr/>
        </p:nvSpPr>
        <p:spPr bwMode="auto">
          <a:xfrm>
            <a:off x="1884363" y="3749675"/>
            <a:ext cx="4997450" cy="917575"/>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58" name="Text Box 38"/>
          <p:cNvSpPr txBox="1">
            <a:spLocks noChangeArrowheads="1"/>
          </p:cNvSpPr>
          <p:nvPr/>
        </p:nvSpPr>
        <p:spPr bwMode="auto">
          <a:xfrm>
            <a:off x="3478213" y="3843338"/>
            <a:ext cx="1708150" cy="703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实体主体</a:t>
            </a:r>
          </a:p>
          <a:p>
            <a:pPr algn="ctr">
              <a:spcBef>
                <a:spcPct val="0"/>
              </a:spcBef>
              <a:buClrTx/>
              <a:buFontTx/>
              <a:buNone/>
            </a:pPr>
            <a:r>
              <a:rPr kumimoji="1" lang="zh-CN" altLang="en-US" sz="2000">
                <a:solidFill>
                  <a:srgbClr val="333399"/>
                </a:solidFill>
                <a:ea typeface="黑体" pitchFamily="49" charset="-122"/>
              </a:rPr>
              <a:t>（通常不用）</a:t>
            </a:r>
          </a:p>
        </p:txBody>
      </p:sp>
      <p:sp>
        <p:nvSpPr>
          <p:cNvPr id="2385959" name="Text Box 39"/>
          <p:cNvSpPr txBox="1">
            <a:spLocks noChangeArrowheads="1"/>
          </p:cNvSpPr>
          <p:nvPr/>
        </p:nvSpPr>
        <p:spPr bwMode="auto">
          <a:xfrm>
            <a:off x="6650038" y="1701800"/>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请求行</a:t>
            </a:r>
          </a:p>
        </p:txBody>
      </p:sp>
      <p:sp>
        <p:nvSpPr>
          <p:cNvPr id="2385960" name="Line 40"/>
          <p:cNvSpPr>
            <a:spLocks noChangeShapeType="1"/>
          </p:cNvSpPr>
          <p:nvPr/>
        </p:nvSpPr>
        <p:spPr bwMode="auto">
          <a:xfrm>
            <a:off x="18843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1" name="Line 41"/>
          <p:cNvSpPr>
            <a:spLocks noChangeShapeType="1"/>
          </p:cNvSpPr>
          <p:nvPr/>
        </p:nvSpPr>
        <p:spPr bwMode="auto">
          <a:xfrm>
            <a:off x="1884363"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2" name="Line 42"/>
          <p:cNvSpPr>
            <a:spLocks noChangeShapeType="1"/>
          </p:cNvSpPr>
          <p:nvPr/>
        </p:nvSpPr>
        <p:spPr bwMode="auto">
          <a:xfrm>
            <a:off x="2800350"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3" name="Line 43"/>
          <p:cNvSpPr>
            <a:spLocks noChangeShapeType="1"/>
          </p:cNvSpPr>
          <p:nvPr/>
        </p:nvSpPr>
        <p:spPr bwMode="auto">
          <a:xfrm>
            <a:off x="50212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4" name="Text Box 44"/>
          <p:cNvSpPr txBox="1">
            <a:spLocks noChangeArrowheads="1"/>
          </p:cNvSpPr>
          <p:nvPr/>
        </p:nvSpPr>
        <p:spPr bwMode="auto">
          <a:xfrm>
            <a:off x="3449638" y="1052513"/>
            <a:ext cx="690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空格</a:t>
            </a:r>
          </a:p>
        </p:txBody>
      </p:sp>
      <p:sp>
        <p:nvSpPr>
          <p:cNvPr id="2385965" name="Text Box 45"/>
          <p:cNvSpPr txBox="1">
            <a:spLocks noChangeArrowheads="1"/>
          </p:cNvSpPr>
          <p:nvPr/>
        </p:nvSpPr>
        <p:spPr bwMode="auto">
          <a:xfrm>
            <a:off x="5386388" y="1052513"/>
            <a:ext cx="1201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回车换行</a:t>
            </a:r>
          </a:p>
        </p:txBody>
      </p:sp>
      <p:sp>
        <p:nvSpPr>
          <p:cNvPr id="2385966" name="Line 46"/>
          <p:cNvSpPr>
            <a:spLocks noChangeShapeType="1"/>
          </p:cNvSpPr>
          <p:nvPr/>
        </p:nvSpPr>
        <p:spPr bwMode="auto">
          <a:xfrm>
            <a:off x="4059238" y="1406525"/>
            <a:ext cx="407987"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7" name="Line 47"/>
          <p:cNvSpPr>
            <a:spLocks noChangeShapeType="1"/>
          </p:cNvSpPr>
          <p:nvPr/>
        </p:nvSpPr>
        <p:spPr bwMode="auto">
          <a:xfrm flipH="1">
            <a:off x="3133725" y="1406525"/>
            <a:ext cx="44450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8" name="Line 48"/>
          <p:cNvSpPr>
            <a:spLocks noChangeShapeType="1"/>
          </p:cNvSpPr>
          <p:nvPr/>
        </p:nvSpPr>
        <p:spPr bwMode="auto">
          <a:xfrm>
            <a:off x="5983288" y="1406525"/>
            <a:ext cx="22225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69" name="Line 49"/>
          <p:cNvSpPr>
            <a:spLocks noChangeShapeType="1"/>
          </p:cNvSpPr>
          <p:nvPr/>
        </p:nvSpPr>
        <p:spPr bwMode="auto">
          <a:xfrm>
            <a:off x="36893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70" name="Line 50"/>
          <p:cNvSpPr>
            <a:spLocks noChangeShapeType="1"/>
          </p:cNvSpPr>
          <p:nvPr/>
        </p:nvSpPr>
        <p:spPr bwMode="auto">
          <a:xfrm>
            <a:off x="36893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85971" name="Text Box 51"/>
          <p:cNvSpPr txBox="1">
            <a:spLocks noChangeArrowheads="1"/>
          </p:cNvSpPr>
          <p:nvPr/>
        </p:nvSpPr>
        <p:spPr bwMode="auto">
          <a:xfrm>
            <a:off x="3367088" y="2936875"/>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85972" name="Text Box 52"/>
          <p:cNvSpPr txBox="1">
            <a:spLocks noChangeArrowheads="1"/>
          </p:cNvSpPr>
          <p:nvPr/>
        </p:nvSpPr>
        <p:spPr bwMode="auto">
          <a:xfrm>
            <a:off x="5729288" y="17018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5973" name="Text Box 53"/>
          <p:cNvSpPr txBox="1">
            <a:spLocks noChangeArrowheads="1"/>
          </p:cNvSpPr>
          <p:nvPr/>
        </p:nvSpPr>
        <p:spPr bwMode="auto">
          <a:xfrm>
            <a:off x="4148138" y="2943225"/>
            <a:ext cx="849312" cy="396875"/>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5974" name="Text Box 54"/>
          <p:cNvSpPr txBox="1">
            <a:spLocks noChangeArrowheads="1"/>
          </p:cNvSpPr>
          <p:nvPr/>
        </p:nvSpPr>
        <p:spPr bwMode="auto">
          <a:xfrm>
            <a:off x="4154488" y="21336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5975" name="Text Box 55"/>
          <p:cNvSpPr txBox="1">
            <a:spLocks noChangeArrowheads="1"/>
          </p:cNvSpPr>
          <p:nvPr/>
        </p:nvSpPr>
        <p:spPr bwMode="auto">
          <a:xfrm>
            <a:off x="1887538" y="3335338"/>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85976" name="Text Box 56"/>
          <p:cNvSpPr txBox="1">
            <a:spLocks noChangeArrowheads="1"/>
          </p:cNvSpPr>
          <p:nvPr/>
        </p:nvSpPr>
        <p:spPr bwMode="auto">
          <a:xfrm>
            <a:off x="250825" y="4797425"/>
            <a:ext cx="86423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en-US" altLang="zh-CN" sz="2800">
                <a:solidFill>
                  <a:srgbClr val="333399"/>
                </a:solidFill>
                <a:latin typeface="Arial"/>
                <a:ea typeface="黑体" pitchFamily="49" charset="-122"/>
              </a:rPr>
              <a:t>“</a:t>
            </a:r>
            <a:r>
              <a:rPr lang="zh-CN" altLang="en-US" sz="2800">
                <a:solidFill>
                  <a:schemeClr val="hlink"/>
                </a:solidFill>
                <a:latin typeface="黑体" pitchFamily="49" charset="-122"/>
                <a:ea typeface="黑体" pitchFamily="49" charset="-122"/>
              </a:rPr>
              <a:t>方法</a:t>
            </a:r>
            <a:r>
              <a:rPr lang="zh-CN" altLang="en-US" sz="2800">
                <a:solidFill>
                  <a:srgbClr val="333399"/>
                </a:solidFill>
                <a:latin typeface="Arial"/>
                <a:ea typeface="黑体" pitchFamily="49" charset="-122"/>
              </a:rPr>
              <a:t>”</a:t>
            </a:r>
            <a:r>
              <a:rPr lang="zh-CN" altLang="en-US" sz="2800">
                <a:solidFill>
                  <a:srgbClr val="333399"/>
                </a:solidFill>
                <a:latin typeface="黑体" pitchFamily="49" charset="-122"/>
                <a:ea typeface="黑体" pitchFamily="49" charset="-122"/>
              </a:rPr>
              <a:t>是面向对象技术中使用的专门名词。所谓</a:t>
            </a:r>
            <a:r>
              <a:rPr lang="zh-CN" altLang="en-US" sz="2800">
                <a:solidFill>
                  <a:srgbClr val="333399"/>
                </a:solidFill>
                <a:latin typeface="Arial"/>
                <a:ea typeface="黑体" pitchFamily="49" charset="-122"/>
              </a:rPr>
              <a:t>“</a:t>
            </a:r>
            <a:r>
              <a:rPr lang="zh-CN" altLang="en-US" sz="2800">
                <a:solidFill>
                  <a:srgbClr val="333399"/>
                </a:solidFill>
                <a:latin typeface="黑体" pitchFamily="49" charset="-122"/>
                <a:ea typeface="黑体" pitchFamily="49" charset="-122"/>
              </a:rPr>
              <a:t>方法</a:t>
            </a:r>
            <a:r>
              <a:rPr lang="zh-CN" altLang="en-US" sz="2800">
                <a:solidFill>
                  <a:srgbClr val="333399"/>
                </a:solidFill>
                <a:latin typeface="Arial"/>
                <a:ea typeface="黑体" pitchFamily="49" charset="-122"/>
              </a:rPr>
              <a:t>”</a:t>
            </a:r>
            <a:r>
              <a:rPr lang="zh-CN" altLang="en-US" sz="2800">
                <a:solidFill>
                  <a:srgbClr val="333399"/>
                </a:solidFill>
                <a:latin typeface="黑体" pitchFamily="49" charset="-122"/>
                <a:ea typeface="黑体" pitchFamily="49" charset="-122"/>
              </a:rPr>
              <a:t>就是</a:t>
            </a:r>
            <a:r>
              <a:rPr lang="zh-CN" altLang="en-US" sz="2800">
                <a:solidFill>
                  <a:schemeClr val="hlink"/>
                </a:solidFill>
                <a:latin typeface="黑体" pitchFamily="49" charset="-122"/>
                <a:ea typeface="黑体" pitchFamily="49" charset="-122"/>
              </a:rPr>
              <a:t>对所请求的对象进行的操作</a:t>
            </a:r>
            <a:r>
              <a:rPr lang="zh-CN" altLang="en-US" sz="2800">
                <a:solidFill>
                  <a:srgbClr val="333399"/>
                </a:solidFill>
                <a:latin typeface="黑体" pitchFamily="49" charset="-122"/>
                <a:ea typeface="黑体" pitchFamily="49" charset="-122"/>
              </a:rPr>
              <a:t>，因此这些方法实际上也就是一些</a:t>
            </a:r>
            <a:r>
              <a:rPr lang="zh-CN" altLang="en-US" sz="2800">
                <a:solidFill>
                  <a:schemeClr val="hlink"/>
                </a:solidFill>
                <a:latin typeface="黑体" pitchFamily="49" charset="-122"/>
                <a:ea typeface="黑体" pitchFamily="49" charset="-122"/>
              </a:rPr>
              <a:t>命令</a:t>
            </a:r>
            <a:r>
              <a:rPr lang="zh-CN" altLang="en-US" sz="2800">
                <a:solidFill>
                  <a:srgbClr val="333399"/>
                </a:solidFill>
                <a:latin typeface="黑体" pitchFamily="49" charset="-122"/>
                <a:ea typeface="黑体" pitchFamily="49" charset="-122"/>
              </a:rPr>
              <a:t>。因此，请求报文的类型是由它所采用的方法决定的。 </a:t>
            </a:r>
          </a:p>
        </p:txBody>
      </p:sp>
      <p:sp>
        <p:nvSpPr>
          <p:cNvPr id="2385977" name="Rectangle 57"/>
          <p:cNvSpPr>
            <a:spLocks noChangeArrowheads="1"/>
          </p:cNvSpPr>
          <p:nvPr/>
        </p:nvSpPr>
        <p:spPr bwMode="auto">
          <a:xfrm>
            <a:off x="1763713" y="1628775"/>
            <a:ext cx="1439862" cy="576263"/>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385977"/>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8597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5977" grpId="0" animBg="1"/>
      <p:bldP spid="2385977" grpId="1"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7970" name="Rectangle 2"/>
          <p:cNvSpPr>
            <a:spLocks noGrp="1" noChangeArrowheads="1"/>
          </p:cNvSpPr>
          <p:nvPr>
            <p:ph type="title"/>
          </p:nvPr>
        </p:nvSpPr>
        <p:spPr/>
        <p:txBody>
          <a:bodyPr/>
          <a:lstStyle/>
          <a:p>
            <a:pPr algn="ctr"/>
            <a:r>
              <a:rPr lang="en-US" altLang="zh-CN"/>
              <a:t>HTTP </a:t>
            </a:r>
            <a:r>
              <a:rPr lang="zh-CN" altLang="en-US"/>
              <a:t>请求报文的一些方法 </a:t>
            </a:r>
          </a:p>
        </p:txBody>
      </p:sp>
      <p:sp>
        <p:nvSpPr>
          <p:cNvPr id="2387971" name="Rectangle 3"/>
          <p:cNvSpPr>
            <a:spLocks noGrp="1" noChangeArrowheads="1"/>
          </p:cNvSpPr>
          <p:nvPr>
            <p:ph type="body" idx="1"/>
          </p:nvPr>
        </p:nvSpPr>
        <p:spPr>
          <a:xfrm>
            <a:off x="539750" y="1989138"/>
            <a:ext cx="8424863" cy="4608512"/>
          </a:xfrm>
        </p:spPr>
        <p:txBody>
          <a:bodyPr/>
          <a:lstStyle/>
          <a:p>
            <a:pPr>
              <a:lnSpc>
                <a:spcPct val="90000"/>
              </a:lnSpc>
              <a:spcAft>
                <a:spcPct val="30000"/>
              </a:spcAft>
              <a:buFont typeface="Wingdings" pitchFamily="2" charset="2"/>
              <a:buNone/>
              <a:tabLst>
                <a:tab pos="2147888" algn="l"/>
              </a:tabLst>
            </a:pPr>
            <a:r>
              <a:rPr lang="zh-CN" altLang="en-US" sz="2400"/>
              <a:t>方法（操作）                   意义</a:t>
            </a:r>
          </a:p>
          <a:p>
            <a:pPr>
              <a:lnSpc>
                <a:spcPct val="90000"/>
              </a:lnSpc>
              <a:buFont typeface="Wingdings" pitchFamily="2" charset="2"/>
              <a:buNone/>
              <a:tabLst>
                <a:tab pos="2147888" algn="l"/>
              </a:tabLst>
            </a:pPr>
            <a:r>
              <a:rPr lang="en-US" altLang="zh-CN" sz="2400"/>
              <a:t>OPTION       	</a:t>
            </a:r>
            <a:r>
              <a:rPr lang="zh-CN" altLang="en-US" sz="2400"/>
              <a:t>请求一些选项的信息</a:t>
            </a:r>
          </a:p>
          <a:p>
            <a:pPr>
              <a:lnSpc>
                <a:spcPct val="90000"/>
              </a:lnSpc>
              <a:buFont typeface="Wingdings" pitchFamily="2" charset="2"/>
              <a:buNone/>
              <a:tabLst>
                <a:tab pos="2147888" algn="l"/>
              </a:tabLst>
            </a:pPr>
            <a:r>
              <a:rPr lang="en-US" altLang="zh-CN" sz="2400"/>
              <a:t>GET              	</a:t>
            </a:r>
            <a:r>
              <a:rPr lang="zh-CN" altLang="en-US" sz="2400"/>
              <a:t>请求读取由 </a:t>
            </a:r>
            <a:r>
              <a:rPr lang="en-US" altLang="zh-CN" sz="2400"/>
              <a:t>URL</a:t>
            </a:r>
            <a:r>
              <a:rPr lang="zh-CN" altLang="en-US" sz="2400"/>
              <a:t>所标志的信息</a:t>
            </a:r>
          </a:p>
          <a:p>
            <a:pPr>
              <a:lnSpc>
                <a:spcPct val="90000"/>
              </a:lnSpc>
              <a:buFont typeface="Wingdings" pitchFamily="2" charset="2"/>
              <a:buNone/>
              <a:tabLst>
                <a:tab pos="2147888" algn="l"/>
              </a:tabLst>
            </a:pPr>
            <a:r>
              <a:rPr lang="en-US" altLang="zh-CN" sz="2400"/>
              <a:t>HEAD            </a:t>
            </a:r>
            <a:r>
              <a:rPr lang="zh-CN" altLang="en-US" sz="2400"/>
              <a:t>请求读取由 </a:t>
            </a:r>
            <a:r>
              <a:rPr lang="en-US" altLang="zh-CN" sz="2400"/>
              <a:t>URL</a:t>
            </a:r>
            <a:r>
              <a:rPr lang="zh-CN" altLang="en-US" sz="2400"/>
              <a:t>所标志的信息的首部</a:t>
            </a:r>
          </a:p>
          <a:p>
            <a:pPr>
              <a:lnSpc>
                <a:spcPct val="90000"/>
              </a:lnSpc>
              <a:buFont typeface="Wingdings" pitchFamily="2" charset="2"/>
              <a:buNone/>
              <a:tabLst>
                <a:tab pos="2147888" algn="l"/>
              </a:tabLst>
            </a:pPr>
            <a:r>
              <a:rPr lang="en-US" altLang="zh-CN" sz="2400"/>
              <a:t>POST     	</a:t>
            </a:r>
            <a:r>
              <a:rPr lang="zh-CN" altLang="en-US" sz="2400"/>
              <a:t>给服务器添加信息（例如，注释）</a:t>
            </a:r>
          </a:p>
          <a:p>
            <a:pPr>
              <a:lnSpc>
                <a:spcPct val="90000"/>
              </a:lnSpc>
              <a:buFont typeface="Wingdings" pitchFamily="2" charset="2"/>
              <a:buNone/>
              <a:tabLst>
                <a:tab pos="2147888" algn="l"/>
              </a:tabLst>
            </a:pPr>
            <a:r>
              <a:rPr lang="en-US" altLang="zh-CN" sz="2400"/>
              <a:t>PUT        	</a:t>
            </a:r>
            <a:r>
              <a:rPr lang="zh-CN" altLang="en-US" sz="2400"/>
              <a:t>在指明的 </a:t>
            </a:r>
            <a:r>
              <a:rPr lang="en-US" altLang="zh-CN" sz="2400"/>
              <a:t>URL</a:t>
            </a:r>
            <a:r>
              <a:rPr lang="zh-CN" altLang="en-US" sz="2400"/>
              <a:t>下存储一个文档</a:t>
            </a:r>
          </a:p>
          <a:p>
            <a:pPr>
              <a:lnSpc>
                <a:spcPct val="90000"/>
              </a:lnSpc>
              <a:buFont typeface="Wingdings" pitchFamily="2" charset="2"/>
              <a:buNone/>
              <a:tabLst>
                <a:tab pos="2147888" algn="l"/>
              </a:tabLst>
            </a:pPr>
            <a:r>
              <a:rPr lang="en-US" altLang="zh-CN" sz="2400"/>
              <a:t>DELETE  	</a:t>
            </a:r>
            <a:r>
              <a:rPr lang="zh-CN" altLang="en-US" sz="2400"/>
              <a:t>删除指明的 </a:t>
            </a:r>
            <a:r>
              <a:rPr lang="en-US" altLang="zh-CN" sz="2400"/>
              <a:t>URL</a:t>
            </a:r>
            <a:r>
              <a:rPr lang="zh-CN" altLang="en-US" sz="2400"/>
              <a:t>所标志的资源</a:t>
            </a:r>
          </a:p>
          <a:p>
            <a:pPr>
              <a:lnSpc>
                <a:spcPct val="90000"/>
              </a:lnSpc>
              <a:buFont typeface="Wingdings" pitchFamily="2" charset="2"/>
              <a:buNone/>
              <a:tabLst>
                <a:tab pos="2147888" algn="l"/>
              </a:tabLst>
            </a:pPr>
            <a:r>
              <a:rPr lang="en-US" altLang="zh-CN" sz="2400"/>
              <a:t>TRACE       	</a:t>
            </a:r>
            <a:r>
              <a:rPr lang="zh-CN" altLang="en-US" sz="2400"/>
              <a:t>用来进行环回测试的请求报文</a:t>
            </a:r>
          </a:p>
          <a:p>
            <a:pPr>
              <a:lnSpc>
                <a:spcPct val="90000"/>
              </a:lnSpc>
              <a:buFont typeface="Wingdings" pitchFamily="2" charset="2"/>
              <a:buNone/>
              <a:tabLst>
                <a:tab pos="2147888" algn="l"/>
              </a:tabLst>
            </a:pPr>
            <a:r>
              <a:rPr lang="en-US" altLang="zh-CN" sz="2400"/>
              <a:t>CONNECT	</a:t>
            </a:r>
            <a:r>
              <a:rPr lang="zh-CN" altLang="en-US" sz="2400"/>
              <a:t>用于代理服务器</a:t>
            </a:r>
          </a:p>
        </p:txBody>
      </p:sp>
      <p:sp>
        <p:nvSpPr>
          <p:cNvPr id="2387972" name="Line 4"/>
          <p:cNvSpPr>
            <a:spLocks noChangeShapeType="1"/>
          </p:cNvSpPr>
          <p:nvPr/>
        </p:nvSpPr>
        <p:spPr bwMode="auto">
          <a:xfrm>
            <a:off x="323850" y="2492375"/>
            <a:ext cx="8496300"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87973" name="Line 5"/>
          <p:cNvSpPr>
            <a:spLocks noChangeShapeType="1"/>
          </p:cNvSpPr>
          <p:nvPr/>
        </p:nvSpPr>
        <p:spPr bwMode="auto">
          <a:xfrm rot="5400000">
            <a:off x="413544" y="4037807"/>
            <a:ext cx="4465637"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0018" name="Rectangle 2"/>
          <p:cNvSpPr>
            <a:spLocks noChangeArrowheads="1"/>
          </p:cNvSpPr>
          <p:nvPr/>
        </p:nvSpPr>
        <p:spPr bwMode="auto">
          <a:xfrm>
            <a:off x="1884363" y="2935288"/>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19" name="Rectangle 3"/>
          <p:cNvSpPr>
            <a:spLocks noChangeArrowheads="1"/>
          </p:cNvSpPr>
          <p:nvPr/>
        </p:nvSpPr>
        <p:spPr bwMode="auto">
          <a:xfrm>
            <a:off x="1884363" y="2119313"/>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0" name="Rectangle 4"/>
          <p:cNvSpPr>
            <a:spLocks noChangeArrowheads="1"/>
          </p:cNvSpPr>
          <p:nvPr/>
        </p:nvSpPr>
        <p:spPr bwMode="auto">
          <a:xfrm>
            <a:off x="1884363" y="1712913"/>
            <a:ext cx="4802187" cy="4064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1" name="Rectangle 5"/>
          <p:cNvSpPr>
            <a:spLocks noGrp="1" noChangeArrowheads="1"/>
          </p:cNvSpPr>
          <p:nvPr>
            <p:ph type="title"/>
          </p:nvPr>
        </p:nvSpPr>
        <p:spPr>
          <a:xfrm>
            <a:off x="1042988" y="188913"/>
            <a:ext cx="7793037" cy="839787"/>
          </a:xfrm>
        </p:spPr>
        <p:txBody>
          <a:bodyPr/>
          <a:lstStyle/>
          <a:p>
            <a:pPr algn="ctr"/>
            <a:r>
              <a:rPr lang="en-US" altLang="zh-CN" sz="3600"/>
              <a:t>HTTP </a:t>
            </a:r>
            <a:r>
              <a:rPr lang="zh-CN" altLang="en-US" sz="3600"/>
              <a:t>的报文结构（请求报文） </a:t>
            </a:r>
          </a:p>
        </p:txBody>
      </p:sp>
      <p:sp>
        <p:nvSpPr>
          <p:cNvPr id="2390022" name="Rectangle 6"/>
          <p:cNvSpPr>
            <a:spLocks noChangeArrowheads="1"/>
          </p:cNvSpPr>
          <p:nvPr/>
        </p:nvSpPr>
        <p:spPr bwMode="auto">
          <a:xfrm>
            <a:off x="4133850" y="2944813"/>
            <a:ext cx="887413" cy="388937"/>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3" name="Rectangle 7"/>
          <p:cNvSpPr>
            <a:spLocks noChangeArrowheads="1"/>
          </p:cNvSpPr>
          <p:nvPr/>
        </p:nvSpPr>
        <p:spPr bwMode="auto">
          <a:xfrm>
            <a:off x="1890713" y="3362325"/>
            <a:ext cx="909637" cy="387350"/>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4" name="Rectangle 8"/>
          <p:cNvSpPr>
            <a:spLocks noChangeArrowheads="1"/>
          </p:cNvSpPr>
          <p:nvPr/>
        </p:nvSpPr>
        <p:spPr bwMode="auto">
          <a:xfrm>
            <a:off x="4133850" y="2128838"/>
            <a:ext cx="887413"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5" name="Rectangle 9"/>
          <p:cNvSpPr>
            <a:spLocks noChangeArrowheads="1"/>
          </p:cNvSpPr>
          <p:nvPr/>
        </p:nvSpPr>
        <p:spPr bwMode="auto">
          <a:xfrm>
            <a:off x="3578225" y="2944813"/>
            <a:ext cx="120650"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6" name="Rectangle 10"/>
          <p:cNvSpPr>
            <a:spLocks noChangeArrowheads="1"/>
          </p:cNvSpPr>
          <p:nvPr/>
        </p:nvSpPr>
        <p:spPr bwMode="auto">
          <a:xfrm>
            <a:off x="3578225" y="2128838"/>
            <a:ext cx="111125"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7" name="Line 11"/>
          <p:cNvSpPr>
            <a:spLocks noChangeShapeType="1"/>
          </p:cNvSpPr>
          <p:nvPr/>
        </p:nvSpPr>
        <p:spPr bwMode="auto">
          <a:xfrm>
            <a:off x="3440113"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8" name="Line 12"/>
          <p:cNvSpPr>
            <a:spLocks noChangeShapeType="1"/>
          </p:cNvSpPr>
          <p:nvPr/>
        </p:nvSpPr>
        <p:spPr bwMode="auto">
          <a:xfrm>
            <a:off x="41338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29" name="Line 13"/>
          <p:cNvSpPr>
            <a:spLocks noChangeShapeType="1"/>
          </p:cNvSpPr>
          <p:nvPr/>
        </p:nvSpPr>
        <p:spPr bwMode="auto">
          <a:xfrm>
            <a:off x="3578225"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0" name="Rectangle 14"/>
          <p:cNvSpPr>
            <a:spLocks noChangeArrowheads="1"/>
          </p:cNvSpPr>
          <p:nvPr/>
        </p:nvSpPr>
        <p:spPr bwMode="auto">
          <a:xfrm>
            <a:off x="5770563" y="1722438"/>
            <a:ext cx="915987"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1" name="Rectangle 15"/>
          <p:cNvSpPr>
            <a:spLocks noChangeArrowheads="1"/>
          </p:cNvSpPr>
          <p:nvPr/>
        </p:nvSpPr>
        <p:spPr bwMode="auto">
          <a:xfrm>
            <a:off x="4438650"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2" name="Rectangle 16"/>
          <p:cNvSpPr>
            <a:spLocks noChangeArrowheads="1"/>
          </p:cNvSpPr>
          <p:nvPr/>
        </p:nvSpPr>
        <p:spPr bwMode="auto">
          <a:xfrm>
            <a:off x="3106738"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3" name="Text Box 17"/>
          <p:cNvSpPr txBox="1">
            <a:spLocks noChangeArrowheads="1"/>
          </p:cNvSpPr>
          <p:nvPr/>
        </p:nvSpPr>
        <p:spPr bwMode="auto">
          <a:xfrm>
            <a:off x="2055813" y="1701800"/>
            <a:ext cx="903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方   法</a:t>
            </a:r>
          </a:p>
        </p:txBody>
      </p:sp>
      <p:sp>
        <p:nvSpPr>
          <p:cNvPr id="2390034" name="Line 18"/>
          <p:cNvSpPr>
            <a:spLocks noChangeShapeType="1"/>
          </p:cNvSpPr>
          <p:nvPr/>
        </p:nvSpPr>
        <p:spPr bwMode="auto">
          <a:xfrm>
            <a:off x="3106738"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5" name="Line 19"/>
          <p:cNvSpPr>
            <a:spLocks noChangeShapeType="1"/>
          </p:cNvSpPr>
          <p:nvPr/>
        </p:nvSpPr>
        <p:spPr bwMode="auto">
          <a:xfrm>
            <a:off x="32178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6" name="Line 20"/>
          <p:cNvSpPr>
            <a:spLocks noChangeShapeType="1"/>
          </p:cNvSpPr>
          <p:nvPr/>
        </p:nvSpPr>
        <p:spPr bwMode="auto">
          <a:xfrm>
            <a:off x="4438650"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7" name="Line 21"/>
          <p:cNvSpPr>
            <a:spLocks noChangeShapeType="1"/>
          </p:cNvSpPr>
          <p:nvPr/>
        </p:nvSpPr>
        <p:spPr bwMode="auto">
          <a:xfrm>
            <a:off x="4549775"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8" name="Line 22"/>
          <p:cNvSpPr>
            <a:spLocks noChangeShapeType="1"/>
          </p:cNvSpPr>
          <p:nvPr/>
        </p:nvSpPr>
        <p:spPr bwMode="auto">
          <a:xfrm>
            <a:off x="57705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39" name="Text Box 23"/>
          <p:cNvSpPr txBox="1">
            <a:spLocks noChangeArrowheads="1"/>
          </p:cNvSpPr>
          <p:nvPr/>
        </p:nvSpPr>
        <p:spPr bwMode="auto">
          <a:xfrm>
            <a:off x="3430588" y="1701800"/>
            <a:ext cx="693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URL</a:t>
            </a:r>
          </a:p>
        </p:txBody>
      </p:sp>
      <p:sp>
        <p:nvSpPr>
          <p:cNvPr id="2390040" name="Text Box 24"/>
          <p:cNvSpPr txBox="1">
            <a:spLocks noChangeArrowheads="1"/>
          </p:cNvSpPr>
          <p:nvPr/>
        </p:nvSpPr>
        <p:spPr bwMode="auto">
          <a:xfrm>
            <a:off x="4676775" y="1701800"/>
            <a:ext cx="903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版   本</a:t>
            </a:r>
          </a:p>
        </p:txBody>
      </p:sp>
      <p:sp>
        <p:nvSpPr>
          <p:cNvPr id="2390041" name="Text Box 25"/>
          <p:cNvSpPr txBox="1">
            <a:spLocks noChangeArrowheads="1"/>
          </p:cNvSpPr>
          <p:nvPr/>
        </p:nvSpPr>
        <p:spPr bwMode="auto">
          <a:xfrm>
            <a:off x="1892300" y="2114550"/>
            <a:ext cx="145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90042" name="Line 26"/>
          <p:cNvSpPr>
            <a:spLocks noChangeShapeType="1"/>
          </p:cNvSpPr>
          <p:nvPr/>
        </p:nvSpPr>
        <p:spPr bwMode="auto">
          <a:xfrm>
            <a:off x="3440113"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43" name="Line 27"/>
          <p:cNvSpPr>
            <a:spLocks noChangeShapeType="1"/>
          </p:cNvSpPr>
          <p:nvPr/>
        </p:nvSpPr>
        <p:spPr bwMode="auto">
          <a:xfrm>
            <a:off x="41338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44" name="Text Box 28"/>
          <p:cNvSpPr txBox="1">
            <a:spLocks noChangeArrowheads="1"/>
          </p:cNvSpPr>
          <p:nvPr/>
        </p:nvSpPr>
        <p:spPr bwMode="auto">
          <a:xfrm>
            <a:off x="5251450" y="2530475"/>
            <a:ext cx="947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首部行</a:t>
            </a:r>
          </a:p>
        </p:txBody>
      </p:sp>
      <p:sp>
        <p:nvSpPr>
          <p:cNvPr id="2390045" name="Line 29"/>
          <p:cNvSpPr>
            <a:spLocks noChangeShapeType="1"/>
          </p:cNvSpPr>
          <p:nvPr/>
        </p:nvSpPr>
        <p:spPr bwMode="auto">
          <a:xfrm>
            <a:off x="3578225"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46" name="Text Box 30"/>
          <p:cNvSpPr txBox="1">
            <a:spLocks noChangeArrowheads="1"/>
          </p:cNvSpPr>
          <p:nvPr/>
        </p:nvSpPr>
        <p:spPr bwMode="auto">
          <a:xfrm>
            <a:off x="3367088" y="2116138"/>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0047" name="Text Box 31"/>
          <p:cNvSpPr txBox="1">
            <a:spLocks noChangeArrowheads="1"/>
          </p:cNvSpPr>
          <p:nvPr/>
        </p:nvSpPr>
        <p:spPr bwMode="auto">
          <a:xfrm>
            <a:off x="3700463" y="2122488"/>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90048" name="Text Box 32"/>
          <p:cNvSpPr txBox="1">
            <a:spLocks noChangeArrowheads="1"/>
          </p:cNvSpPr>
          <p:nvPr/>
        </p:nvSpPr>
        <p:spPr bwMode="auto">
          <a:xfrm>
            <a:off x="1887538" y="2922588"/>
            <a:ext cx="1455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90049" name="Text Box 33"/>
          <p:cNvSpPr txBox="1">
            <a:spLocks noChangeArrowheads="1"/>
          </p:cNvSpPr>
          <p:nvPr/>
        </p:nvSpPr>
        <p:spPr bwMode="auto">
          <a:xfrm>
            <a:off x="3724275" y="2935288"/>
            <a:ext cx="43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90050" name="Text Box 34"/>
          <p:cNvSpPr txBox="1">
            <a:spLocks noChangeArrowheads="1"/>
          </p:cNvSpPr>
          <p:nvPr/>
        </p:nvSpPr>
        <p:spPr bwMode="auto">
          <a:xfrm>
            <a:off x="3328988" y="3554413"/>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0051" name="Text Box 35"/>
          <p:cNvSpPr txBox="1">
            <a:spLocks noChangeArrowheads="1"/>
          </p:cNvSpPr>
          <p:nvPr/>
        </p:nvSpPr>
        <p:spPr bwMode="auto">
          <a:xfrm rot="-5400000">
            <a:off x="2634457" y="2559844"/>
            <a:ext cx="439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0052" name="AutoShape 36"/>
          <p:cNvSpPr>
            <a:spLocks/>
          </p:cNvSpPr>
          <p:nvPr/>
        </p:nvSpPr>
        <p:spPr bwMode="auto">
          <a:xfrm>
            <a:off x="5091113" y="2171700"/>
            <a:ext cx="222250" cy="1171575"/>
          </a:xfrm>
          <a:prstGeom prst="rightBrace">
            <a:avLst>
              <a:gd name="adj1" fmla="val 43929"/>
              <a:gd name="adj2" fmla="val 50000"/>
            </a:avLst>
          </a:prstGeom>
          <a:noFill/>
          <a:ln w="1905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53" name="Rectangle 37"/>
          <p:cNvSpPr>
            <a:spLocks noChangeArrowheads="1"/>
          </p:cNvSpPr>
          <p:nvPr/>
        </p:nvSpPr>
        <p:spPr bwMode="auto">
          <a:xfrm>
            <a:off x="1884363" y="3749675"/>
            <a:ext cx="4997450" cy="917575"/>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54" name="Text Box 38"/>
          <p:cNvSpPr txBox="1">
            <a:spLocks noChangeArrowheads="1"/>
          </p:cNvSpPr>
          <p:nvPr/>
        </p:nvSpPr>
        <p:spPr bwMode="auto">
          <a:xfrm>
            <a:off x="3478213" y="3843338"/>
            <a:ext cx="1708150" cy="703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实体主体</a:t>
            </a:r>
          </a:p>
          <a:p>
            <a:pPr algn="ctr">
              <a:spcBef>
                <a:spcPct val="0"/>
              </a:spcBef>
              <a:buClrTx/>
              <a:buFontTx/>
              <a:buNone/>
            </a:pPr>
            <a:r>
              <a:rPr kumimoji="1" lang="zh-CN" altLang="en-US" sz="2000">
                <a:solidFill>
                  <a:srgbClr val="333399"/>
                </a:solidFill>
                <a:ea typeface="黑体" pitchFamily="49" charset="-122"/>
              </a:rPr>
              <a:t>（通常不用）</a:t>
            </a:r>
          </a:p>
        </p:txBody>
      </p:sp>
      <p:sp>
        <p:nvSpPr>
          <p:cNvPr id="2390055" name="Text Box 39"/>
          <p:cNvSpPr txBox="1">
            <a:spLocks noChangeArrowheads="1"/>
          </p:cNvSpPr>
          <p:nvPr/>
        </p:nvSpPr>
        <p:spPr bwMode="auto">
          <a:xfrm>
            <a:off x="6650038" y="1701800"/>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请求行</a:t>
            </a:r>
          </a:p>
        </p:txBody>
      </p:sp>
      <p:sp>
        <p:nvSpPr>
          <p:cNvPr id="2390056" name="Line 40"/>
          <p:cNvSpPr>
            <a:spLocks noChangeShapeType="1"/>
          </p:cNvSpPr>
          <p:nvPr/>
        </p:nvSpPr>
        <p:spPr bwMode="auto">
          <a:xfrm>
            <a:off x="18843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57" name="Line 41"/>
          <p:cNvSpPr>
            <a:spLocks noChangeShapeType="1"/>
          </p:cNvSpPr>
          <p:nvPr/>
        </p:nvSpPr>
        <p:spPr bwMode="auto">
          <a:xfrm>
            <a:off x="1884363"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58" name="Line 42"/>
          <p:cNvSpPr>
            <a:spLocks noChangeShapeType="1"/>
          </p:cNvSpPr>
          <p:nvPr/>
        </p:nvSpPr>
        <p:spPr bwMode="auto">
          <a:xfrm>
            <a:off x="2800350"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59" name="Line 43"/>
          <p:cNvSpPr>
            <a:spLocks noChangeShapeType="1"/>
          </p:cNvSpPr>
          <p:nvPr/>
        </p:nvSpPr>
        <p:spPr bwMode="auto">
          <a:xfrm>
            <a:off x="50212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60" name="Text Box 44"/>
          <p:cNvSpPr txBox="1">
            <a:spLocks noChangeArrowheads="1"/>
          </p:cNvSpPr>
          <p:nvPr/>
        </p:nvSpPr>
        <p:spPr bwMode="auto">
          <a:xfrm>
            <a:off x="3449638" y="1052513"/>
            <a:ext cx="690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空格</a:t>
            </a:r>
          </a:p>
        </p:txBody>
      </p:sp>
      <p:sp>
        <p:nvSpPr>
          <p:cNvPr id="2390061" name="Text Box 45"/>
          <p:cNvSpPr txBox="1">
            <a:spLocks noChangeArrowheads="1"/>
          </p:cNvSpPr>
          <p:nvPr/>
        </p:nvSpPr>
        <p:spPr bwMode="auto">
          <a:xfrm>
            <a:off x="5386388" y="1052513"/>
            <a:ext cx="1201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回车换行</a:t>
            </a:r>
          </a:p>
        </p:txBody>
      </p:sp>
      <p:sp>
        <p:nvSpPr>
          <p:cNvPr id="2390062" name="Line 46"/>
          <p:cNvSpPr>
            <a:spLocks noChangeShapeType="1"/>
          </p:cNvSpPr>
          <p:nvPr/>
        </p:nvSpPr>
        <p:spPr bwMode="auto">
          <a:xfrm>
            <a:off x="4059238" y="1406525"/>
            <a:ext cx="407987"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63" name="Line 47"/>
          <p:cNvSpPr>
            <a:spLocks noChangeShapeType="1"/>
          </p:cNvSpPr>
          <p:nvPr/>
        </p:nvSpPr>
        <p:spPr bwMode="auto">
          <a:xfrm flipH="1">
            <a:off x="3133725" y="1406525"/>
            <a:ext cx="44450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64" name="Line 48"/>
          <p:cNvSpPr>
            <a:spLocks noChangeShapeType="1"/>
          </p:cNvSpPr>
          <p:nvPr/>
        </p:nvSpPr>
        <p:spPr bwMode="auto">
          <a:xfrm>
            <a:off x="5983288" y="1406525"/>
            <a:ext cx="22225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65" name="Line 49"/>
          <p:cNvSpPr>
            <a:spLocks noChangeShapeType="1"/>
          </p:cNvSpPr>
          <p:nvPr/>
        </p:nvSpPr>
        <p:spPr bwMode="auto">
          <a:xfrm>
            <a:off x="36893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66" name="Line 50"/>
          <p:cNvSpPr>
            <a:spLocks noChangeShapeType="1"/>
          </p:cNvSpPr>
          <p:nvPr/>
        </p:nvSpPr>
        <p:spPr bwMode="auto">
          <a:xfrm>
            <a:off x="36893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0067" name="Text Box 51"/>
          <p:cNvSpPr txBox="1">
            <a:spLocks noChangeArrowheads="1"/>
          </p:cNvSpPr>
          <p:nvPr/>
        </p:nvSpPr>
        <p:spPr bwMode="auto">
          <a:xfrm>
            <a:off x="3367088" y="2936875"/>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0068" name="Text Box 52"/>
          <p:cNvSpPr txBox="1">
            <a:spLocks noChangeArrowheads="1"/>
          </p:cNvSpPr>
          <p:nvPr/>
        </p:nvSpPr>
        <p:spPr bwMode="auto">
          <a:xfrm>
            <a:off x="5729288" y="17018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0069" name="Text Box 53"/>
          <p:cNvSpPr txBox="1">
            <a:spLocks noChangeArrowheads="1"/>
          </p:cNvSpPr>
          <p:nvPr/>
        </p:nvSpPr>
        <p:spPr bwMode="auto">
          <a:xfrm>
            <a:off x="4148138" y="2943225"/>
            <a:ext cx="849312" cy="396875"/>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0070" name="Text Box 54"/>
          <p:cNvSpPr txBox="1">
            <a:spLocks noChangeArrowheads="1"/>
          </p:cNvSpPr>
          <p:nvPr/>
        </p:nvSpPr>
        <p:spPr bwMode="auto">
          <a:xfrm>
            <a:off x="4154488" y="21336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0071" name="Text Box 55"/>
          <p:cNvSpPr txBox="1">
            <a:spLocks noChangeArrowheads="1"/>
          </p:cNvSpPr>
          <p:nvPr/>
        </p:nvSpPr>
        <p:spPr bwMode="auto">
          <a:xfrm>
            <a:off x="1887538" y="3335338"/>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0072" name="Text Box 56"/>
          <p:cNvSpPr txBox="1">
            <a:spLocks noChangeArrowheads="1"/>
          </p:cNvSpPr>
          <p:nvPr/>
        </p:nvSpPr>
        <p:spPr bwMode="auto">
          <a:xfrm>
            <a:off x="1619250" y="4797425"/>
            <a:ext cx="54006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en-US" altLang="zh-CN" sz="2800">
                <a:solidFill>
                  <a:srgbClr val="333399"/>
                </a:solidFill>
                <a:latin typeface="Arial"/>
                <a:ea typeface="黑体" pitchFamily="49" charset="-122"/>
              </a:rPr>
              <a:t>“</a:t>
            </a:r>
            <a:r>
              <a:rPr lang="en-US" altLang="zh-CN" sz="2800">
                <a:solidFill>
                  <a:srgbClr val="333399"/>
                </a:solidFill>
                <a:ea typeface="黑体" pitchFamily="49" charset="-122"/>
              </a:rPr>
              <a:t>URL</a:t>
            </a:r>
            <a:r>
              <a:rPr lang="en-US" altLang="zh-CN" sz="2800">
                <a:solidFill>
                  <a:srgbClr val="333399"/>
                </a:solidFill>
                <a:latin typeface="Arial"/>
                <a:ea typeface="黑体" pitchFamily="49" charset="-122"/>
              </a:rPr>
              <a:t>”</a:t>
            </a:r>
            <a:r>
              <a:rPr lang="zh-CN" altLang="en-US" sz="2800">
                <a:solidFill>
                  <a:srgbClr val="333399"/>
                </a:solidFill>
                <a:latin typeface="黑体" pitchFamily="49" charset="-122"/>
                <a:ea typeface="黑体" pitchFamily="49" charset="-122"/>
              </a:rPr>
              <a:t>是所请求的资源的</a:t>
            </a:r>
            <a:r>
              <a:rPr lang="zh-CN" altLang="en-US" sz="2800">
                <a:solidFill>
                  <a:srgbClr val="333399"/>
                </a:solidFill>
                <a:ea typeface="黑体" pitchFamily="49" charset="-122"/>
              </a:rPr>
              <a:t> </a:t>
            </a:r>
            <a:r>
              <a:rPr lang="en-US" altLang="zh-CN" sz="2800">
                <a:solidFill>
                  <a:srgbClr val="333399"/>
                </a:solidFill>
                <a:ea typeface="黑体" pitchFamily="49" charset="-122"/>
              </a:rPr>
              <a:t>URL</a:t>
            </a:r>
            <a:r>
              <a:rPr lang="zh-CN" altLang="en-US" sz="2800">
                <a:solidFill>
                  <a:srgbClr val="333399"/>
                </a:solidFill>
                <a:ea typeface="黑体" pitchFamily="49" charset="-122"/>
              </a:rPr>
              <a:t>。</a:t>
            </a:r>
          </a:p>
        </p:txBody>
      </p:sp>
      <p:sp>
        <p:nvSpPr>
          <p:cNvPr id="2390073" name="Rectangle 57"/>
          <p:cNvSpPr>
            <a:spLocks noChangeArrowheads="1"/>
          </p:cNvSpPr>
          <p:nvPr/>
        </p:nvSpPr>
        <p:spPr bwMode="auto">
          <a:xfrm>
            <a:off x="3132138" y="1628775"/>
            <a:ext cx="1439862" cy="576263"/>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390073"/>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9007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0073" grpId="0" animBg="1"/>
      <p:bldP spid="2390073" grpId="1"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2066" name="Rectangle 2"/>
          <p:cNvSpPr>
            <a:spLocks noChangeArrowheads="1"/>
          </p:cNvSpPr>
          <p:nvPr/>
        </p:nvSpPr>
        <p:spPr bwMode="auto">
          <a:xfrm>
            <a:off x="1884363" y="2935288"/>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67" name="Rectangle 3"/>
          <p:cNvSpPr>
            <a:spLocks noChangeArrowheads="1"/>
          </p:cNvSpPr>
          <p:nvPr/>
        </p:nvSpPr>
        <p:spPr bwMode="auto">
          <a:xfrm>
            <a:off x="1884363" y="2119313"/>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68" name="Rectangle 4"/>
          <p:cNvSpPr>
            <a:spLocks noChangeArrowheads="1"/>
          </p:cNvSpPr>
          <p:nvPr/>
        </p:nvSpPr>
        <p:spPr bwMode="auto">
          <a:xfrm>
            <a:off x="1884363" y="1712913"/>
            <a:ext cx="4802187" cy="4064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69" name="Rectangle 5"/>
          <p:cNvSpPr>
            <a:spLocks noGrp="1" noChangeArrowheads="1"/>
          </p:cNvSpPr>
          <p:nvPr>
            <p:ph type="title"/>
          </p:nvPr>
        </p:nvSpPr>
        <p:spPr>
          <a:xfrm>
            <a:off x="1042988" y="188913"/>
            <a:ext cx="7793037" cy="839787"/>
          </a:xfrm>
        </p:spPr>
        <p:txBody>
          <a:bodyPr/>
          <a:lstStyle/>
          <a:p>
            <a:pPr algn="ctr"/>
            <a:r>
              <a:rPr lang="en-US" altLang="zh-CN" sz="3600"/>
              <a:t>HTTP </a:t>
            </a:r>
            <a:r>
              <a:rPr lang="zh-CN" altLang="en-US" sz="3600"/>
              <a:t>的报文结构（请求报文） </a:t>
            </a:r>
          </a:p>
        </p:txBody>
      </p:sp>
      <p:sp>
        <p:nvSpPr>
          <p:cNvPr id="2392070" name="Rectangle 6"/>
          <p:cNvSpPr>
            <a:spLocks noChangeArrowheads="1"/>
          </p:cNvSpPr>
          <p:nvPr/>
        </p:nvSpPr>
        <p:spPr bwMode="auto">
          <a:xfrm>
            <a:off x="4133850" y="2944813"/>
            <a:ext cx="887413" cy="388937"/>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1" name="Rectangle 7"/>
          <p:cNvSpPr>
            <a:spLocks noChangeArrowheads="1"/>
          </p:cNvSpPr>
          <p:nvPr/>
        </p:nvSpPr>
        <p:spPr bwMode="auto">
          <a:xfrm>
            <a:off x="1890713" y="3362325"/>
            <a:ext cx="909637" cy="387350"/>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2" name="Rectangle 8"/>
          <p:cNvSpPr>
            <a:spLocks noChangeArrowheads="1"/>
          </p:cNvSpPr>
          <p:nvPr/>
        </p:nvSpPr>
        <p:spPr bwMode="auto">
          <a:xfrm>
            <a:off x="4133850" y="2128838"/>
            <a:ext cx="887413"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3" name="Rectangle 9"/>
          <p:cNvSpPr>
            <a:spLocks noChangeArrowheads="1"/>
          </p:cNvSpPr>
          <p:nvPr/>
        </p:nvSpPr>
        <p:spPr bwMode="auto">
          <a:xfrm>
            <a:off x="3578225" y="2944813"/>
            <a:ext cx="120650"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4" name="Rectangle 10"/>
          <p:cNvSpPr>
            <a:spLocks noChangeArrowheads="1"/>
          </p:cNvSpPr>
          <p:nvPr/>
        </p:nvSpPr>
        <p:spPr bwMode="auto">
          <a:xfrm>
            <a:off x="3578225" y="2128838"/>
            <a:ext cx="111125"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5" name="Line 11"/>
          <p:cNvSpPr>
            <a:spLocks noChangeShapeType="1"/>
          </p:cNvSpPr>
          <p:nvPr/>
        </p:nvSpPr>
        <p:spPr bwMode="auto">
          <a:xfrm>
            <a:off x="3440113"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6" name="Line 12"/>
          <p:cNvSpPr>
            <a:spLocks noChangeShapeType="1"/>
          </p:cNvSpPr>
          <p:nvPr/>
        </p:nvSpPr>
        <p:spPr bwMode="auto">
          <a:xfrm>
            <a:off x="41338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7" name="Line 13"/>
          <p:cNvSpPr>
            <a:spLocks noChangeShapeType="1"/>
          </p:cNvSpPr>
          <p:nvPr/>
        </p:nvSpPr>
        <p:spPr bwMode="auto">
          <a:xfrm>
            <a:off x="3578225"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8" name="Rectangle 14"/>
          <p:cNvSpPr>
            <a:spLocks noChangeArrowheads="1"/>
          </p:cNvSpPr>
          <p:nvPr/>
        </p:nvSpPr>
        <p:spPr bwMode="auto">
          <a:xfrm>
            <a:off x="5770563" y="1722438"/>
            <a:ext cx="915987"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79" name="Rectangle 15"/>
          <p:cNvSpPr>
            <a:spLocks noChangeArrowheads="1"/>
          </p:cNvSpPr>
          <p:nvPr/>
        </p:nvSpPr>
        <p:spPr bwMode="auto">
          <a:xfrm>
            <a:off x="4438650"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0" name="Rectangle 16"/>
          <p:cNvSpPr>
            <a:spLocks noChangeArrowheads="1"/>
          </p:cNvSpPr>
          <p:nvPr/>
        </p:nvSpPr>
        <p:spPr bwMode="auto">
          <a:xfrm>
            <a:off x="3106738"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1" name="Text Box 17"/>
          <p:cNvSpPr txBox="1">
            <a:spLocks noChangeArrowheads="1"/>
          </p:cNvSpPr>
          <p:nvPr/>
        </p:nvSpPr>
        <p:spPr bwMode="auto">
          <a:xfrm>
            <a:off x="2055813" y="1701800"/>
            <a:ext cx="903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方   法</a:t>
            </a:r>
          </a:p>
        </p:txBody>
      </p:sp>
      <p:sp>
        <p:nvSpPr>
          <p:cNvPr id="2392082" name="Line 18"/>
          <p:cNvSpPr>
            <a:spLocks noChangeShapeType="1"/>
          </p:cNvSpPr>
          <p:nvPr/>
        </p:nvSpPr>
        <p:spPr bwMode="auto">
          <a:xfrm>
            <a:off x="3106738"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3" name="Line 19"/>
          <p:cNvSpPr>
            <a:spLocks noChangeShapeType="1"/>
          </p:cNvSpPr>
          <p:nvPr/>
        </p:nvSpPr>
        <p:spPr bwMode="auto">
          <a:xfrm>
            <a:off x="32178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4" name="Line 20"/>
          <p:cNvSpPr>
            <a:spLocks noChangeShapeType="1"/>
          </p:cNvSpPr>
          <p:nvPr/>
        </p:nvSpPr>
        <p:spPr bwMode="auto">
          <a:xfrm>
            <a:off x="4438650"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5" name="Line 21"/>
          <p:cNvSpPr>
            <a:spLocks noChangeShapeType="1"/>
          </p:cNvSpPr>
          <p:nvPr/>
        </p:nvSpPr>
        <p:spPr bwMode="auto">
          <a:xfrm>
            <a:off x="4549775"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6" name="Line 22"/>
          <p:cNvSpPr>
            <a:spLocks noChangeShapeType="1"/>
          </p:cNvSpPr>
          <p:nvPr/>
        </p:nvSpPr>
        <p:spPr bwMode="auto">
          <a:xfrm>
            <a:off x="57705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87" name="Text Box 23"/>
          <p:cNvSpPr txBox="1">
            <a:spLocks noChangeArrowheads="1"/>
          </p:cNvSpPr>
          <p:nvPr/>
        </p:nvSpPr>
        <p:spPr bwMode="auto">
          <a:xfrm>
            <a:off x="3430588" y="1701800"/>
            <a:ext cx="693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URL</a:t>
            </a:r>
          </a:p>
        </p:txBody>
      </p:sp>
      <p:sp>
        <p:nvSpPr>
          <p:cNvPr id="2392088" name="Text Box 24"/>
          <p:cNvSpPr txBox="1">
            <a:spLocks noChangeArrowheads="1"/>
          </p:cNvSpPr>
          <p:nvPr/>
        </p:nvSpPr>
        <p:spPr bwMode="auto">
          <a:xfrm>
            <a:off x="4676775" y="1701800"/>
            <a:ext cx="903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版   本</a:t>
            </a:r>
          </a:p>
        </p:txBody>
      </p:sp>
      <p:sp>
        <p:nvSpPr>
          <p:cNvPr id="2392089" name="Text Box 25"/>
          <p:cNvSpPr txBox="1">
            <a:spLocks noChangeArrowheads="1"/>
          </p:cNvSpPr>
          <p:nvPr/>
        </p:nvSpPr>
        <p:spPr bwMode="auto">
          <a:xfrm>
            <a:off x="1892300" y="2114550"/>
            <a:ext cx="145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92090" name="Line 26"/>
          <p:cNvSpPr>
            <a:spLocks noChangeShapeType="1"/>
          </p:cNvSpPr>
          <p:nvPr/>
        </p:nvSpPr>
        <p:spPr bwMode="auto">
          <a:xfrm>
            <a:off x="3440113"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91" name="Line 27"/>
          <p:cNvSpPr>
            <a:spLocks noChangeShapeType="1"/>
          </p:cNvSpPr>
          <p:nvPr/>
        </p:nvSpPr>
        <p:spPr bwMode="auto">
          <a:xfrm>
            <a:off x="41338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92" name="Text Box 28"/>
          <p:cNvSpPr txBox="1">
            <a:spLocks noChangeArrowheads="1"/>
          </p:cNvSpPr>
          <p:nvPr/>
        </p:nvSpPr>
        <p:spPr bwMode="auto">
          <a:xfrm>
            <a:off x="5251450" y="2530475"/>
            <a:ext cx="947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首部行</a:t>
            </a:r>
          </a:p>
        </p:txBody>
      </p:sp>
      <p:sp>
        <p:nvSpPr>
          <p:cNvPr id="2392093" name="Line 29"/>
          <p:cNvSpPr>
            <a:spLocks noChangeShapeType="1"/>
          </p:cNvSpPr>
          <p:nvPr/>
        </p:nvSpPr>
        <p:spPr bwMode="auto">
          <a:xfrm>
            <a:off x="3578225"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094" name="Text Box 30"/>
          <p:cNvSpPr txBox="1">
            <a:spLocks noChangeArrowheads="1"/>
          </p:cNvSpPr>
          <p:nvPr/>
        </p:nvSpPr>
        <p:spPr bwMode="auto">
          <a:xfrm>
            <a:off x="3367088" y="2116138"/>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2095" name="Text Box 31"/>
          <p:cNvSpPr txBox="1">
            <a:spLocks noChangeArrowheads="1"/>
          </p:cNvSpPr>
          <p:nvPr/>
        </p:nvSpPr>
        <p:spPr bwMode="auto">
          <a:xfrm>
            <a:off x="3700463" y="2122488"/>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92096" name="Text Box 32"/>
          <p:cNvSpPr txBox="1">
            <a:spLocks noChangeArrowheads="1"/>
          </p:cNvSpPr>
          <p:nvPr/>
        </p:nvSpPr>
        <p:spPr bwMode="auto">
          <a:xfrm>
            <a:off x="1887538" y="2922588"/>
            <a:ext cx="1455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92097" name="Text Box 33"/>
          <p:cNvSpPr txBox="1">
            <a:spLocks noChangeArrowheads="1"/>
          </p:cNvSpPr>
          <p:nvPr/>
        </p:nvSpPr>
        <p:spPr bwMode="auto">
          <a:xfrm>
            <a:off x="3724275" y="2935288"/>
            <a:ext cx="43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92098" name="Text Box 34"/>
          <p:cNvSpPr txBox="1">
            <a:spLocks noChangeArrowheads="1"/>
          </p:cNvSpPr>
          <p:nvPr/>
        </p:nvSpPr>
        <p:spPr bwMode="auto">
          <a:xfrm>
            <a:off x="3328988" y="3554413"/>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2099" name="Text Box 35"/>
          <p:cNvSpPr txBox="1">
            <a:spLocks noChangeArrowheads="1"/>
          </p:cNvSpPr>
          <p:nvPr/>
        </p:nvSpPr>
        <p:spPr bwMode="auto">
          <a:xfrm rot="-5400000">
            <a:off x="2634457" y="2559844"/>
            <a:ext cx="439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2100" name="AutoShape 36"/>
          <p:cNvSpPr>
            <a:spLocks/>
          </p:cNvSpPr>
          <p:nvPr/>
        </p:nvSpPr>
        <p:spPr bwMode="auto">
          <a:xfrm>
            <a:off x="5091113" y="2171700"/>
            <a:ext cx="222250" cy="1171575"/>
          </a:xfrm>
          <a:prstGeom prst="rightBrace">
            <a:avLst>
              <a:gd name="adj1" fmla="val 43929"/>
              <a:gd name="adj2" fmla="val 50000"/>
            </a:avLst>
          </a:prstGeom>
          <a:noFill/>
          <a:ln w="1905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01" name="Rectangle 37"/>
          <p:cNvSpPr>
            <a:spLocks noChangeArrowheads="1"/>
          </p:cNvSpPr>
          <p:nvPr/>
        </p:nvSpPr>
        <p:spPr bwMode="auto">
          <a:xfrm>
            <a:off x="1884363" y="3749675"/>
            <a:ext cx="4997450" cy="917575"/>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02" name="Text Box 38"/>
          <p:cNvSpPr txBox="1">
            <a:spLocks noChangeArrowheads="1"/>
          </p:cNvSpPr>
          <p:nvPr/>
        </p:nvSpPr>
        <p:spPr bwMode="auto">
          <a:xfrm>
            <a:off x="3478213" y="3843338"/>
            <a:ext cx="1708150" cy="703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实体主体</a:t>
            </a:r>
          </a:p>
          <a:p>
            <a:pPr algn="ctr">
              <a:spcBef>
                <a:spcPct val="0"/>
              </a:spcBef>
              <a:buClrTx/>
              <a:buFontTx/>
              <a:buNone/>
            </a:pPr>
            <a:r>
              <a:rPr kumimoji="1" lang="zh-CN" altLang="en-US" sz="2000">
                <a:solidFill>
                  <a:srgbClr val="333399"/>
                </a:solidFill>
                <a:ea typeface="黑体" pitchFamily="49" charset="-122"/>
              </a:rPr>
              <a:t>（通常不用）</a:t>
            </a:r>
          </a:p>
        </p:txBody>
      </p:sp>
      <p:sp>
        <p:nvSpPr>
          <p:cNvPr id="2392103" name="Text Box 39"/>
          <p:cNvSpPr txBox="1">
            <a:spLocks noChangeArrowheads="1"/>
          </p:cNvSpPr>
          <p:nvPr/>
        </p:nvSpPr>
        <p:spPr bwMode="auto">
          <a:xfrm>
            <a:off x="6650038" y="1701800"/>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请求行</a:t>
            </a:r>
          </a:p>
        </p:txBody>
      </p:sp>
      <p:sp>
        <p:nvSpPr>
          <p:cNvPr id="2392104" name="Line 40"/>
          <p:cNvSpPr>
            <a:spLocks noChangeShapeType="1"/>
          </p:cNvSpPr>
          <p:nvPr/>
        </p:nvSpPr>
        <p:spPr bwMode="auto">
          <a:xfrm>
            <a:off x="18843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05" name="Line 41"/>
          <p:cNvSpPr>
            <a:spLocks noChangeShapeType="1"/>
          </p:cNvSpPr>
          <p:nvPr/>
        </p:nvSpPr>
        <p:spPr bwMode="auto">
          <a:xfrm>
            <a:off x="1884363"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06" name="Line 42"/>
          <p:cNvSpPr>
            <a:spLocks noChangeShapeType="1"/>
          </p:cNvSpPr>
          <p:nvPr/>
        </p:nvSpPr>
        <p:spPr bwMode="auto">
          <a:xfrm>
            <a:off x="2800350"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07" name="Line 43"/>
          <p:cNvSpPr>
            <a:spLocks noChangeShapeType="1"/>
          </p:cNvSpPr>
          <p:nvPr/>
        </p:nvSpPr>
        <p:spPr bwMode="auto">
          <a:xfrm>
            <a:off x="50212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08" name="Text Box 44"/>
          <p:cNvSpPr txBox="1">
            <a:spLocks noChangeArrowheads="1"/>
          </p:cNvSpPr>
          <p:nvPr/>
        </p:nvSpPr>
        <p:spPr bwMode="auto">
          <a:xfrm>
            <a:off x="3449638" y="1052513"/>
            <a:ext cx="690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空格</a:t>
            </a:r>
          </a:p>
        </p:txBody>
      </p:sp>
      <p:sp>
        <p:nvSpPr>
          <p:cNvPr id="2392109" name="Text Box 45"/>
          <p:cNvSpPr txBox="1">
            <a:spLocks noChangeArrowheads="1"/>
          </p:cNvSpPr>
          <p:nvPr/>
        </p:nvSpPr>
        <p:spPr bwMode="auto">
          <a:xfrm>
            <a:off x="5386388" y="1052513"/>
            <a:ext cx="1201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回车换行</a:t>
            </a:r>
          </a:p>
        </p:txBody>
      </p:sp>
      <p:sp>
        <p:nvSpPr>
          <p:cNvPr id="2392110" name="Line 46"/>
          <p:cNvSpPr>
            <a:spLocks noChangeShapeType="1"/>
          </p:cNvSpPr>
          <p:nvPr/>
        </p:nvSpPr>
        <p:spPr bwMode="auto">
          <a:xfrm>
            <a:off x="4059238" y="1406525"/>
            <a:ext cx="407987"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11" name="Line 47"/>
          <p:cNvSpPr>
            <a:spLocks noChangeShapeType="1"/>
          </p:cNvSpPr>
          <p:nvPr/>
        </p:nvSpPr>
        <p:spPr bwMode="auto">
          <a:xfrm flipH="1">
            <a:off x="3133725" y="1406525"/>
            <a:ext cx="44450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12" name="Line 48"/>
          <p:cNvSpPr>
            <a:spLocks noChangeShapeType="1"/>
          </p:cNvSpPr>
          <p:nvPr/>
        </p:nvSpPr>
        <p:spPr bwMode="auto">
          <a:xfrm>
            <a:off x="5983288" y="1406525"/>
            <a:ext cx="22225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13" name="Line 49"/>
          <p:cNvSpPr>
            <a:spLocks noChangeShapeType="1"/>
          </p:cNvSpPr>
          <p:nvPr/>
        </p:nvSpPr>
        <p:spPr bwMode="auto">
          <a:xfrm>
            <a:off x="36893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14" name="Line 50"/>
          <p:cNvSpPr>
            <a:spLocks noChangeShapeType="1"/>
          </p:cNvSpPr>
          <p:nvPr/>
        </p:nvSpPr>
        <p:spPr bwMode="auto">
          <a:xfrm>
            <a:off x="36893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2115" name="Text Box 51"/>
          <p:cNvSpPr txBox="1">
            <a:spLocks noChangeArrowheads="1"/>
          </p:cNvSpPr>
          <p:nvPr/>
        </p:nvSpPr>
        <p:spPr bwMode="auto">
          <a:xfrm>
            <a:off x="3367088" y="2936875"/>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2116" name="Text Box 52"/>
          <p:cNvSpPr txBox="1">
            <a:spLocks noChangeArrowheads="1"/>
          </p:cNvSpPr>
          <p:nvPr/>
        </p:nvSpPr>
        <p:spPr bwMode="auto">
          <a:xfrm>
            <a:off x="5729288" y="17018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2117" name="Text Box 53"/>
          <p:cNvSpPr txBox="1">
            <a:spLocks noChangeArrowheads="1"/>
          </p:cNvSpPr>
          <p:nvPr/>
        </p:nvSpPr>
        <p:spPr bwMode="auto">
          <a:xfrm>
            <a:off x="4148138" y="2943225"/>
            <a:ext cx="849312" cy="396875"/>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2118" name="Text Box 54"/>
          <p:cNvSpPr txBox="1">
            <a:spLocks noChangeArrowheads="1"/>
          </p:cNvSpPr>
          <p:nvPr/>
        </p:nvSpPr>
        <p:spPr bwMode="auto">
          <a:xfrm>
            <a:off x="4154488" y="21336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2119" name="Text Box 55"/>
          <p:cNvSpPr txBox="1">
            <a:spLocks noChangeArrowheads="1"/>
          </p:cNvSpPr>
          <p:nvPr/>
        </p:nvSpPr>
        <p:spPr bwMode="auto">
          <a:xfrm>
            <a:off x="1887538" y="3335338"/>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2120" name="Text Box 56"/>
          <p:cNvSpPr txBox="1">
            <a:spLocks noChangeArrowheads="1"/>
          </p:cNvSpPr>
          <p:nvPr/>
        </p:nvSpPr>
        <p:spPr bwMode="auto">
          <a:xfrm>
            <a:off x="2268538" y="4797425"/>
            <a:ext cx="4248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en-US" altLang="zh-CN" sz="2800">
                <a:solidFill>
                  <a:srgbClr val="333399"/>
                </a:solidFill>
                <a:latin typeface="Arial"/>
                <a:ea typeface="黑体" pitchFamily="49" charset="-122"/>
              </a:rPr>
              <a:t>“</a:t>
            </a:r>
            <a:r>
              <a:rPr lang="zh-CN" altLang="en-US" sz="2800">
                <a:solidFill>
                  <a:srgbClr val="333399"/>
                </a:solidFill>
                <a:ea typeface="黑体" pitchFamily="49" charset="-122"/>
              </a:rPr>
              <a:t>版本</a:t>
            </a:r>
            <a:r>
              <a:rPr lang="zh-CN" altLang="en-US" sz="2800">
                <a:solidFill>
                  <a:srgbClr val="333399"/>
                </a:solidFill>
                <a:latin typeface="Arial"/>
                <a:ea typeface="黑体" pitchFamily="49" charset="-122"/>
              </a:rPr>
              <a:t>”</a:t>
            </a:r>
            <a:r>
              <a:rPr lang="zh-CN" altLang="en-US" sz="2800">
                <a:solidFill>
                  <a:srgbClr val="333399"/>
                </a:solidFill>
                <a:latin typeface="黑体" pitchFamily="49" charset="-122"/>
                <a:ea typeface="黑体" pitchFamily="49" charset="-122"/>
              </a:rPr>
              <a:t>是</a:t>
            </a:r>
            <a:r>
              <a:rPr lang="zh-CN" altLang="en-US" sz="2800">
                <a:solidFill>
                  <a:srgbClr val="333399"/>
                </a:solidFill>
                <a:ea typeface="黑体" pitchFamily="49" charset="-122"/>
              </a:rPr>
              <a:t> </a:t>
            </a:r>
            <a:r>
              <a:rPr lang="en-US" altLang="zh-CN" sz="2800">
                <a:solidFill>
                  <a:srgbClr val="333399"/>
                </a:solidFill>
                <a:ea typeface="黑体" pitchFamily="49" charset="-122"/>
              </a:rPr>
              <a:t>HTTP </a:t>
            </a:r>
            <a:r>
              <a:rPr lang="zh-CN" altLang="en-US" sz="2800">
                <a:solidFill>
                  <a:srgbClr val="333399"/>
                </a:solidFill>
                <a:latin typeface="黑体" pitchFamily="49" charset="-122"/>
                <a:ea typeface="黑体" pitchFamily="49" charset="-122"/>
              </a:rPr>
              <a:t>的版本</a:t>
            </a:r>
            <a:r>
              <a:rPr lang="zh-CN" altLang="en-US" sz="2800">
                <a:solidFill>
                  <a:srgbClr val="333399"/>
                </a:solidFill>
                <a:ea typeface="黑体" pitchFamily="49" charset="-122"/>
              </a:rPr>
              <a:t>。</a:t>
            </a:r>
          </a:p>
        </p:txBody>
      </p:sp>
      <p:sp>
        <p:nvSpPr>
          <p:cNvPr id="2392121" name="Rectangle 57"/>
          <p:cNvSpPr>
            <a:spLocks noChangeArrowheads="1"/>
          </p:cNvSpPr>
          <p:nvPr/>
        </p:nvSpPr>
        <p:spPr bwMode="auto">
          <a:xfrm>
            <a:off x="4427538" y="1628775"/>
            <a:ext cx="1439862" cy="576263"/>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392121"/>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grpId="1" nodeType="afterEffect">
                                  <p:stCondLst>
                                    <p:cond delay="500"/>
                                  </p:stCondLst>
                                  <p:childTnLst>
                                    <p:anim calcmode="discrete" valueType="str">
                                      <p:cBhvr>
                                        <p:cTn id="9" dur="1000" fill="hold"/>
                                        <p:tgtEl>
                                          <p:spTgt spid="239212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2121" grpId="0" animBg="1"/>
      <p:bldP spid="2392121" grpId="1"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4114" name="Rectangle 2"/>
          <p:cNvSpPr>
            <a:spLocks noChangeArrowheads="1"/>
          </p:cNvSpPr>
          <p:nvPr/>
        </p:nvSpPr>
        <p:spPr bwMode="auto">
          <a:xfrm>
            <a:off x="1884363" y="2935288"/>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15" name="Rectangle 3"/>
          <p:cNvSpPr>
            <a:spLocks noChangeArrowheads="1"/>
          </p:cNvSpPr>
          <p:nvPr/>
        </p:nvSpPr>
        <p:spPr bwMode="auto">
          <a:xfrm>
            <a:off x="1884363" y="2119313"/>
            <a:ext cx="3136900" cy="407987"/>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16" name="Rectangle 4"/>
          <p:cNvSpPr>
            <a:spLocks noChangeArrowheads="1"/>
          </p:cNvSpPr>
          <p:nvPr/>
        </p:nvSpPr>
        <p:spPr bwMode="auto">
          <a:xfrm>
            <a:off x="1884363" y="1712913"/>
            <a:ext cx="4802187" cy="4064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17" name="Rectangle 5"/>
          <p:cNvSpPr>
            <a:spLocks noGrp="1" noChangeArrowheads="1"/>
          </p:cNvSpPr>
          <p:nvPr>
            <p:ph type="title"/>
          </p:nvPr>
        </p:nvSpPr>
        <p:spPr>
          <a:xfrm>
            <a:off x="1042988" y="188913"/>
            <a:ext cx="7793037" cy="839787"/>
          </a:xfrm>
        </p:spPr>
        <p:txBody>
          <a:bodyPr/>
          <a:lstStyle/>
          <a:p>
            <a:pPr algn="ctr"/>
            <a:r>
              <a:rPr lang="en-US" altLang="zh-CN" sz="3600"/>
              <a:t>HTTP </a:t>
            </a:r>
            <a:r>
              <a:rPr lang="zh-CN" altLang="en-US" sz="3600"/>
              <a:t>的报文结构（响应报文） </a:t>
            </a:r>
          </a:p>
        </p:txBody>
      </p:sp>
      <p:sp>
        <p:nvSpPr>
          <p:cNvPr id="2394118" name="Rectangle 6"/>
          <p:cNvSpPr>
            <a:spLocks noChangeArrowheads="1"/>
          </p:cNvSpPr>
          <p:nvPr/>
        </p:nvSpPr>
        <p:spPr bwMode="auto">
          <a:xfrm>
            <a:off x="4133850" y="2944813"/>
            <a:ext cx="887413" cy="388937"/>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19" name="Rectangle 7"/>
          <p:cNvSpPr>
            <a:spLocks noChangeArrowheads="1"/>
          </p:cNvSpPr>
          <p:nvPr/>
        </p:nvSpPr>
        <p:spPr bwMode="auto">
          <a:xfrm>
            <a:off x="1890713" y="3362325"/>
            <a:ext cx="909637" cy="387350"/>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0" name="Rectangle 8"/>
          <p:cNvSpPr>
            <a:spLocks noChangeArrowheads="1"/>
          </p:cNvSpPr>
          <p:nvPr/>
        </p:nvSpPr>
        <p:spPr bwMode="auto">
          <a:xfrm>
            <a:off x="4133850" y="2128838"/>
            <a:ext cx="887413"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1" name="Rectangle 9"/>
          <p:cNvSpPr>
            <a:spLocks noChangeArrowheads="1"/>
          </p:cNvSpPr>
          <p:nvPr/>
        </p:nvSpPr>
        <p:spPr bwMode="auto">
          <a:xfrm>
            <a:off x="3578225" y="2944813"/>
            <a:ext cx="120650"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2" name="Rectangle 10"/>
          <p:cNvSpPr>
            <a:spLocks noChangeArrowheads="1"/>
          </p:cNvSpPr>
          <p:nvPr/>
        </p:nvSpPr>
        <p:spPr bwMode="auto">
          <a:xfrm>
            <a:off x="3578225" y="2128838"/>
            <a:ext cx="111125" cy="398462"/>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3" name="Line 11"/>
          <p:cNvSpPr>
            <a:spLocks noChangeShapeType="1"/>
          </p:cNvSpPr>
          <p:nvPr/>
        </p:nvSpPr>
        <p:spPr bwMode="auto">
          <a:xfrm>
            <a:off x="3440113"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4" name="Line 12"/>
          <p:cNvSpPr>
            <a:spLocks noChangeShapeType="1"/>
          </p:cNvSpPr>
          <p:nvPr/>
        </p:nvSpPr>
        <p:spPr bwMode="auto">
          <a:xfrm>
            <a:off x="41338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5" name="Line 13"/>
          <p:cNvSpPr>
            <a:spLocks noChangeShapeType="1"/>
          </p:cNvSpPr>
          <p:nvPr/>
        </p:nvSpPr>
        <p:spPr bwMode="auto">
          <a:xfrm>
            <a:off x="3578225"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6" name="Rectangle 14"/>
          <p:cNvSpPr>
            <a:spLocks noChangeArrowheads="1"/>
          </p:cNvSpPr>
          <p:nvPr/>
        </p:nvSpPr>
        <p:spPr bwMode="auto">
          <a:xfrm>
            <a:off x="5770563" y="1722438"/>
            <a:ext cx="915987"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7" name="Rectangle 15"/>
          <p:cNvSpPr>
            <a:spLocks noChangeArrowheads="1"/>
          </p:cNvSpPr>
          <p:nvPr/>
        </p:nvSpPr>
        <p:spPr bwMode="auto">
          <a:xfrm>
            <a:off x="4438650"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8" name="Rectangle 16"/>
          <p:cNvSpPr>
            <a:spLocks noChangeArrowheads="1"/>
          </p:cNvSpPr>
          <p:nvPr/>
        </p:nvSpPr>
        <p:spPr bwMode="auto">
          <a:xfrm>
            <a:off x="3106738" y="1722438"/>
            <a:ext cx="111125" cy="396875"/>
          </a:xfrm>
          <a:prstGeom prst="rect">
            <a:avLst/>
          </a:prstGeom>
          <a:solidFill>
            <a:srgbClr val="CCE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29" name="Text Box 17"/>
          <p:cNvSpPr txBox="1">
            <a:spLocks noChangeArrowheads="1"/>
          </p:cNvSpPr>
          <p:nvPr/>
        </p:nvSpPr>
        <p:spPr bwMode="auto">
          <a:xfrm>
            <a:off x="2055813" y="1701800"/>
            <a:ext cx="903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版   本</a:t>
            </a:r>
          </a:p>
        </p:txBody>
      </p:sp>
      <p:sp>
        <p:nvSpPr>
          <p:cNvPr id="2394130" name="Line 18"/>
          <p:cNvSpPr>
            <a:spLocks noChangeShapeType="1"/>
          </p:cNvSpPr>
          <p:nvPr/>
        </p:nvSpPr>
        <p:spPr bwMode="auto">
          <a:xfrm>
            <a:off x="3106738"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31" name="Line 19"/>
          <p:cNvSpPr>
            <a:spLocks noChangeShapeType="1"/>
          </p:cNvSpPr>
          <p:nvPr/>
        </p:nvSpPr>
        <p:spPr bwMode="auto">
          <a:xfrm>
            <a:off x="32178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32" name="Line 20"/>
          <p:cNvSpPr>
            <a:spLocks noChangeShapeType="1"/>
          </p:cNvSpPr>
          <p:nvPr/>
        </p:nvSpPr>
        <p:spPr bwMode="auto">
          <a:xfrm>
            <a:off x="4438650"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33" name="Line 21"/>
          <p:cNvSpPr>
            <a:spLocks noChangeShapeType="1"/>
          </p:cNvSpPr>
          <p:nvPr/>
        </p:nvSpPr>
        <p:spPr bwMode="auto">
          <a:xfrm>
            <a:off x="4549775"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34" name="Line 22"/>
          <p:cNvSpPr>
            <a:spLocks noChangeShapeType="1"/>
          </p:cNvSpPr>
          <p:nvPr/>
        </p:nvSpPr>
        <p:spPr bwMode="auto">
          <a:xfrm>
            <a:off x="5770563" y="1712913"/>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35" name="Text Box 23"/>
          <p:cNvSpPr txBox="1">
            <a:spLocks noChangeArrowheads="1"/>
          </p:cNvSpPr>
          <p:nvPr/>
        </p:nvSpPr>
        <p:spPr bwMode="auto">
          <a:xfrm>
            <a:off x="3348038" y="1687513"/>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状态码</a:t>
            </a:r>
          </a:p>
        </p:txBody>
      </p:sp>
      <p:sp>
        <p:nvSpPr>
          <p:cNvPr id="2394136" name="Text Box 24"/>
          <p:cNvSpPr txBox="1">
            <a:spLocks noChangeArrowheads="1"/>
          </p:cNvSpPr>
          <p:nvPr/>
        </p:nvSpPr>
        <p:spPr bwMode="auto">
          <a:xfrm>
            <a:off x="4676775" y="1701800"/>
            <a:ext cx="903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短   语</a:t>
            </a:r>
          </a:p>
        </p:txBody>
      </p:sp>
      <p:sp>
        <p:nvSpPr>
          <p:cNvPr id="2394137" name="Text Box 25"/>
          <p:cNvSpPr txBox="1">
            <a:spLocks noChangeArrowheads="1"/>
          </p:cNvSpPr>
          <p:nvPr/>
        </p:nvSpPr>
        <p:spPr bwMode="auto">
          <a:xfrm>
            <a:off x="1892300" y="2114550"/>
            <a:ext cx="145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94138" name="Line 26"/>
          <p:cNvSpPr>
            <a:spLocks noChangeShapeType="1"/>
          </p:cNvSpPr>
          <p:nvPr/>
        </p:nvSpPr>
        <p:spPr bwMode="auto">
          <a:xfrm>
            <a:off x="3440113"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39" name="Line 27"/>
          <p:cNvSpPr>
            <a:spLocks noChangeShapeType="1"/>
          </p:cNvSpPr>
          <p:nvPr/>
        </p:nvSpPr>
        <p:spPr bwMode="auto">
          <a:xfrm>
            <a:off x="41338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40" name="Text Box 28"/>
          <p:cNvSpPr txBox="1">
            <a:spLocks noChangeArrowheads="1"/>
          </p:cNvSpPr>
          <p:nvPr/>
        </p:nvSpPr>
        <p:spPr bwMode="auto">
          <a:xfrm>
            <a:off x="5251450" y="2530475"/>
            <a:ext cx="947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首部行</a:t>
            </a:r>
          </a:p>
        </p:txBody>
      </p:sp>
      <p:sp>
        <p:nvSpPr>
          <p:cNvPr id="2394141" name="Line 29"/>
          <p:cNvSpPr>
            <a:spLocks noChangeShapeType="1"/>
          </p:cNvSpPr>
          <p:nvPr/>
        </p:nvSpPr>
        <p:spPr bwMode="auto">
          <a:xfrm>
            <a:off x="3578225"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42" name="Text Box 30"/>
          <p:cNvSpPr txBox="1">
            <a:spLocks noChangeArrowheads="1"/>
          </p:cNvSpPr>
          <p:nvPr/>
        </p:nvSpPr>
        <p:spPr bwMode="auto">
          <a:xfrm>
            <a:off x="3367088" y="2116138"/>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4143" name="Text Box 31"/>
          <p:cNvSpPr txBox="1">
            <a:spLocks noChangeArrowheads="1"/>
          </p:cNvSpPr>
          <p:nvPr/>
        </p:nvSpPr>
        <p:spPr bwMode="auto">
          <a:xfrm>
            <a:off x="3700463" y="2122488"/>
            <a:ext cx="438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94144" name="Text Box 32"/>
          <p:cNvSpPr txBox="1">
            <a:spLocks noChangeArrowheads="1"/>
          </p:cNvSpPr>
          <p:nvPr/>
        </p:nvSpPr>
        <p:spPr bwMode="auto">
          <a:xfrm>
            <a:off x="1887538" y="2922588"/>
            <a:ext cx="1455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首部字段名</a:t>
            </a:r>
          </a:p>
        </p:txBody>
      </p:sp>
      <p:sp>
        <p:nvSpPr>
          <p:cNvPr id="2394145" name="Text Box 33"/>
          <p:cNvSpPr txBox="1">
            <a:spLocks noChangeArrowheads="1"/>
          </p:cNvSpPr>
          <p:nvPr/>
        </p:nvSpPr>
        <p:spPr bwMode="auto">
          <a:xfrm>
            <a:off x="3724275" y="2935288"/>
            <a:ext cx="439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值</a:t>
            </a:r>
          </a:p>
        </p:txBody>
      </p:sp>
      <p:sp>
        <p:nvSpPr>
          <p:cNvPr id="2394146" name="Text Box 34"/>
          <p:cNvSpPr txBox="1">
            <a:spLocks noChangeArrowheads="1"/>
          </p:cNvSpPr>
          <p:nvPr/>
        </p:nvSpPr>
        <p:spPr bwMode="auto">
          <a:xfrm>
            <a:off x="3328988" y="3554413"/>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4147" name="Text Box 35"/>
          <p:cNvSpPr txBox="1">
            <a:spLocks noChangeArrowheads="1"/>
          </p:cNvSpPr>
          <p:nvPr/>
        </p:nvSpPr>
        <p:spPr bwMode="auto">
          <a:xfrm rot="-5400000">
            <a:off x="2634457" y="2559844"/>
            <a:ext cx="439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4148" name="AutoShape 36"/>
          <p:cNvSpPr>
            <a:spLocks/>
          </p:cNvSpPr>
          <p:nvPr/>
        </p:nvSpPr>
        <p:spPr bwMode="auto">
          <a:xfrm>
            <a:off x="5091113" y="2171700"/>
            <a:ext cx="222250" cy="1171575"/>
          </a:xfrm>
          <a:prstGeom prst="rightBrace">
            <a:avLst>
              <a:gd name="adj1" fmla="val 43929"/>
              <a:gd name="adj2" fmla="val 50000"/>
            </a:avLst>
          </a:prstGeom>
          <a:noFill/>
          <a:ln w="19050">
            <a:solidFill>
              <a:srgbClr val="33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49" name="Rectangle 37"/>
          <p:cNvSpPr>
            <a:spLocks noChangeArrowheads="1"/>
          </p:cNvSpPr>
          <p:nvPr/>
        </p:nvSpPr>
        <p:spPr bwMode="auto">
          <a:xfrm>
            <a:off x="1884363" y="3749675"/>
            <a:ext cx="4997450" cy="917575"/>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50" name="Text Box 38"/>
          <p:cNvSpPr txBox="1">
            <a:spLocks noChangeArrowheads="1"/>
          </p:cNvSpPr>
          <p:nvPr/>
        </p:nvSpPr>
        <p:spPr bwMode="auto">
          <a:xfrm>
            <a:off x="2970213" y="3843338"/>
            <a:ext cx="2724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0"/>
              </a:spcBef>
              <a:buClrTx/>
              <a:buFontTx/>
              <a:buNone/>
            </a:pPr>
            <a:r>
              <a:rPr kumimoji="1" lang="zh-CN" altLang="en-US" sz="2000">
                <a:solidFill>
                  <a:srgbClr val="333399"/>
                </a:solidFill>
                <a:ea typeface="黑体" pitchFamily="49" charset="-122"/>
              </a:rPr>
              <a:t>实体主体</a:t>
            </a:r>
          </a:p>
          <a:p>
            <a:pPr algn="ctr">
              <a:spcBef>
                <a:spcPct val="0"/>
              </a:spcBef>
              <a:buClrTx/>
              <a:buFontTx/>
              <a:buNone/>
            </a:pPr>
            <a:r>
              <a:rPr kumimoji="1" lang="zh-CN" altLang="en-US" sz="2000">
                <a:solidFill>
                  <a:srgbClr val="333399"/>
                </a:solidFill>
                <a:ea typeface="黑体" pitchFamily="49" charset="-122"/>
              </a:rPr>
              <a:t>（有些响应报文不用）</a:t>
            </a:r>
          </a:p>
        </p:txBody>
      </p:sp>
      <p:sp>
        <p:nvSpPr>
          <p:cNvPr id="2394151" name="Text Box 39"/>
          <p:cNvSpPr txBox="1">
            <a:spLocks noChangeArrowheads="1"/>
          </p:cNvSpPr>
          <p:nvPr/>
        </p:nvSpPr>
        <p:spPr bwMode="auto">
          <a:xfrm>
            <a:off x="6650038" y="1701800"/>
            <a:ext cx="946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状态行</a:t>
            </a:r>
          </a:p>
        </p:txBody>
      </p:sp>
      <p:sp>
        <p:nvSpPr>
          <p:cNvPr id="2394152" name="Line 40"/>
          <p:cNvSpPr>
            <a:spLocks noChangeShapeType="1"/>
          </p:cNvSpPr>
          <p:nvPr/>
        </p:nvSpPr>
        <p:spPr bwMode="auto">
          <a:xfrm>
            <a:off x="18843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53" name="Line 41"/>
          <p:cNvSpPr>
            <a:spLocks noChangeShapeType="1"/>
          </p:cNvSpPr>
          <p:nvPr/>
        </p:nvSpPr>
        <p:spPr bwMode="auto">
          <a:xfrm>
            <a:off x="1884363"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54" name="Line 42"/>
          <p:cNvSpPr>
            <a:spLocks noChangeShapeType="1"/>
          </p:cNvSpPr>
          <p:nvPr/>
        </p:nvSpPr>
        <p:spPr bwMode="auto">
          <a:xfrm>
            <a:off x="2800350" y="3343275"/>
            <a:ext cx="0" cy="406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55" name="Line 43"/>
          <p:cNvSpPr>
            <a:spLocks noChangeShapeType="1"/>
          </p:cNvSpPr>
          <p:nvPr/>
        </p:nvSpPr>
        <p:spPr bwMode="auto">
          <a:xfrm>
            <a:off x="5021263" y="2527300"/>
            <a:ext cx="0" cy="4079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56" name="Text Box 44"/>
          <p:cNvSpPr txBox="1">
            <a:spLocks noChangeArrowheads="1"/>
          </p:cNvSpPr>
          <p:nvPr/>
        </p:nvSpPr>
        <p:spPr bwMode="auto">
          <a:xfrm>
            <a:off x="3449638" y="1052513"/>
            <a:ext cx="690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空格</a:t>
            </a:r>
          </a:p>
        </p:txBody>
      </p:sp>
      <p:sp>
        <p:nvSpPr>
          <p:cNvPr id="2394157" name="Text Box 45"/>
          <p:cNvSpPr txBox="1">
            <a:spLocks noChangeArrowheads="1"/>
          </p:cNvSpPr>
          <p:nvPr/>
        </p:nvSpPr>
        <p:spPr bwMode="auto">
          <a:xfrm>
            <a:off x="5386388" y="1052513"/>
            <a:ext cx="12017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zh-CN" altLang="en-US" sz="2000">
                <a:solidFill>
                  <a:srgbClr val="333399"/>
                </a:solidFill>
                <a:ea typeface="黑体" pitchFamily="49" charset="-122"/>
              </a:rPr>
              <a:t>回车换行</a:t>
            </a:r>
          </a:p>
        </p:txBody>
      </p:sp>
      <p:sp>
        <p:nvSpPr>
          <p:cNvPr id="2394158" name="Line 46"/>
          <p:cNvSpPr>
            <a:spLocks noChangeShapeType="1"/>
          </p:cNvSpPr>
          <p:nvPr/>
        </p:nvSpPr>
        <p:spPr bwMode="auto">
          <a:xfrm>
            <a:off x="4059238" y="1406525"/>
            <a:ext cx="407987"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59" name="Line 47"/>
          <p:cNvSpPr>
            <a:spLocks noChangeShapeType="1"/>
          </p:cNvSpPr>
          <p:nvPr/>
        </p:nvSpPr>
        <p:spPr bwMode="auto">
          <a:xfrm flipH="1">
            <a:off x="3133725" y="1406525"/>
            <a:ext cx="44450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60" name="Line 48"/>
          <p:cNvSpPr>
            <a:spLocks noChangeShapeType="1"/>
          </p:cNvSpPr>
          <p:nvPr/>
        </p:nvSpPr>
        <p:spPr bwMode="auto">
          <a:xfrm>
            <a:off x="5983288" y="1406525"/>
            <a:ext cx="222250" cy="306388"/>
          </a:xfrm>
          <a:prstGeom prst="line">
            <a:avLst/>
          </a:prstGeom>
          <a:noFill/>
          <a:ln w="19050">
            <a:solidFill>
              <a:srgbClr val="333399"/>
            </a:solidFill>
            <a:round/>
            <a:headEnd/>
            <a:tailEnd type="triangle"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61" name="Line 49"/>
          <p:cNvSpPr>
            <a:spLocks noChangeShapeType="1"/>
          </p:cNvSpPr>
          <p:nvPr/>
        </p:nvSpPr>
        <p:spPr bwMode="auto">
          <a:xfrm>
            <a:off x="3689350" y="2935288"/>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62" name="Line 50"/>
          <p:cNvSpPr>
            <a:spLocks noChangeShapeType="1"/>
          </p:cNvSpPr>
          <p:nvPr/>
        </p:nvSpPr>
        <p:spPr bwMode="auto">
          <a:xfrm>
            <a:off x="3689350" y="2119313"/>
            <a:ext cx="0" cy="4079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63" name="Text Box 51"/>
          <p:cNvSpPr txBox="1">
            <a:spLocks noChangeArrowheads="1"/>
          </p:cNvSpPr>
          <p:nvPr/>
        </p:nvSpPr>
        <p:spPr bwMode="auto">
          <a:xfrm>
            <a:off x="3367088" y="2936875"/>
            <a:ext cx="268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b="1">
                <a:solidFill>
                  <a:srgbClr val="333399"/>
                </a:solidFill>
                <a:ea typeface="黑体" pitchFamily="49" charset="-122"/>
              </a:rPr>
              <a:t>:</a:t>
            </a:r>
          </a:p>
        </p:txBody>
      </p:sp>
      <p:sp>
        <p:nvSpPr>
          <p:cNvPr id="2394164" name="Text Box 52"/>
          <p:cNvSpPr txBox="1">
            <a:spLocks noChangeArrowheads="1"/>
          </p:cNvSpPr>
          <p:nvPr/>
        </p:nvSpPr>
        <p:spPr bwMode="auto">
          <a:xfrm>
            <a:off x="5729288" y="17018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4165" name="Text Box 53"/>
          <p:cNvSpPr txBox="1">
            <a:spLocks noChangeArrowheads="1"/>
          </p:cNvSpPr>
          <p:nvPr/>
        </p:nvSpPr>
        <p:spPr bwMode="auto">
          <a:xfrm>
            <a:off x="4148138" y="2943225"/>
            <a:ext cx="849312" cy="396875"/>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4166" name="Text Box 54"/>
          <p:cNvSpPr txBox="1">
            <a:spLocks noChangeArrowheads="1"/>
          </p:cNvSpPr>
          <p:nvPr/>
        </p:nvSpPr>
        <p:spPr bwMode="auto">
          <a:xfrm>
            <a:off x="4154488" y="2133600"/>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4167" name="Text Box 55"/>
          <p:cNvSpPr txBox="1">
            <a:spLocks noChangeArrowheads="1"/>
          </p:cNvSpPr>
          <p:nvPr/>
        </p:nvSpPr>
        <p:spPr bwMode="auto">
          <a:xfrm>
            <a:off x="1887538" y="3335338"/>
            <a:ext cx="8493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kumimoji="1" lang="en-US" altLang="zh-CN" sz="2000">
                <a:solidFill>
                  <a:srgbClr val="333399"/>
                </a:solidFill>
                <a:ea typeface="黑体" pitchFamily="49" charset="-122"/>
              </a:rPr>
              <a:t>CRLF</a:t>
            </a:r>
          </a:p>
        </p:txBody>
      </p:sp>
      <p:sp>
        <p:nvSpPr>
          <p:cNvPr id="2394168" name="Text Box 56"/>
          <p:cNvSpPr txBox="1">
            <a:spLocks noChangeArrowheads="1"/>
          </p:cNvSpPr>
          <p:nvPr/>
        </p:nvSpPr>
        <p:spPr bwMode="auto">
          <a:xfrm>
            <a:off x="539750" y="4797425"/>
            <a:ext cx="8208963"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0"/>
              </a:spcBef>
              <a:buClrTx/>
              <a:buFontTx/>
              <a:buNone/>
            </a:pPr>
            <a:r>
              <a:rPr lang="zh-CN" altLang="en-US" sz="2800">
                <a:solidFill>
                  <a:srgbClr val="333399"/>
                </a:solidFill>
                <a:latin typeface="黑体" pitchFamily="49" charset="-122"/>
                <a:ea typeface="黑体" pitchFamily="49" charset="-122"/>
              </a:rPr>
              <a:t>响应报文的开始行是</a:t>
            </a:r>
            <a:r>
              <a:rPr lang="zh-CN" altLang="en-US" sz="2800">
                <a:solidFill>
                  <a:schemeClr val="hlink"/>
                </a:solidFill>
                <a:latin typeface="黑体" pitchFamily="49" charset="-122"/>
                <a:ea typeface="黑体" pitchFamily="49" charset="-122"/>
              </a:rPr>
              <a:t>状态行</a:t>
            </a:r>
            <a:r>
              <a:rPr lang="zh-CN" altLang="en-US" sz="2800">
                <a:solidFill>
                  <a:srgbClr val="333399"/>
                </a:solidFill>
                <a:ea typeface="黑体" pitchFamily="49" charset="-122"/>
              </a:rPr>
              <a:t>。</a:t>
            </a:r>
          </a:p>
          <a:p>
            <a:pPr>
              <a:spcBef>
                <a:spcPct val="0"/>
              </a:spcBef>
              <a:buClrTx/>
              <a:buFontTx/>
              <a:buNone/>
            </a:pPr>
            <a:r>
              <a:rPr lang="zh-CN" altLang="en-US" sz="2800">
                <a:solidFill>
                  <a:srgbClr val="333399"/>
                </a:solidFill>
                <a:ea typeface="黑体" pitchFamily="49" charset="-122"/>
              </a:rPr>
              <a:t>状态行包括三项内容，即 </a:t>
            </a:r>
            <a:r>
              <a:rPr lang="en-US" altLang="zh-CN" sz="2800">
                <a:solidFill>
                  <a:schemeClr val="hlink"/>
                </a:solidFill>
                <a:ea typeface="黑体" pitchFamily="49" charset="-122"/>
              </a:rPr>
              <a:t>HTTP </a:t>
            </a:r>
            <a:r>
              <a:rPr lang="zh-CN" altLang="en-US" sz="2800">
                <a:solidFill>
                  <a:schemeClr val="hlink"/>
                </a:solidFill>
                <a:ea typeface="黑体" pitchFamily="49" charset="-122"/>
              </a:rPr>
              <a:t>的版本</a:t>
            </a:r>
            <a:r>
              <a:rPr lang="zh-CN" altLang="en-US" sz="2800">
                <a:solidFill>
                  <a:srgbClr val="333399"/>
                </a:solidFill>
                <a:ea typeface="黑体" pitchFamily="49" charset="-122"/>
              </a:rPr>
              <a:t>，</a:t>
            </a:r>
            <a:r>
              <a:rPr lang="zh-CN" altLang="en-US" sz="2800">
                <a:solidFill>
                  <a:schemeClr val="hlink"/>
                </a:solidFill>
                <a:ea typeface="黑体" pitchFamily="49" charset="-122"/>
              </a:rPr>
              <a:t>状态码</a:t>
            </a:r>
            <a:r>
              <a:rPr lang="zh-CN" altLang="en-US" sz="2800">
                <a:solidFill>
                  <a:srgbClr val="333399"/>
                </a:solidFill>
                <a:ea typeface="黑体" pitchFamily="49" charset="-122"/>
              </a:rPr>
              <a:t>，以及解释状态码的</a:t>
            </a:r>
            <a:r>
              <a:rPr lang="zh-CN" altLang="en-US" sz="2800">
                <a:solidFill>
                  <a:schemeClr val="hlink"/>
                </a:solidFill>
                <a:ea typeface="黑体" pitchFamily="49" charset="-122"/>
              </a:rPr>
              <a:t>简单短语</a:t>
            </a:r>
            <a:r>
              <a:rPr lang="zh-CN" altLang="en-US" sz="2800">
                <a:solidFill>
                  <a:srgbClr val="333399"/>
                </a:solidFill>
                <a:ea typeface="黑体" pitchFamily="49" charset="-122"/>
              </a:rPr>
              <a:t>。</a:t>
            </a:r>
            <a:r>
              <a:rPr lang="zh-CN" altLang="en-US" sz="2800">
                <a:latin typeface="Tahoma" pitchFamily="34" charset="0"/>
              </a:rPr>
              <a:t> </a:t>
            </a:r>
          </a:p>
        </p:txBody>
      </p:sp>
      <p:grpSp>
        <p:nvGrpSpPr>
          <p:cNvPr id="2394169" name="Group 57"/>
          <p:cNvGrpSpPr>
            <a:grpSpLocks/>
          </p:cNvGrpSpPr>
          <p:nvPr/>
        </p:nvGrpSpPr>
        <p:grpSpPr bwMode="auto">
          <a:xfrm>
            <a:off x="374650" y="1628775"/>
            <a:ext cx="7869238" cy="576263"/>
            <a:chOff x="236" y="1026"/>
            <a:chExt cx="4957" cy="363"/>
          </a:xfrm>
        </p:grpSpPr>
        <p:sp>
          <p:nvSpPr>
            <p:cNvPr id="2394170" name="Rectangle 58"/>
            <p:cNvSpPr>
              <a:spLocks noChangeArrowheads="1"/>
            </p:cNvSpPr>
            <p:nvPr/>
          </p:nvSpPr>
          <p:spPr bwMode="auto">
            <a:xfrm>
              <a:off x="1111" y="1026"/>
              <a:ext cx="4082" cy="363"/>
            </a:xfrm>
            <a:prstGeom prst="rect">
              <a:avLst/>
            </a:prstGeom>
            <a:noFill/>
            <a:ln w="5715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94171" name="Text Box 59"/>
            <p:cNvSpPr txBox="1">
              <a:spLocks noChangeArrowheads="1"/>
            </p:cNvSpPr>
            <p:nvPr/>
          </p:nvSpPr>
          <p:spPr bwMode="auto">
            <a:xfrm>
              <a:off x="236" y="1027"/>
              <a:ext cx="7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0"/>
                </a:spcBef>
                <a:buClrTx/>
                <a:buFontTx/>
                <a:buNone/>
              </a:pPr>
              <a:r>
                <a:rPr lang="zh-CN" altLang="en-US" sz="2800">
                  <a:solidFill>
                    <a:srgbClr val="333399"/>
                  </a:solidFill>
                  <a:latin typeface="Tahoma" pitchFamily="34" charset="0"/>
                  <a:ea typeface="黑体" pitchFamily="49" charset="-122"/>
                </a:rPr>
                <a:t>开始行</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repeatCount="3000" fill="hold" nodeType="clickEffect">
                                  <p:stCondLst>
                                    <p:cond delay="0"/>
                                  </p:stCondLst>
                                  <p:childTnLst>
                                    <p:set>
                                      <p:cBhvr>
                                        <p:cTn id="6" dur="1" fill="hold">
                                          <p:stCondLst>
                                            <p:cond delay="0"/>
                                          </p:stCondLst>
                                        </p:cTn>
                                        <p:tgtEl>
                                          <p:spTgt spid="2394169"/>
                                        </p:tgtEl>
                                        <p:attrNameLst>
                                          <p:attrName>style.visibility</p:attrName>
                                        </p:attrNameLst>
                                      </p:cBhvr>
                                      <p:to>
                                        <p:strVal val="visible"/>
                                      </p:to>
                                    </p:set>
                                  </p:childTnLst>
                                </p:cTn>
                              </p:par>
                            </p:childTnLst>
                          </p:cTn>
                        </p:par>
                        <p:par>
                          <p:cTn id="7" fill="hold" nodeType="afterGroup">
                            <p:stCondLst>
                              <p:cond delay="0"/>
                            </p:stCondLst>
                            <p:childTnLst>
                              <p:par>
                                <p:cTn id="8" presetID="35" presetClass="emph" presetSubtype="0" repeatCount="3000" fill="hold" nodeType="afterEffect">
                                  <p:stCondLst>
                                    <p:cond delay="500"/>
                                  </p:stCondLst>
                                  <p:childTnLst>
                                    <p:anim calcmode="discrete" valueType="str">
                                      <p:cBhvr>
                                        <p:cTn id="9" dur="1000" fill="hold"/>
                                        <p:tgtEl>
                                          <p:spTgt spid="239416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62" name="Rectangle 2"/>
          <p:cNvSpPr>
            <a:spLocks noGrp="1" noChangeArrowheads="1"/>
          </p:cNvSpPr>
          <p:nvPr>
            <p:ph type="title"/>
          </p:nvPr>
        </p:nvSpPr>
        <p:spPr/>
        <p:txBody>
          <a:bodyPr/>
          <a:lstStyle/>
          <a:p>
            <a:r>
              <a:rPr lang="en-US" altLang="zh-CN"/>
              <a:t>HTTP</a:t>
            </a:r>
            <a:r>
              <a:rPr lang="zh-CN" altLang="en-US"/>
              <a:t>工作流程</a:t>
            </a:r>
          </a:p>
        </p:txBody>
      </p:sp>
      <p:sp>
        <p:nvSpPr>
          <p:cNvPr id="2396163" name="Rectangle 3"/>
          <p:cNvSpPr>
            <a:spLocks noGrp="1" noChangeArrowheads="1"/>
          </p:cNvSpPr>
          <p:nvPr>
            <p:ph type="body" idx="1"/>
          </p:nvPr>
        </p:nvSpPr>
        <p:spPr/>
        <p:txBody>
          <a:bodyPr/>
          <a:lstStyle/>
          <a:p>
            <a:pPr marL="533400" indent="-533400"/>
            <a:r>
              <a:rPr lang="zh-CN" altLang="en-US"/>
              <a:t>一个客户机与服务器建立连接后，发送一个请求给服务器，请求方式的格式为：统一资源标识符</a:t>
            </a:r>
            <a:r>
              <a:rPr lang="en-US" altLang="zh-CN"/>
              <a:t>(URL)</a:t>
            </a:r>
            <a:r>
              <a:rPr lang="zh-CN" altLang="en-US"/>
              <a:t>、协议版本号，后边是</a:t>
            </a:r>
            <a:r>
              <a:rPr lang="en-US" altLang="zh-CN"/>
              <a:t>MIME</a:t>
            </a:r>
            <a:r>
              <a:rPr lang="zh-CN" altLang="en-US"/>
              <a:t>信息包括请求修饰符、客户机信息和可能的内容。</a:t>
            </a:r>
          </a:p>
          <a:p>
            <a:pPr marL="533400" indent="-533400"/>
            <a:r>
              <a:rPr lang="zh-CN" altLang="en-US"/>
              <a:t>服务器接到请求后，给予相应的响应信息，其格式为一个状态行，包括信息的协议版本号、一个成功或错误的代码，后边是</a:t>
            </a:r>
            <a:r>
              <a:rPr lang="en-US" altLang="zh-CN"/>
              <a:t>MIME</a:t>
            </a:r>
            <a:r>
              <a:rPr lang="zh-CN" altLang="en-US"/>
              <a:t>信息包括服务器信息、实体信息和可能的内容 </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9538" name="Rectangle 2"/>
          <p:cNvSpPr>
            <a:spLocks noGrp="1" noChangeArrowheads="1"/>
          </p:cNvSpPr>
          <p:nvPr>
            <p:ph type="title"/>
          </p:nvPr>
        </p:nvSpPr>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七</a:t>
            </a:r>
            <a:r>
              <a:rPr lang="zh-CN" altLang="zh-CN" sz="4000" dirty="0" smtClean="0">
                <a:solidFill>
                  <a:schemeClr val="bg1"/>
                </a:solidFill>
                <a:effectLst/>
                <a:latin typeface="+mj-lt"/>
                <a:ea typeface="+mj-ea"/>
                <a:cs typeface="+mj-cs"/>
              </a:rPr>
              <a:t>）</a:t>
            </a:r>
            <a:r>
              <a:rPr lang="zh-CN" altLang="en-US" sz="3600" dirty="0" smtClean="0"/>
              <a:t>动态</a:t>
            </a:r>
            <a:r>
              <a:rPr lang="zh-CN" altLang="en-US" sz="3600" dirty="0"/>
              <a:t>主机地址配置协议</a:t>
            </a:r>
            <a:r>
              <a:rPr lang="en-US" altLang="zh-CN" sz="3600" dirty="0"/>
              <a:t>DHCP </a:t>
            </a:r>
          </a:p>
        </p:txBody>
      </p:sp>
      <p:sp>
        <p:nvSpPr>
          <p:cNvPr id="2369539" name="Rectangle 3"/>
          <p:cNvSpPr>
            <a:spLocks noGrp="1" noChangeArrowheads="1"/>
          </p:cNvSpPr>
          <p:nvPr>
            <p:ph type="body" idx="1"/>
          </p:nvPr>
        </p:nvSpPr>
        <p:spPr/>
        <p:txBody>
          <a:bodyPr/>
          <a:lstStyle/>
          <a:p>
            <a:r>
              <a:rPr lang="zh-CN" altLang="en-US" sz="2400"/>
              <a:t>动态主机配置协议（</a:t>
            </a:r>
            <a:r>
              <a:rPr lang="zh-CN" altLang="en-US" sz="2400">
                <a:latin typeface="宋体"/>
              </a:rPr>
              <a:t> </a:t>
            </a:r>
            <a:r>
              <a:rPr lang="en-US" altLang="zh-CN" sz="2400"/>
              <a:t>Dynamic</a:t>
            </a:r>
            <a:r>
              <a:rPr lang="en-US" altLang="zh-CN" sz="2400">
                <a:latin typeface="宋体"/>
              </a:rPr>
              <a:t> </a:t>
            </a:r>
            <a:r>
              <a:rPr lang="en-US" altLang="zh-CN" sz="2400"/>
              <a:t>Host</a:t>
            </a:r>
            <a:r>
              <a:rPr lang="en-US" altLang="zh-CN" sz="2400">
                <a:latin typeface="宋体"/>
              </a:rPr>
              <a:t> </a:t>
            </a:r>
            <a:r>
              <a:rPr lang="en-US" altLang="zh-CN" sz="2400"/>
              <a:t>Configuration</a:t>
            </a:r>
            <a:r>
              <a:rPr lang="en-US" altLang="zh-CN" sz="2400">
                <a:latin typeface="宋体"/>
              </a:rPr>
              <a:t> </a:t>
            </a:r>
            <a:r>
              <a:rPr lang="en-US" altLang="zh-CN" sz="2400"/>
              <a:t>Protocol﹐ DHCP</a:t>
            </a:r>
            <a:r>
              <a:rPr lang="zh-CN" altLang="en-US" sz="2400"/>
              <a:t>），它的前身是</a:t>
            </a:r>
            <a:r>
              <a:rPr lang="zh-CN" altLang="en-US" sz="2400">
                <a:latin typeface="宋体"/>
              </a:rPr>
              <a:t> </a:t>
            </a:r>
            <a:r>
              <a:rPr lang="en-US" altLang="zh-CN" sz="2400"/>
              <a:t>BOOTP</a:t>
            </a:r>
            <a:r>
              <a:rPr lang="zh-CN" altLang="en-US" sz="2400"/>
              <a:t>，它工作在</a:t>
            </a:r>
            <a:r>
              <a:rPr lang="en-US" altLang="zh-CN" sz="2400"/>
              <a:t>OSI</a:t>
            </a:r>
            <a:r>
              <a:rPr lang="zh-CN" altLang="en-US" sz="2400"/>
              <a:t>的应用层，是一种帮助计算机从指定的</a:t>
            </a:r>
            <a:r>
              <a:rPr lang="en-US" altLang="zh-CN" sz="2400"/>
              <a:t>DHCP</a:t>
            </a:r>
            <a:r>
              <a:rPr lang="zh-CN" altLang="en-US" sz="2400"/>
              <a:t>服务器获取它们的配置信息的自举协议。</a:t>
            </a:r>
          </a:p>
          <a:p>
            <a:r>
              <a:rPr lang="en-US" altLang="zh-CN" sz="2400"/>
              <a:t>DHCP</a:t>
            </a:r>
            <a:r>
              <a:rPr lang="zh-CN" altLang="en-US" sz="2400"/>
              <a:t>使用客户端</a:t>
            </a:r>
            <a:r>
              <a:rPr lang="en-US" altLang="zh-CN" sz="2400"/>
              <a:t>/</a:t>
            </a:r>
            <a:r>
              <a:rPr lang="zh-CN" altLang="en-US" sz="2400"/>
              <a:t>服务器模式，请求配置信息的计算机叫做</a:t>
            </a:r>
            <a:r>
              <a:rPr lang="en-US" altLang="zh-CN" sz="2400"/>
              <a:t>DHCP</a:t>
            </a:r>
            <a:r>
              <a:rPr lang="zh-CN" altLang="en-US" sz="2400"/>
              <a:t>客户端，而提供信息的叫做</a:t>
            </a:r>
            <a:r>
              <a:rPr lang="en-US" altLang="zh-CN" sz="2400"/>
              <a:t>DHCP</a:t>
            </a:r>
            <a:r>
              <a:rPr lang="zh-CN" altLang="en-US" sz="2400"/>
              <a:t>的服务器。</a:t>
            </a:r>
            <a:r>
              <a:rPr lang="en-US" altLang="zh-CN" sz="2400"/>
              <a:t>DHCP</a:t>
            </a:r>
            <a:r>
              <a:rPr lang="zh-CN" altLang="en-US" sz="2400"/>
              <a:t>为客户端分配地址的方法有三种：手工配置、自动配置、动态配置。</a:t>
            </a:r>
          </a:p>
          <a:p>
            <a:r>
              <a:rPr lang="en-US" altLang="zh-CN" sz="2400"/>
              <a:t>DHCP</a:t>
            </a:r>
            <a:r>
              <a:rPr lang="zh-CN" altLang="en-US" sz="2400"/>
              <a:t>最重要的功能就是动态分配。除了</a:t>
            </a:r>
            <a:r>
              <a:rPr lang="en-US" altLang="zh-CN" sz="2400"/>
              <a:t>IP</a:t>
            </a:r>
            <a:r>
              <a:rPr lang="zh-CN" altLang="en-US" sz="2400"/>
              <a:t>地址，</a:t>
            </a:r>
            <a:r>
              <a:rPr lang="en-US" altLang="zh-CN" sz="2400"/>
              <a:t>DHCP</a:t>
            </a:r>
            <a:r>
              <a:rPr lang="zh-CN" altLang="en-US" sz="2400"/>
              <a:t>分组还为客户端提供其他的配置信息，比如子网掩码。这使得客户端无需用户动手就能自动配置连接网络。</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7186" name="Rectangle 2"/>
          <p:cNvSpPr>
            <a:spLocks noGrp="1" noChangeArrowheads="1"/>
          </p:cNvSpPr>
          <p:nvPr>
            <p:ph type="title"/>
          </p:nvPr>
        </p:nvSpPr>
        <p:spPr/>
        <p:txBody>
          <a:bodyPr/>
          <a:lstStyle/>
          <a:p>
            <a:r>
              <a:rPr lang="en-US" altLang="zh-CN"/>
              <a:t>DHCP</a:t>
            </a:r>
            <a:r>
              <a:rPr lang="zh-CN" altLang="en-US"/>
              <a:t>工作原理 </a:t>
            </a:r>
          </a:p>
        </p:txBody>
      </p:sp>
      <p:sp>
        <p:nvSpPr>
          <p:cNvPr id="2397187" name="Rectangle 3"/>
          <p:cNvSpPr>
            <a:spLocks noGrp="1" noChangeArrowheads="1"/>
          </p:cNvSpPr>
          <p:nvPr>
            <p:ph type="body" idx="1"/>
          </p:nvPr>
        </p:nvSpPr>
        <p:spPr/>
        <p:txBody>
          <a:bodyPr/>
          <a:lstStyle/>
          <a:p>
            <a:pPr>
              <a:lnSpc>
                <a:spcPct val="90000"/>
              </a:lnSpc>
            </a:pPr>
            <a:r>
              <a:rPr lang="zh-CN" altLang="en-US"/>
              <a:t>（</a:t>
            </a:r>
            <a:r>
              <a:rPr lang="en-US" altLang="zh-CN"/>
              <a:t>1</a:t>
            </a:r>
            <a:r>
              <a:rPr lang="zh-CN" altLang="en-US"/>
              <a:t>）发现阶段：即</a:t>
            </a:r>
            <a:r>
              <a:rPr lang="en-US" altLang="zh-CN"/>
              <a:t>DHCP</a:t>
            </a:r>
            <a:r>
              <a:rPr lang="zh-CN" altLang="en-US"/>
              <a:t>客户机寻找</a:t>
            </a:r>
            <a:r>
              <a:rPr lang="en-US" altLang="zh-CN"/>
              <a:t>DHCP</a:t>
            </a:r>
            <a:r>
              <a:rPr lang="zh-CN" altLang="en-US"/>
              <a:t>服务器的阶段。</a:t>
            </a:r>
          </a:p>
          <a:p>
            <a:pPr>
              <a:lnSpc>
                <a:spcPct val="90000"/>
              </a:lnSpc>
            </a:pPr>
            <a:r>
              <a:rPr lang="zh-CN" altLang="en-US"/>
              <a:t>（</a:t>
            </a:r>
            <a:r>
              <a:rPr lang="en-US" altLang="zh-CN"/>
              <a:t>2</a:t>
            </a:r>
            <a:r>
              <a:rPr lang="zh-CN" altLang="en-US"/>
              <a:t>）提供阶段：即</a:t>
            </a:r>
            <a:r>
              <a:rPr lang="en-US" altLang="zh-CN"/>
              <a:t>DHCP</a:t>
            </a:r>
            <a:r>
              <a:rPr lang="zh-CN" altLang="en-US"/>
              <a:t>服务器提供</a:t>
            </a:r>
            <a:r>
              <a:rPr lang="en-US" altLang="zh-CN"/>
              <a:t>IP</a:t>
            </a:r>
            <a:r>
              <a:rPr lang="zh-CN" altLang="en-US"/>
              <a:t>地址的阶段。</a:t>
            </a:r>
          </a:p>
          <a:p>
            <a:pPr>
              <a:lnSpc>
                <a:spcPct val="90000"/>
              </a:lnSpc>
            </a:pPr>
            <a:r>
              <a:rPr lang="zh-CN" altLang="en-US"/>
              <a:t>（</a:t>
            </a:r>
            <a:r>
              <a:rPr lang="en-US" altLang="zh-CN"/>
              <a:t>3</a:t>
            </a:r>
            <a:r>
              <a:rPr lang="zh-CN" altLang="en-US"/>
              <a:t>）选择阶段：即</a:t>
            </a:r>
            <a:r>
              <a:rPr lang="en-US" altLang="zh-CN"/>
              <a:t>DHCP</a:t>
            </a:r>
            <a:r>
              <a:rPr lang="zh-CN" altLang="en-US"/>
              <a:t>客户机选择某台</a:t>
            </a:r>
            <a:r>
              <a:rPr lang="en-US" altLang="zh-CN"/>
              <a:t>DHCP</a:t>
            </a:r>
            <a:r>
              <a:rPr lang="zh-CN" altLang="en-US"/>
              <a:t>服务器提供的</a:t>
            </a:r>
            <a:r>
              <a:rPr lang="en-US" altLang="zh-CN"/>
              <a:t>IP</a:t>
            </a:r>
            <a:r>
              <a:rPr lang="zh-CN" altLang="en-US"/>
              <a:t>地址的阶段。</a:t>
            </a:r>
          </a:p>
          <a:p>
            <a:pPr>
              <a:lnSpc>
                <a:spcPct val="90000"/>
              </a:lnSpc>
            </a:pPr>
            <a:r>
              <a:rPr lang="zh-CN" altLang="en-US"/>
              <a:t>（</a:t>
            </a:r>
            <a:r>
              <a:rPr lang="en-US" altLang="zh-CN"/>
              <a:t>4</a:t>
            </a:r>
            <a:r>
              <a:rPr lang="zh-CN" altLang="en-US"/>
              <a:t>）确认阶段：即</a:t>
            </a:r>
            <a:r>
              <a:rPr lang="en-US" altLang="zh-CN"/>
              <a:t>DHCP</a:t>
            </a:r>
            <a:r>
              <a:rPr lang="zh-CN" altLang="en-US"/>
              <a:t>服务器确认所提供的</a:t>
            </a:r>
            <a:r>
              <a:rPr lang="en-US" altLang="zh-CN"/>
              <a:t>IP</a:t>
            </a:r>
            <a:r>
              <a:rPr lang="zh-CN" altLang="en-US"/>
              <a:t>地址的阶段。</a:t>
            </a:r>
          </a:p>
          <a:p>
            <a:pPr>
              <a:lnSpc>
                <a:spcPct val="90000"/>
              </a:lnSpc>
            </a:pPr>
            <a:r>
              <a:rPr lang="zh-CN" altLang="en-US"/>
              <a:t>（</a:t>
            </a:r>
            <a:r>
              <a:rPr lang="en-US" altLang="zh-CN"/>
              <a:t>5</a:t>
            </a:r>
            <a:r>
              <a:rPr lang="zh-CN" altLang="en-US"/>
              <a:t>）重新登录：再次登录时，是用老的</a:t>
            </a:r>
            <a:r>
              <a:rPr lang="en-US" altLang="zh-CN"/>
              <a:t>IP</a:t>
            </a:r>
            <a:r>
              <a:rPr lang="zh-CN" altLang="en-US"/>
              <a:t>还是申请新的</a:t>
            </a:r>
            <a:r>
              <a:rPr lang="en-US" altLang="zh-CN"/>
              <a:t>IP</a:t>
            </a:r>
            <a:r>
              <a:rPr lang="zh-CN" altLang="en-US"/>
              <a:t>？</a:t>
            </a:r>
          </a:p>
          <a:p>
            <a:pPr>
              <a:lnSpc>
                <a:spcPct val="90000"/>
              </a:lnSpc>
            </a:pPr>
            <a:r>
              <a:rPr lang="zh-CN" altLang="en-US"/>
              <a:t>（</a:t>
            </a:r>
            <a:r>
              <a:rPr lang="en-US" altLang="zh-CN"/>
              <a:t>6</a:t>
            </a:r>
            <a:r>
              <a:rPr lang="zh-CN" altLang="en-US"/>
              <a:t>）更新租约：</a:t>
            </a:r>
            <a:r>
              <a:rPr lang="en-US" altLang="zh-CN"/>
              <a:t>IP</a:t>
            </a:r>
            <a:r>
              <a:rPr lang="zh-CN" altLang="en-US"/>
              <a:t>租期到时的处理方法。</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8" name="Rectangle 10"/>
          <p:cNvSpPr>
            <a:spLocks noChangeArrowheads="1"/>
          </p:cNvSpPr>
          <p:nvPr/>
        </p:nvSpPr>
        <p:spPr bwMode="auto">
          <a:xfrm>
            <a:off x="2484438" y="1484313"/>
            <a:ext cx="5545137"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3400" indent="-533400">
              <a:spcBef>
                <a:spcPct val="0"/>
              </a:spcBef>
              <a:defRPr kumimoji="1" sz="2400">
                <a:solidFill>
                  <a:schemeClr val="tx1"/>
                </a:solidFill>
                <a:latin typeface="Times New Roman" pitchFamily="18" charset="0"/>
                <a:ea typeface="宋体" pitchFamily="2" charset="-122"/>
              </a:defRPr>
            </a:lvl1pPr>
            <a:lvl2pPr marL="914400" indent="-457200">
              <a:spcBef>
                <a:spcPct val="0"/>
              </a:spcBef>
              <a:defRPr kumimoji="1" sz="2400">
                <a:solidFill>
                  <a:schemeClr val="tx1"/>
                </a:solidFill>
                <a:latin typeface="Times New Roman" pitchFamily="18" charset="0"/>
                <a:ea typeface="宋体" pitchFamily="2" charset="-122"/>
              </a:defRPr>
            </a:lvl2pPr>
            <a:lvl3pPr marL="1371600" indent="-457200">
              <a:spcBef>
                <a:spcPct val="0"/>
              </a:spcBef>
              <a:defRPr kumimoji="1" sz="2400">
                <a:solidFill>
                  <a:schemeClr val="tx1"/>
                </a:solidFill>
                <a:latin typeface="Times New Roman" pitchFamily="18" charset="0"/>
                <a:ea typeface="宋体" pitchFamily="2" charset="-122"/>
              </a:defRPr>
            </a:lvl3pPr>
            <a:lvl4pPr marL="1828800" indent="-457200">
              <a:spcBef>
                <a:spcPct val="0"/>
              </a:spcBef>
              <a:defRPr kumimoji="1" sz="2400">
                <a:solidFill>
                  <a:schemeClr val="tx1"/>
                </a:solidFill>
                <a:latin typeface="Times New Roman" pitchFamily="18" charset="0"/>
                <a:ea typeface="宋体" pitchFamily="2" charset="-122"/>
              </a:defRPr>
            </a:lvl4pPr>
            <a:lvl5pPr marL="2286000" indent="-457200">
              <a:spcBef>
                <a:spcPct val="0"/>
              </a:spcBef>
              <a:defRPr kumimoji="1" sz="2400">
                <a:solidFill>
                  <a:schemeClr val="tx1"/>
                </a:solidFill>
                <a:latin typeface="Times New Roman" pitchFamily="18" charset="0"/>
                <a:ea typeface="宋体" pitchFamily="2" charset="-122"/>
              </a:defRPr>
            </a:lvl5pPr>
            <a:lvl6pPr marL="2743200" indent="-457200" fontAlgn="base">
              <a:spcBef>
                <a:spcPct val="0"/>
              </a:spcBef>
              <a:spcAft>
                <a:spcPct val="0"/>
              </a:spcAft>
              <a:defRPr kumimoji="1" sz="2400">
                <a:solidFill>
                  <a:schemeClr val="tx1"/>
                </a:solidFill>
                <a:latin typeface="Times New Roman" pitchFamily="18" charset="0"/>
                <a:ea typeface="宋体" pitchFamily="2" charset="-122"/>
              </a:defRPr>
            </a:lvl6pPr>
            <a:lvl7pPr marL="3200400" indent="-457200" fontAlgn="base">
              <a:spcBef>
                <a:spcPct val="0"/>
              </a:spcBef>
              <a:spcAft>
                <a:spcPct val="0"/>
              </a:spcAft>
              <a:defRPr kumimoji="1" sz="2400">
                <a:solidFill>
                  <a:schemeClr val="tx1"/>
                </a:solidFill>
                <a:latin typeface="Times New Roman" pitchFamily="18" charset="0"/>
                <a:ea typeface="宋体" pitchFamily="2" charset="-122"/>
              </a:defRPr>
            </a:lvl7pPr>
            <a:lvl8pPr marL="3657600" indent="-457200" fontAlgn="base">
              <a:spcBef>
                <a:spcPct val="0"/>
              </a:spcBef>
              <a:spcAft>
                <a:spcPct val="0"/>
              </a:spcAft>
              <a:defRPr kumimoji="1" sz="2400">
                <a:solidFill>
                  <a:schemeClr val="tx1"/>
                </a:solidFill>
                <a:latin typeface="Times New Roman" pitchFamily="18" charset="0"/>
                <a:ea typeface="宋体" pitchFamily="2" charset="-122"/>
              </a:defRPr>
            </a:lvl8pPr>
            <a:lvl9pPr marL="4114800" indent="-457200" fontAlgn="base">
              <a:spcBef>
                <a:spcPct val="0"/>
              </a:spcBef>
              <a:spcAft>
                <a:spcPct val="0"/>
              </a:spcAft>
              <a:defRPr kumimoji="1" sz="2400">
                <a:solidFill>
                  <a:schemeClr val="tx1"/>
                </a:solidFill>
                <a:latin typeface="Times New Roman" pitchFamily="18" charset="0"/>
                <a:ea typeface="宋体" pitchFamily="2" charset="-122"/>
              </a:defRPr>
            </a:lvl9pPr>
          </a:lstStyle>
          <a:p>
            <a:pPr>
              <a:buClrTx/>
              <a:buFontTx/>
              <a:buNone/>
            </a:pPr>
            <a:r>
              <a:rPr lang="zh-CN" altLang="en-US" sz="4000" dirty="0">
                <a:solidFill>
                  <a:schemeClr val="folHlink"/>
                </a:solidFill>
              </a:rPr>
              <a:t>本讲小结</a:t>
            </a:r>
          </a:p>
          <a:p>
            <a:pPr>
              <a:buClrTx/>
              <a:buFontTx/>
              <a:buNone/>
            </a:pPr>
            <a:endParaRPr lang="zh-CN" altLang="en-US" sz="4000" dirty="0">
              <a:solidFill>
                <a:schemeClr val="folHlink"/>
              </a:solidFill>
            </a:endParaRPr>
          </a:p>
          <a:p>
            <a:pPr>
              <a:spcBef>
                <a:spcPct val="20000"/>
              </a:spcBef>
            </a:pPr>
            <a:r>
              <a:rPr kumimoji="0" lang="zh-CN" altLang="en-US" b="1" dirty="0">
                <a:solidFill>
                  <a:srgbClr val="000000"/>
                </a:solidFill>
                <a:latin typeface="Arial" pitchFamily="34" charset="0"/>
              </a:rPr>
              <a:t>传输层</a:t>
            </a:r>
            <a:r>
              <a:rPr kumimoji="0" lang="en-US" altLang="zh-CN" b="1" dirty="0">
                <a:solidFill>
                  <a:srgbClr val="000000"/>
                </a:solidFill>
                <a:latin typeface="Arial" pitchFamily="34" charset="0"/>
              </a:rPr>
              <a:t>TCP/UDP</a:t>
            </a:r>
            <a:r>
              <a:rPr kumimoji="0" lang="zh-CN" altLang="en-US" b="1" dirty="0">
                <a:solidFill>
                  <a:srgbClr val="000000"/>
                </a:solidFill>
                <a:latin typeface="Arial" pitchFamily="34" charset="0"/>
              </a:rPr>
              <a:t>协议</a:t>
            </a:r>
          </a:p>
          <a:p>
            <a:pPr>
              <a:spcBef>
                <a:spcPct val="20000"/>
              </a:spcBef>
            </a:pPr>
            <a:r>
              <a:rPr kumimoji="0" lang="zh-CN" altLang="en-US" b="1" dirty="0">
                <a:solidFill>
                  <a:srgbClr val="000000"/>
                </a:solidFill>
                <a:latin typeface="Arial" pitchFamily="34" charset="0"/>
              </a:rPr>
              <a:t>域名系统</a:t>
            </a:r>
            <a:r>
              <a:rPr kumimoji="0" lang="en-US" altLang="zh-CN" b="1" dirty="0">
                <a:solidFill>
                  <a:srgbClr val="000000"/>
                </a:solidFill>
                <a:latin typeface="Arial" pitchFamily="34" charset="0"/>
              </a:rPr>
              <a:t>DNS</a:t>
            </a:r>
            <a:r>
              <a:rPr kumimoji="0" lang="zh-CN" altLang="en-US" b="1" dirty="0">
                <a:solidFill>
                  <a:srgbClr val="000000"/>
                </a:solidFill>
                <a:latin typeface="Arial" pitchFamily="34" charset="0"/>
              </a:rPr>
              <a:t>协议</a:t>
            </a:r>
          </a:p>
          <a:p>
            <a:pPr>
              <a:spcBef>
                <a:spcPct val="20000"/>
              </a:spcBef>
            </a:pPr>
            <a:r>
              <a:rPr kumimoji="0" lang="zh-CN" altLang="en-US" b="1" dirty="0">
                <a:solidFill>
                  <a:srgbClr val="000000"/>
                </a:solidFill>
                <a:latin typeface="Arial" pitchFamily="34" charset="0"/>
              </a:rPr>
              <a:t>文件传输协议</a:t>
            </a:r>
            <a:r>
              <a:rPr kumimoji="0" lang="en-US" altLang="zh-CN" b="1" dirty="0">
                <a:solidFill>
                  <a:srgbClr val="000000"/>
                </a:solidFill>
                <a:latin typeface="Arial" pitchFamily="34" charset="0"/>
              </a:rPr>
              <a:t>FTP</a:t>
            </a:r>
          </a:p>
          <a:p>
            <a:pPr>
              <a:spcBef>
                <a:spcPct val="20000"/>
              </a:spcBef>
            </a:pPr>
            <a:r>
              <a:rPr kumimoji="0" lang="zh-CN" altLang="en-US" b="1" dirty="0">
                <a:solidFill>
                  <a:srgbClr val="000000"/>
                </a:solidFill>
                <a:latin typeface="Arial" pitchFamily="34" charset="0"/>
              </a:rPr>
              <a:t>远程终端协议</a:t>
            </a:r>
            <a:r>
              <a:rPr kumimoji="0" lang="en-US" altLang="zh-CN" b="1" dirty="0">
                <a:solidFill>
                  <a:srgbClr val="000000"/>
                </a:solidFill>
                <a:latin typeface="Arial" pitchFamily="34" charset="0"/>
              </a:rPr>
              <a:t>TELNET</a:t>
            </a:r>
          </a:p>
          <a:p>
            <a:pPr>
              <a:spcBef>
                <a:spcPct val="20000"/>
              </a:spcBef>
            </a:pPr>
            <a:r>
              <a:rPr kumimoji="0" lang="zh-CN" altLang="en-US" b="1" dirty="0">
                <a:solidFill>
                  <a:srgbClr val="000000"/>
                </a:solidFill>
                <a:latin typeface="Arial" pitchFamily="34" charset="0"/>
              </a:rPr>
              <a:t>电子邮件</a:t>
            </a:r>
            <a:r>
              <a:rPr kumimoji="0" lang="en-US" altLang="zh-CN" b="1" dirty="0">
                <a:solidFill>
                  <a:srgbClr val="000000"/>
                </a:solidFill>
                <a:latin typeface="Arial" pitchFamily="34" charset="0"/>
              </a:rPr>
              <a:t>SMTP</a:t>
            </a:r>
            <a:r>
              <a:rPr kumimoji="0" lang="zh-CN" altLang="en-US" b="1" dirty="0">
                <a:solidFill>
                  <a:srgbClr val="000000"/>
                </a:solidFill>
                <a:latin typeface="Arial" pitchFamily="34" charset="0"/>
              </a:rPr>
              <a:t>协议</a:t>
            </a:r>
          </a:p>
          <a:p>
            <a:pPr>
              <a:spcBef>
                <a:spcPct val="20000"/>
              </a:spcBef>
            </a:pPr>
            <a:r>
              <a:rPr kumimoji="0" lang="zh-CN" altLang="en-US" b="1" dirty="0">
                <a:solidFill>
                  <a:srgbClr val="000000"/>
                </a:solidFill>
                <a:latin typeface="Arial" pitchFamily="34" charset="0"/>
              </a:rPr>
              <a:t>万维网</a:t>
            </a:r>
            <a:r>
              <a:rPr kumimoji="0" lang="en-US" altLang="zh-CN" b="1" dirty="0">
                <a:solidFill>
                  <a:srgbClr val="000000"/>
                </a:solidFill>
                <a:latin typeface="Arial" pitchFamily="34" charset="0"/>
              </a:rPr>
              <a:t>HTTP</a:t>
            </a:r>
            <a:r>
              <a:rPr kumimoji="0" lang="zh-CN" altLang="en-US" b="1" dirty="0">
                <a:solidFill>
                  <a:srgbClr val="000000"/>
                </a:solidFill>
                <a:latin typeface="Arial" pitchFamily="34" charset="0"/>
              </a:rPr>
              <a:t>协议</a:t>
            </a:r>
          </a:p>
          <a:p>
            <a:pPr>
              <a:spcBef>
                <a:spcPct val="20000"/>
              </a:spcBef>
            </a:pPr>
            <a:r>
              <a:rPr kumimoji="0" lang="zh-CN" altLang="en-US" b="1" dirty="0">
                <a:solidFill>
                  <a:srgbClr val="000000"/>
                </a:solidFill>
                <a:latin typeface="Arial" pitchFamily="34" charset="0"/>
              </a:rPr>
              <a:t>动态主机地址配置协议</a:t>
            </a:r>
            <a:r>
              <a:rPr kumimoji="0" lang="en-US" altLang="zh-CN" b="1" dirty="0">
                <a:solidFill>
                  <a:srgbClr val="000000"/>
                </a:solidFill>
                <a:latin typeface="Arial" pitchFamily="34" charset="0"/>
              </a:rPr>
              <a:t>DHCP</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889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8938" grpId="0" build="p"/>
    </p:bldLst>
  </p:timing>
</p:sld>
</file>

<file path=ppt/theme/theme1.xml><?xml version="1.0" encoding="utf-8"?>
<a:theme xmlns:a="http://schemas.openxmlformats.org/drawingml/2006/main" name="计算机技术研究部">
  <a:themeElements>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fontScheme name="计算机技术研究部">
      <a:majorFont>
        <a:latin typeface="宋体"/>
        <a:ea typeface="宋体"/>
        <a:cs typeface=""/>
      </a:majorFont>
      <a:minorFont>
        <a:latin typeface="Arial Black"/>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计算机技术研究部 1">
        <a:dk1>
          <a:srgbClr val="333300"/>
        </a:dk1>
        <a:lt1>
          <a:srgbClr val="FFFFFF"/>
        </a:lt1>
        <a:dk2>
          <a:srgbClr val="FFFFE7"/>
        </a:dk2>
        <a:lt2>
          <a:srgbClr val="B2B2B2"/>
        </a:lt2>
        <a:accent1>
          <a:srgbClr val="398FBF"/>
        </a:accent1>
        <a:accent2>
          <a:srgbClr val="669900"/>
        </a:accent2>
        <a:accent3>
          <a:srgbClr val="FFFFFF"/>
        </a:accent3>
        <a:accent4>
          <a:srgbClr val="2A2A00"/>
        </a:accent4>
        <a:accent5>
          <a:srgbClr val="AEC6DC"/>
        </a:accent5>
        <a:accent6>
          <a:srgbClr val="5C8A00"/>
        </a:accent6>
        <a:hlink>
          <a:srgbClr val="E4CC64"/>
        </a:hlink>
        <a:folHlink>
          <a:srgbClr val="806AD2"/>
        </a:folHlink>
      </a:clrScheme>
      <a:clrMap bg1="lt1" tx1="dk1" bg2="lt2" tx2="dk2" accent1="accent1" accent2="accent2" accent3="accent3" accent4="accent4" accent5="accent5" accent6="accent6" hlink="hlink" folHlink="folHlink"/>
    </a:extraClrScheme>
    <a:extraClrScheme>
      <a:clrScheme name="计算机技术研究部 2">
        <a:dk1>
          <a:srgbClr val="000000"/>
        </a:dk1>
        <a:lt1>
          <a:srgbClr val="FFFFFF"/>
        </a:lt1>
        <a:dk2>
          <a:srgbClr val="FFFFFF"/>
        </a:dk2>
        <a:lt2>
          <a:srgbClr val="B2B2B2"/>
        </a:lt2>
        <a:accent1>
          <a:srgbClr val="76A844"/>
        </a:accent1>
        <a:accent2>
          <a:srgbClr val="336699"/>
        </a:accent2>
        <a:accent3>
          <a:srgbClr val="FFFFFF"/>
        </a:accent3>
        <a:accent4>
          <a:srgbClr val="000000"/>
        </a:accent4>
        <a:accent5>
          <a:srgbClr val="BDD1B0"/>
        </a:accent5>
        <a:accent6>
          <a:srgbClr val="2D5C8A"/>
        </a:accent6>
        <a:hlink>
          <a:srgbClr val="BAC73B"/>
        </a:hlink>
        <a:folHlink>
          <a:srgbClr val="D5621B"/>
        </a:folHlink>
      </a:clrScheme>
      <a:clrMap bg1="lt1" tx1="dk1" bg2="lt2" tx2="dk2" accent1="accent1" accent2="accent2" accent3="accent3" accent4="accent4" accent5="accent5" accent6="accent6" hlink="hlink" folHlink="folHlink"/>
    </a:extraClrScheme>
    <a:extraClrScheme>
      <a:clrScheme name="计算机技术研究部 3">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D79757"/>
        </a:hlink>
        <a:folHlink>
          <a:srgbClr val="467327"/>
        </a:folHlink>
      </a:clrScheme>
      <a:clrMap bg1="lt1" tx1="dk1" bg2="lt2" tx2="dk2" accent1="accent1" accent2="accent2" accent3="accent3" accent4="accent4" accent5="accent5" accent6="accent6" hlink="hlink" folHlink="folHlink"/>
    </a:extraClrScheme>
    <a:extraClrScheme>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14944</TotalTime>
  <Words>6393</Words>
  <Application>Microsoft Office PowerPoint</Application>
  <PresentationFormat>全屏显示(4:3)</PresentationFormat>
  <Paragraphs>1222</Paragraphs>
  <Slides>78</Slides>
  <Notes>32</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78</vt:i4>
      </vt:variant>
    </vt:vector>
  </HeadingPairs>
  <TitlesOfParts>
    <vt:vector size="81" baseType="lpstr">
      <vt:lpstr>计算机技术研究部</vt:lpstr>
      <vt:lpstr>Visio</vt:lpstr>
      <vt:lpstr>VISIO</vt:lpstr>
      <vt:lpstr>网络实用技术基础</vt:lpstr>
      <vt:lpstr>四、网络应用服务</vt:lpstr>
      <vt:lpstr>考核要求</vt:lpstr>
      <vt:lpstr>（一）传输层TCP/UDP协议</vt:lpstr>
      <vt:lpstr>TCP协议和UDP协议的端口号</vt:lpstr>
      <vt:lpstr>TCP协议和UDP协议的端口号</vt:lpstr>
      <vt:lpstr>常用的熟知端口号 </vt:lpstr>
      <vt:lpstr>用户数据报协议(UDP)</vt:lpstr>
      <vt:lpstr>UDP的格式 </vt:lpstr>
      <vt:lpstr>可靠的数据流传输协议(TCP) </vt:lpstr>
      <vt:lpstr>TCP报文段的首部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窗口字段 —— 占 2 字节，用来让对方设置发送窗口的依据，单位为字节。</vt:lpstr>
      <vt:lpstr>PowerPoint 演示文稿</vt:lpstr>
      <vt:lpstr>PowerPoint 演示文稿</vt:lpstr>
      <vt:lpstr>PowerPoint 演示文稿</vt:lpstr>
      <vt:lpstr>其他选项</vt:lpstr>
      <vt:lpstr>PowerPoint 演示文稿</vt:lpstr>
      <vt:lpstr>TCP的数据编号与确认 </vt:lpstr>
      <vt:lpstr>TCP发送报文段的示意图 </vt:lpstr>
      <vt:lpstr>TCP连接的建立与终止 </vt:lpstr>
      <vt:lpstr>TCP的流量控制与拥塞控制 </vt:lpstr>
      <vt:lpstr>TCP的重传机制 </vt:lpstr>
      <vt:lpstr>TCP 的有限状态机</vt:lpstr>
      <vt:lpstr>TCP 的 有 限 状 态 机 </vt:lpstr>
      <vt:lpstr>TCP与UDP的选择</vt:lpstr>
      <vt:lpstr>（二）域名系统（DNS） </vt:lpstr>
      <vt:lpstr>域名结构</vt:lpstr>
      <vt:lpstr>国际互联网域名体系</vt:lpstr>
      <vt:lpstr>域名解析服务器 </vt:lpstr>
      <vt:lpstr>域名解析过程</vt:lpstr>
      <vt:lpstr> （三）文件传输协议FTP </vt:lpstr>
      <vt:lpstr>FTP基本原理 </vt:lpstr>
      <vt:lpstr> FTP连接 </vt:lpstr>
      <vt:lpstr>FTP的主要特征 </vt:lpstr>
      <vt:lpstr>FTP的优缺点</vt:lpstr>
      <vt:lpstr>简单文件传输协议TFTP</vt:lpstr>
      <vt:lpstr>TFTP的主要特点</vt:lpstr>
      <vt:lpstr>TFTP与FTP的比较 </vt:lpstr>
      <vt:lpstr>TFTP与FTP的比较</vt:lpstr>
      <vt:lpstr>（四）远程终端协议TELNET </vt:lpstr>
      <vt:lpstr>远程登录 </vt:lpstr>
      <vt:lpstr>Telnet协议</vt:lpstr>
      <vt:lpstr>Telnet的用途</vt:lpstr>
      <vt:lpstr> （五）电子邮件 </vt:lpstr>
      <vt:lpstr>电子邮件的最主要的组成构件 </vt:lpstr>
      <vt:lpstr>电子邮件地址</vt:lpstr>
      <vt:lpstr>电子邮件的一些标准</vt:lpstr>
      <vt:lpstr>简单邮件传输协议（SMTP） </vt:lpstr>
      <vt:lpstr>SMTP模型 </vt:lpstr>
      <vt:lpstr>SMTP的使用 </vt:lpstr>
      <vt:lpstr>电子邮件的接收协议POP3 </vt:lpstr>
      <vt:lpstr>因特网报文访问协议IMAP</vt:lpstr>
      <vt:lpstr>IMAP 的特点</vt:lpstr>
      <vt:lpstr>（六）超文本传输协议HTTP</vt:lpstr>
      <vt:lpstr>HTTP协议的主要特点</vt:lpstr>
      <vt:lpstr>HTTP的报文结构 </vt:lpstr>
      <vt:lpstr>HTTP 的报文结构（请求报文） </vt:lpstr>
      <vt:lpstr>HTTP 的报文结构（请求报文） </vt:lpstr>
      <vt:lpstr>HTTP 请求报文的一些方法 </vt:lpstr>
      <vt:lpstr>HTTP 的报文结构（请求报文） </vt:lpstr>
      <vt:lpstr>HTTP 的报文结构（请求报文） </vt:lpstr>
      <vt:lpstr>HTTP 的报文结构（响应报文） </vt:lpstr>
      <vt:lpstr>HTTP工作流程</vt:lpstr>
      <vt:lpstr>（七）动态主机地址配置协议DHCP </vt:lpstr>
      <vt:lpstr>DHCP工作原理 </vt:lpstr>
      <vt:lpstr>PowerPoint 演示文稿</vt:lpstr>
    </vt:vector>
  </TitlesOfParts>
  <Company>浙江理工大学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第六章 资源子网高层协议</dc:title>
  <dc:subject>第六章 资源子网高层协议</dc:subject>
  <dc:creator>tzx</dc:creator>
  <cp:lastModifiedBy>Administrator</cp:lastModifiedBy>
  <cp:revision>2392</cp:revision>
  <dcterms:created xsi:type="dcterms:W3CDTF">2002-08-08T08:03:30Z</dcterms:created>
  <dcterms:modified xsi:type="dcterms:W3CDTF">2022-08-31T05:52:34Z</dcterms:modified>
</cp:coreProperties>
</file>