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36"/>
  </p:notesMasterIdLst>
  <p:handoutMasterIdLst>
    <p:handoutMasterId r:id="rId39"/>
  </p:handoutMasterIdLst>
  <p:sldIdLst>
    <p:sldId id="744" r:id="rId3"/>
    <p:sldId id="817" r:id="rId4"/>
    <p:sldId id="742" r:id="rId5"/>
    <p:sldId id="777" r:id="rId6"/>
    <p:sldId id="778" r:id="rId7"/>
    <p:sldId id="779" r:id="rId8"/>
    <p:sldId id="780" r:id="rId9"/>
    <p:sldId id="781" r:id="rId10"/>
    <p:sldId id="782" r:id="rId11"/>
    <p:sldId id="783" r:id="rId12"/>
    <p:sldId id="784" r:id="rId13"/>
    <p:sldId id="785" r:id="rId14"/>
    <p:sldId id="786" r:id="rId15"/>
    <p:sldId id="787" r:id="rId16"/>
    <p:sldId id="788" r:id="rId17"/>
    <p:sldId id="789" r:id="rId18"/>
    <p:sldId id="790" r:id="rId19"/>
    <p:sldId id="791" r:id="rId20"/>
    <p:sldId id="792" r:id="rId21"/>
    <p:sldId id="793" r:id="rId22"/>
    <p:sldId id="794" r:id="rId23"/>
    <p:sldId id="795" r:id="rId24"/>
    <p:sldId id="796" r:id="rId25"/>
    <p:sldId id="797" r:id="rId26"/>
    <p:sldId id="798" r:id="rId27"/>
    <p:sldId id="799" r:id="rId28"/>
    <p:sldId id="800" r:id="rId29"/>
    <p:sldId id="801" r:id="rId30"/>
    <p:sldId id="802" r:id="rId31"/>
    <p:sldId id="803" r:id="rId32"/>
    <p:sldId id="804" r:id="rId33"/>
    <p:sldId id="805" r:id="rId34"/>
    <p:sldId id="818" r:id="rId35"/>
    <p:sldId id="813" r:id="rId37"/>
    <p:sldId id="746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9CDE"/>
    <a:srgbClr val="0C83B8"/>
    <a:srgbClr val="FFFFFF"/>
    <a:srgbClr val="0B7BAD"/>
    <a:srgbClr val="EDF5FD"/>
    <a:srgbClr val="E2F5FE"/>
    <a:srgbClr val="EBF9EC"/>
    <a:srgbClr val="FB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 autoAdjust="0"/>
    <p:restoredTop sz="86736" autoAdjust="0"/>
  </p:normalViewPr>
  <p:slideViewPr>
    <p:cSldViewPr>
      <p:cViewPr varScale="1">
        <p:scale>
          <a:sx n="44" d="100"/>
          <a:sy n="44" d="100"/>
        </p:scale>
        <p:origin x="-1308" y="-96"/>
      </p:cViewPr>
      <p:guideLst>
        <p:guide orient="horz" pos="2196"/>
        <p:guide orient="horz" pos="3074"/>
        <p:guide pos="2902"/>
      </p:guideLst>
    </p:cSldViewPr>
  </p:slideViewPr>
  <p:outlineViewPr>
    <p:cViewPr>
      <p:scale>
        <a:sx n="33" d="100"/>
        <a:sy n="33" d="100"/>
      </p:scale>
      <p:origin x="0" y="22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78"/>
      </p:cViewPr>
      <p:guideLst>
        <p:guide orient="horz" pos="2928"/>
        <p:guide pos="217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handoutMaster" Target="handoutMasters/handoutMaster1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B216BF35-2BD8-46CA-A1AB-DE1650D9EC02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75865BA1-E044-4647-8867-76FFB0815484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教学指导；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总结部分</a:t>
            </a:r>
            <a:r>
              <a:rPr lang="zh-CN" altLang="zh-CN" smtClean="0">
                <a:ea typeface="宋体" panose="02010600030101010101" pitchFamily="2" charset="-122"/>
              </a:rPr>
              <a:t>主要达到以下几个目的：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1</a:t>
            </a:r>
            <a:r>
              <a:rPr lang="zh-CN" altLang="en-US" smtClean="0">
                <a:ea typeface="宋体" panose="02010600030101010101" pitchFamily="2" charset="-122"/>
              </a:rPr>
              <a:t>、</a:t>
            </a:r>
            <a:r>
              <a:rPr lang="zh-CN" altLang="zh-CN" b="1" smtClean="0">
                <a:ea typeface="宋体" panose="02010600030101010101" pitchFamily="2" charset="-122"/>
              </a:rPr>
              <a:t>回顾内容</a:t>
            </a:r>
            <a:r>
              <a:rPr lang="zh-CN" altLang="en-US" b="1" smtClean="0">
                <a:ea typeface="宋体" panose="02010600030101010101" pitchFamily="2" charset="-122"/>
              </a:rPr>
              <a:t>。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注意与</a:t>
            </a:r>
            <a:r>
              <a:rPr lang="zh-CN" altLang="zh-CN" smtClean="0">
                <a:solidFill>
                  <a:srgbClr val="C00000"/>
                </a:solidFill>
                <a:ea typeface="宋体" panose="02010600030101010101" pitchFamily="2" charset="-122"/>
              </a:rPr>
              <a:t>与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本章任务和目标</a:t>
            </a:r>
            <a:r>
              <a:rPr lang="zh-CN" altLang="zh-CN" smtClean="0">
                <a:solidFill>
                  <a:srgbClr val="C00000"/>
                </a:solidFill>
                <a:ea typeface="宋体" panose="02010600030101010101" pitchFamily="2" charset="-122"/>
              </a:rPr>
              <a:t>不一样。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本章任务和目标是</a:t>
            </a:r>
            <a:r>
              <a:rPr lang="zh-CN" altLang="zh-CN" smtClean="0">
                <a:ea typeface="宋体" panose="02010600030101010101" pitchFamily="2" charset="-122"/>
              </a:rPr>
              <a:t>是强调</a:t>
            </a:r>
            <a:r>
              <a:rPr lang="zh-CN" altLang="en-US" smtClean="0">
                <a:ea typeface="宋体" panose="02010600030101010101" pitchFamily="2" charset="-122"/>
              </a:rPr>
              <a:t>内容概貌，学到技术，告知要学习什么；总结时，</a:t>
            </a:r>
            <a:r>
              <a:rPr lang="zh-CN" altLang="zh-CN" smtClean="0">
                <a:ea typeface="宋体" panose="02010600030101010101" pitchFamily="2" charset="-122"/>
              </a:rPr>
              <a:t>要格外强调观点，把每一</a:t>
            </a:r>
            <a:r>
              <a:rPr lang="zh-CN" altLang="en-US" smtClean="0">
                <a:ea typeface="宋体" panose="02010600030101010101" pitchFamily="2" charset="-122"/>
              </a:rPr>
              <a:t>个知识点</a:t>
            </a:r>
            <a:r>
              <a:rPr lang="zh-CN" altLang="zh-CN" smtClean="0">
                <a:ea typeface="宋体" panose="02010600030101010101" pitchFamily="2" charset="-122"/>
              </a:rPr>
              <a:t>的观点</a:t>
            </a:r>
            <a:r>
              <a:rPr lang="zh-CN" altLang="en-US" smtClean="0">
                <a:ea typeface="宋体" panose="02010600030101010101" pitchFamily="2" charset="-122"/>
              </a:rPr>
              <a:t>结论</a:t>
            </a:r>
            <a:r>
              <a:rPr lang="zh-CN" altLang="zh-CN" smtClean="0">
                <a:ea typeface="宋体" panose="02010600030101010101" pitchFamily="2" charset="-122"/>
              </a:rPr>
              <a:t>都尽量突出出来。</a:t>
            </a:r>
            <a:endParaRPr lang="en-US" altLang="zh-CN" smtClean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r>
              <a:rPr lang="en-US" altLang="zh-CN" b="1" smtClean="0">
                <a:ea typeface="宋体" panose="02010600030101010101" pitchFamily="2" charset="-122"/>
              </a:rPr>
              <a:t>2</a:t>
            </a:r>
            <a:r>
              <a:rPr lang="zh-CN" altLang="en-US" b="1" smtClean="0">
                <a:ea typeface="宋体" panose="02010600030101010101" pitchFamily="2" charset="-122"/>
              </a:rPr>
              <a:t>、</a:t>
            </a:r>
            <a:r>
              <a:rPr lang="zh-CN" altLang="zh-CN" b="1" smtClean="0">
                <a:ea typeface="宋体" panose="02010600030101010101" pitchFamily="2" charset="-122"/>
              </a:rPr>
              <a:t>整理逻辑</a:t>
            </a:r>
            <a:r>
              <a:rPr lang="zh-CN" altLang="en-US" b="1" smtClean="0">
                <a:ea typeface="宋体" panose="02010600030101010101" pitchFamily="2" charset="-122"/>
              </a:rPr>
              <a:t>。</a:t>
            </a:r>
            <a:r>
              <a:rPr lang="zh-CN" altLang="zh-CN" smtClean="0">
                <a:ea typeface="宋体" panose="02010600030101010101" pitchFamily="2" charset="-122"/>
              </a:rPr>
              <a:t>还应该把观点之间的逻辑联系梳理出来</a:t>
            </a:r>
            <a:r>
              <a:rPr lang="zh-CN" altLang="en-US" smtClean="0">
                <a:ea typeface="宋体" panose="02010600030101010101" pitchFamily="2" charset="-122"/>
              </a:rPr>
              <a:t>。</a:t>
            </a:r>
            <a:r>
              <a:rPr lang="zh-CN" altLang="zh-CN" smtClean="0">
                <a:ea typeface="宋体" panose="02010600030101010101" pitchFamily="2" charset="-122"/>
              </a:rPr>
              <a:t>从而使</a:t>
            </a:r>
            <a:r>
              <a:rPr lang="zh-CN" altLang="en-US" smtClean="0">
                <a:ea typeface="宋体" panose="02010600030101010101" pitchFamily="2" charset="-122"/>
              </a:rPr>
              <a:t>知识</a:t>
            </a:r>
            <a:r>
              <a:rPr lang="zh-CN" altLang="zh-CN" smtClean="0">
                <a:ea typeface="宋体" panose="02010600030101010101" pitchFamily="2" charset="-122"/>
              </a:rPr>
              <a:t>系统化、逻辑化。要帮助</a:t>
            </a:r>
            <a:r>
              <a:rPr lang="zh-CN" altLang="en-US" smtClean="0">
                <a:ea typeface="宋体" panose="02010600030101010101" pitchFamily="2" charset="-122"/>
              </a:rPr>
              <a:t>学员</a:t>
            </a:r>
            <a:r>
              <a:rPr lang="zh-CN" altLang="zh-CN" smtClean="0">
                <a:ea typeface="宋体" panose="02010600030101010101" pitchFamily="2" charset="-122"/>
              </a:rPr>
              <a:t>整清逻辑是总结的一大任务</a:t>
            </a:r>
            <a:r>
              <a:rPr lang="zh-CN" altLang="en-US" smtClean="0">
                <a:ea typeface="宋体" panose="02010600030101010101" pitchFamily="2" charset="-122"/>
              </a:rPr>
              <a:t>。</a:t>
            </a:r>
            <a:endParaRPr lang="en-US" altLang="zh-CN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01DE46-D6AB-474D-833A-9BE129720ED0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 hasCustomPrompt="1"/>
          </p:nvPr>
        </p:nvSpPr>
        <p:spPr>
          <a:xfrm>
            <a:off x="-172720" y="2998470"/>
            <a:ext cx="5288915" cy="586740"/>
          </a:xfrm>
        </p:spPr>
        <p:txBody>
          <a:bodyPr anchor="b"/>
          <a:lstStyle>
            <a:lvl1pPr algn="ctr">
              <a:defRPr sz="3200" b="1">
                <a:solidFill>
                  <a:srgbClr val="0E9CD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</a:t>
            </a:r>
            <a:endParaRPr lang="zh-CN" altLang="en-US"/>
          </a:p>
        </p:txBody>
      </p:sp>
      <p:sp>
        <p:nvSpPr>
          <p:cNvPr id="2" name="文本框 1"/>
          <p:cNvSpPr txBox="1"/>
          <p:nvPr userDrawn="1"/>
        </p:nvSpPr>
        <p:spPr>
          <a:xfrm>
            <a:off x="13970" y="334645"/>
            <a:ext cx="40913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新睿教育软件工程系列课程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软件基础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-STB)</a:t>
            </a:r>
            <a:endParaRPr lang="en-US" altLang="zh-CN" sz="16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13970" y="655796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2"/>
          <p:cNvSpPr txBox="1"/>
          <p:nvPr userDrawn="1"/>
        </p:nvSpPr>
        <p:spPr>
          <a:xfrm>
            <a:off x="3188663" y="6559777"/>
            <a:ext cx="254132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1200" b="1">
                <a:solidFill>
                  <a:srgbClr val="2BA6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版权归新睿教育所有</a:t>
            </a:r>
            <a:endParaRPr sz="1200" b="1">
              <a:solidFill>
                <a:srgbClr val="2BA6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 userDrawn="1"/>
        </p:nvCxnSpPr>
        <p:spPr>
          <a:xfrm>
            <a:off x="-23495" y="76803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 userDrawn="1"/>
        </p:nvGrpSpPr>
        <p:grpSpPr>
          <a:xfrm>
            <a:off x="8335010" y="144780"/>
            <a:ext cx="694055" cy="527050"/>
            <a:chOff x="12794" y="767"/>
            <a:chExt cx="1093" cy="830"/>
          </a:xfrm>
        </p:grpSpPr>
        <p:sp>
          <p:nvSpPr>
            <p:cNvPr id="20" name="矩形 19"/>
            <p:cNvSpPr/>
            <p:nvPr/>
          </p:nvSpPr>
          <p:spPr>
            <a:xfrm>
              <a:off x="12794" y="767"/>
              <a:ext cx="879" cy="830"/>
            </a:xfrm>
            <a:prstGeom prst="rect">
              <a:avLst/>
            </a:prstGeom>
            <a:noFill/>
            <a:ln w="38100">
              <a:solidFill>
                <a:srgbClr val="2BA6E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BA6E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94" y="872"/>
              <a:ext cx="109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   </a:t>
              </a:r>
              <a:r>
                <a:rPr lang="en-US" altLang="zh-CN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  期</a:t>
              </a:r>
              <a:endPara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 descr="PPT封面封底325-0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58080" y="1291590"/>
            <a:ext cx="3799840" cy="4000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 userDrawn="1"/>
        </p:nvCxnSpPr>
        <p:spPr>
          <a:xfrm>
            <a:off x="0" y="546418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7685" y="285728"/>
            <a:ext cx="4606927" cy="523220"/>
          </a:xfrm>
          <a:solidFill>
            <a:schemeClr val="bg1"/>
          </a:solidFill>
        </p:spPr>
        <p:txBody>
          <a:bodyPr>
            <a:spAutoFit/>
          </a:bodyPr>
          <a:lstStyle>
            <a:lvl1pPr>
              <a:defRPr sz="2800" b="1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54" y="1214422"/>
            <a:ext cx="7645398" cy="5143536"/>
          </a:xfrm>
        </p:spPr>
        <p:txBody>
          <a:bodyPr/>
          <a:lstStyle>
            <a:lvl1pPr>
              <a:buSzPct val="100000"/>
              <a:buFont typeface="Wingdings" panose="05000000000000000000" pitchFamily="2" charset="2"/>
              <a:buChar char="n"/>
              <a:defRPr b="1">
                <a:latin typeface="+mn-lt"/>
              </a:defRPr>
            </a:lvl1pPr>
            <a:lvl2pPr>
              <a:buSzPct val="100000"/>
              <a:buFont typeface="Wingdings" panose="05000000000000000000" pitchFamily="2" charset="2"/>
              <a:buChar char="u"/>
              <a:defRPr b="1">
                <a:latin typeface="+mn-lt"/>
              </a:defRPr>
            </a:lvl2pPr>
            <a:lvl3pPr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b="1">
                <a:latin typeface="+mn-lt"/>
                <a:ea typeface="+mn-ea"/>
              </a:defRPr>
            </a:lvl3pPr>
            <a:lvl4pPr>
              <a:defRPr sz="1800" b="1">
                <a:latin typeface="+mn-lt"/>
                <a:ea typeface="+mn-ea"/>
              </a:defRPr>
            </a:lvl4pPr>
            <a:lvl5pPr>
              <a:defRPr sz="1600" b="1">
                <a:latin typeface="+mn-lt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</p:txBody>
      </p:sp>
      <p:pic>
        <p:nvPicPr>
          <p:cNvPr id="5" name="图片 4" descr="新睿教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79385" y="6247765"/>
            <a:ext cx="1288415" cy="576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214438"/>
            <a:ext cx="7931150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286250" y="295275"/>
            <a:ext cx="4678363" cy="561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lang="zh-CN" altLang="en-US" sz="2800" b="1" dirty="0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n"/>
        <a:defRPr sz="26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u"/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85000"/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7.png"/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5.png"/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50.jpeg"/><Relationship Id="rId1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55.jpe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58.png"/><Relationship Id="rId1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8335010" y="211455"/>
            <a:ext cx="694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   </a:t>
            </a:r>
            <a:r>
              <a: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期</a:t>
            </a:r>
            <a:endParaRPr lang="zh-CN" altLang="en-US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7442" y="2850515"/>
            <a:ext cx="52076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  Word文档编辑</a:t>
            </a: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7957" name="Rectangle 5"/>
          <p:cNvSpPr>
            <a:spLocks noGrp="1" noChangeArrowheads="1"/>
          </p:cNvSpPr>
          <p:nvPr>
            <p:ph type="title"/>
          </p:nvPr>
        </p:nvSpPr>
        <p:spPr>
          <a:xfrm>
            <a:off x="7092950" y="285750"/>
            <a:ext cx="1871663" cy="523875"/>
          </a:xfrm>
        </p:spPr>
        <p:txBody>
          <a:bodyPr/>
          <a:p>
            <a:pPr>
              <a:defRPr/>
            </a:pPr>
            <a:r>
              <a:rPr smtClean="0"/>
              <a:t>本章任务</a:t>
            </a:r>
            <a:endParaRPr dirty="0"/>
          </a:p>
        </p:txBody>
      </p:sp>
      <p:sp>
        <p:nvSpPr>
          <p:cNvPr id="63795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 smtClean="0"/>
              <a:t>使用</a:t>
            </a:r>
            <a:r>
              <a:rPr lang="en-US" altLang="zh-CN" dirty="0" smtClean="0"/>
              <a:t>Microsoft  Office Word 2007</a:t>
            </a:r>
            <a:r>
              <a:rPr lang="zh-CN" altLang="en-US" dirty="0" smtClean="0"/>
              <a:t>编辑</a:t>
            </a:r>
            <a:endParaRPr lang="en-US" altLang="zh-CN" dirty="0" smtClean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altLang="zh-CN" dirty="0" smtClean="0"/>
              <a:t>  《</a:t>
            </a:r>
            <a:r>
              <a:rPr lang="zh-CN" altLang="en-US" dirty="0" smtClean="0"/>
              <a:t>校园报</a:t>
            </a:r>
            <a:r>
              <a:rPr lang="en-US" altLang="zh-CN" dirty="0" smtClean="0"/>
              <a:t>.docx》</a:t>
            </a:r>
            <a:r>
              <a:rPr lang="zh-CN" altLang="en-US" dirty="0" smtClean="0"/>
              <a:t>文档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0003" name="Rectangle 3"/>
          <p:cNvSpPr>
            <a:spLocks noGrp="1" noChangeArrowheads="1"/>
          </p:cNvSpPr>
          <p:nvPr/>
        </p:nvSpPr>
        <p:spPr>
          <a:xfrm>
            <a:off x="7172008" y="285750"/>
            <a:ext cx="1800225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2800" b="1" dirty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121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defRPr>
            </a:lvl9pPr>
          </a:lstStyle>
          <a:p>
            <a:pPr>
              <a:defRPr/>
            </a:pPr>
            <a:r>
              <a:rPr smtClean="0"/>
              <a:t>本章目标</a:t>
            </a:r>
            <a:endParaRPr dirty="0"/>
          </a:p>
        </p:txBody>
      </p:sp>
      <p:sp>
        <p:nvSpPr>
          <p:cNvPr id="640002" name="Rectangle 2"/>
          <p:cNvSpPr>
            <a:spLocks noGrp="1" noChangeArrowheads="1"/>
          </p:cNvSpPr>
          <p:nvPr/>
        </p:nvSpPr>
        <p:spPr>
          <a:xfrm>
            <a:off x="784225" y="1214438"/>
            <a:ext cx="7645400" cy="5143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 sz="2600" b="1">
                <a:solidFill>
                  <a:schemeClr val="tx1"/>
                </a:solidFill>
                <a:latin typeface="+mn-lt"/>
                <a:ea typeface="微软雅黑" panose="020B0503020204020204" pitchFamily="34" charset="-122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9CDE"/>
              </a:buClr>
              <a:buSzPct val="100000"/>
              <a:buFont typeface="Wingdings" panose="05000000000000000000" pitchFamily="2" charset="2"/>
              <a:buChar char="u"/>
              <a:defRPr sz="2400" b="1">
                <a:solidFill>
                  <a:schemeClr val="tx1"/>
                </a:solidFill>
                <a:latin typeface="+mn-lt"/>
                <a:ea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Ø"/>
              <a:defRPr sz="1800" b="1">
                <a:solidFill>
                  <a:schemeClr val="tx1"/>
                </a:solidFill>
                <a:latin typeface="+mn-lt"/>
                <a:ea typeface="+mn-ea"/>
                <a:cs typeface="楷体_GB231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 b="1">
                <a:solidFill>
                  <a:schemeClr val="tx1"/>
                </a:solidFill>
                <a:latin typeface="+mn-lt"/>
                <a:ea typeface="+mn-ea"/>
                <a:cs typeface="楷体_GB2312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+mn-lt"/>
                <a:ea typeface="楷体_GB2312" pitchFamily="49" charset="-122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+mn-lt"/>
                <a:ea typeface="楷体_GB2312" pitchFamily="49" charset="-122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+mn-lt"/>
                <a:ea typeface="楷体_GB2312" pitchFamily="49" charset="-122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tx1"/>
                </a:solidFill>
                <a:latin typeface="+mn-lt"/>
                <a:ea typeface="楷体_GB2312" pitchFamily="49" charset="-122"/>
              </a:defRPr>
            </a:lvl9pPr>
          </a:lstStyle>
          <a:p>
            <a:pPr>
              <a:defRPr/>
            </a:pPr>
            <a:r>
              <a:rPr lang="zh-CN" altLang="en-US" dirty="0" smtClean="0"/>
              <a:t> 会使用</a:t>
            </a:r>
            <a:r>
              <a:rPr lang="en-US" altLang="zh-CN" dirty="0" smtClean="0"/>
              <a:t>Word </a:t>
            </a:r>
            <a:r>
              <a:rPr lang="zh-CN" altLang="en-US" dirty="0" smtClean="0"/>
              <a:t>实现基本的编辑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 会使用</a:t>
            </a:r>
            <a:r>
              <a:rPr lang="en-US" altLang="zh-CN" dirty="0" smtClean="0"/>
              <a:t>Word </a:t>
            </a:r>
            <a:r>
              <a:rPr lang="zh-CN" altLang="en-US" dirty="0" smtClean="0"/>
              <a:t>进行版式设置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 会使用</a:t>
            </a:r>
            <a:r>
              <a:rPr lang="en-US" altLang="zh-CN" dirty="0" smtClean="0"/>
              <a:t>Word </a:t>
            </a:r>
            <a:r>
              <a:rPr lang="zh-CN" altLang="en-US" dirty="0" smtClean="0"/>
              <a:t>的表格组织内容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 会使用</a:t>
            </a:r>
            <a:r>
              <a:rPr lang="en-US" altLang="zh-CN" dirty="0" smtClean="0"/>
              <a:t>Word </a:t>
            </a:r>
            <a:r>
              <a:rPr lang="zh-CN" altLang="en-US" dirty="0" smtClean="0"/>
              <a:t>插入图片、图表、批注和对象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 会使用</a:t>
            </a:r>
            <a:r>
              <a:rPr lang="en-US" altLang="zh-CN" dirty="0" smtClean="0"/>
              <a:t>Word </a:t>
            </a:r>
            <a:r>
              <a:rPr lang="zh-CN" altLang="en-US" dirty="0" smtClean="0"/>
              <a:t>进行修订和统计</a:t>
            </a:r>
            <a:endParaRPr lang="zh-CN" altLang="en-US" dirty="0"/>
          </a:p>
        </p:txBody>
      </p:sp>
      <p:pic>
        <p:nvPicPr>
          <p:cNvPr id="37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715272" y="2571736"/>
            <a:ext cx="7143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715272" y="1500174"/>
            <a:ext cx="7143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5940425" y="285750"/>
            <a:ext cx="3024188" cy="523875"/>
          </a:xfrm>
        </p:spPr>
        <p:txBody>
          <a:bodyPr/>
          <a:p>
            <a:pPr>
              <a:defRPr/>
            </a:pPr>
            <a:r>
              <a:rPr dirty="0" smtClean="0"/>
              <a:t>启动</a:t>
            </a:r>
            <a:r>
              <a:rPr lang="en-US" altLang="zh-CN" dirty="0" smtClean="0"/>
              <a:t>Word 2007</a:t>
            </a:r>
            <a:endParaRPr lang="en-US" altLang="zh-CN" dirty="0"/>
          </a:p>
        </p:txBody>
      </p:sp>
      <p:sp>
        <p:nvSpPr>
          <p:cNvPr id="64102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GB"/>
          </a:p>
        </p:txBody>
      </p:sp>
      <p:sp>
        <p:nvSpPr>
          <p:cNvPr id="641028" name="Rectangle 4"/>
          <p:cNvSpPr>
            <a:spLocks noChangeArrowheads="1"/>
          </p:cNvSpPr>
          <p:nvPr/>
        </p:nvSpPr>
        <p:spPr bwMode="auto">
          <a:xfrm>
            <a:off x="793750" y="1285875"/>
            <a:ext cx="8064500" cy="4968875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启动</a:t>
            </a: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Word2007</a:t>
            </a:r>
            <a:endParaRPr lang="en-US" altLang="zh-CN" sz="2600" b="1" dirty="0">
              <a:latin typeface="+mn-lt"/>
              <a:ea typeface="微软雅黑" panose="020B0503020204020204" pitchFamily="34" charset="-122"/>
            </a:endParaRPr>
          </a:p>
        </p:txBody>
      </p:sp>
      <p:pic>
        <p:nvPicPr>
          <p:cNvPr id="11" name="图片 10" descr="开始程序2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85938" y="1792288"/>
            <a:ext cx="3082925" cy="406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11" descr="图2.1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5" y="1785938"/>
            <a:ext cx="3500438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2" descr="图2.2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4900" y="1801813"/>
            <a:ext cx="6967538" cy="448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" name="组合 14"/>
          <p:cNvGrpSpPr/>
          <p:nvPr/>
        </p:nvGrpSpPr>
        <p:grpSpPr bwMode="auto">
          <a:xfrm>
            <a:off x="2357438" y="6313488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19472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3" name="TextBox 22"/>
            <p:cNvSpPr txBox="1"/>
            <p:nvPr/>
          </p:nvSpPr>
          <p:spPr bwMode="auto">
            <a:xfrm>
              <a:off x="4159247" y="5187962"/>
              <a:ext cx="3202009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操作演示：启动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Word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文档 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" name="图片 10" descr="图2.2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74750" y="1857375"/>
            <a:ext cx="6754813" cy="434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867400" y="285750"/>
            <a:ext cx="3097213" cy="523875"/>
          </a:xfrm>
        </p:spPr>
        <p:txBody>
          <a:bodyPr/>
          <a:p>
            <a:pPr>
              <a:defRPr/>
            </a:pPr>
            <a:r>
              <a:rPr lang="en-US" altLang="zh-CN" smtClean="0"/>
              <a:t>Word 2007 </a:t>
            </a:r>
            <a:r>
              <a:rPr smtClean="0"/>
              <a:t>界面</a:t>
            </a:r>
            <a:endParaRPr dirty="0"/>
          </a:p>
        </p:txBody>
      </p:sp>
      <p:sp>
        <p:nvSpPr>
          <p:cNvPr id="64307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en-US" altLang="zh-CN"/>
              <a:t>Word 2007</a:t>
            </a:r>
            <a:r>
              <a:rPr lang="zh-CN" altLang="en-US"/>
              <a:t>界面</a:t>
            </a:r>
            <a:endParaRPr lang="zh-CN" altLang="en-US" dirty="0"/>
          </a:p>
        </p:txBody>
      </p:sp>
      <p:sp>
        <p:nvSpPr>
          <p:cNvPr id="643077" name="AutoShape 5"/>
          <p:cNvSpPr>
            <a:spLocks noChangeArrowheads="1"/>
          </p:cNvSpPr>
          <p:nvPr/>
        </p:nvSpPr>
        <p:spPr bwMode="auto">
          <a:xfrm>
            <a:off x="5786438" y="1500188"/>
            <a:ext cx="915987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标题栏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43078" name="AutoShape 6"/>
          <p:cNvSpPr>
            <a:spLocks noChangeArrowheads="1"/>
          </p:cNvSpPr>
          <p:nvPr/>
        </p:nvSpPr>
        <p:spPr bwMode="auto">
          <a:xfrm>
            <a:off x="6435725" y="3306763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功能面板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43080" name="AutoShape 8"/>
          <p:cNvSpPr>
            <a:spLocks noChangeArrowheads="1"/>
          </p:cNvSpPr>
          <p:nvPr/>
        </p:nvSpPr>
        <p:spPr bwMode="auto">
          <a:xfrm>
            <a:off x="3973513" y="5143500"/>
            <a:ext cx="915987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状态栏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13" name="Line 18"/>
          <p:cNvSpPr>
            <a:spLocks noChangeShapeType="1"/>
          </p:cNvSpPr>
          <p:nvPr/>
        </p:nvSpPr>
        <p:spPr bwMode="auto">
          <a:xfrm rot="10800000" flipH="1">
            <a:off x="5072066" y="1714490"/>
            <a:ext cx="71437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15" name="Line 18"/>
          <p:cNvSpPr>
            <a:spLocks noChangeShapeType="1"/>
          </p:cNvSpPr>
          <p:nvPr/>
        </p:nvSpPr>
        <p:spPr bwMode="auto">
          <a:xfrm>
            <a:off x="2428860" y="2428868"/>
            <a:ext cx="71437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17" name="Line 18"/>
          <p:cNvSpPr>
            <a:spLocks noChangeShapeType="1"/>
          </p:cNvSpPr>
          <p:nvPr/>
        </p:nvSpPr>
        <p:spPr bwMode="auto">
          <a:xfrm flipV="1">
            <a:off x="5786447" y="3500438"/>
            <a:ext cx="642942" cy="14287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19" name="Line 18"/>
          <p:cNvSpPr>
            <a:spLocks noChangeShapeType="1"/>
          </p:cNvSpPr>
          <p:nvPr/>
        </p:nvSpPr>
        <p:spPr bwMode="auto">
          <a:xfrm rot="10800000">
            <a:off x="1643042" y="4214818"/>
            <a:ext cx="785813" cy="42862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1" name="Line 18"/>
          <p:cNvSpPr>
            <a:spLocks noChangeShapeType="1"/>
          </p:cNvSpPr>
          <p:nvPr/>
        </p:nvSpPr>
        <p:spPr bwMode="auto">
          <a:xfrm rot="10800000" flipH="1">
            <a:off x="3643305" y="5572140"/>
            <a:ext cx="571504" cy="35719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3" name="Line 18"/>
          <p:cNvSpPr>
            <a:spLocks noChangeShapeType="1"/>
          </p:cNvSpPr>
          <p:nvPr/>
        </p:nvSpPr>
        <p:spPr bwMode="auto">
          <a:xfrm flipH="1">
            <a:off x="7000897" y="4429134"/>
            <a:ext cx="71437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643082" name="AutoShape 10"/>
          <p:cNvSpPr>
            <a:spLocks noChangeArrowheads="1"/>
          </p:cNvSpPr>
          <p:nvPr/>
        </p:nvSpPr>
        <p:spPr bwMode="auto">
          <a:xfrm>
            <a:off x="250825" y="3929063"/>
            <a:ext cx="1416050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文档编辑区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43079" name="AutoShape 7"/>
          <p:cNvSpPr>
            <a:spLocks noChangeArrowheads="1"/>
          </p:cNvSpPr>
          <p:nvPr/>
        </p:nvSpPr>
        <p:spPr bwMode="auto">
          <a:xfrm>
            <a:off x="3132138" y="2587625"/>
            <a:ext cx="1385887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功能选项卡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43081" name="AutoShape 9"/>
          <p:cNvSpPr>
            <a:spLocks noChangeArrowheads="1"/>
          </p:cNvSpPr>
          <p:nvPr/>
        </p:nvSpPr>
        <p:spPr bwMode="auto">
          <a:xfrm>
            <a:off x="6516688" y="4748213"/>
            <a:ext cx="915987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滚动条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4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4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4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4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4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3077" grpId="0" bldLvl="0" animBg="1"/>
      <p:bldP spid="643078" grpId="0" bldLvl="0" animBg="1"/>
      <p:bldP spid="643080" grpId="0" bldLvl="0" animBg="1"/>
      <p:bldP spid="643082" grpId="0" bldLvl="0" animBg="1"/>
      <p:bldP spid="643079" grpId="0" bldLvl="0" animBg="1"/>
      <p:bldP spid="64308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00166" y="2143116"/>
            <a:ext cx="5305425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4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651500" y="285750"/>
            <a:ext cx="3313113" cy="523875"/>
          </a:xfrm>
        </p:spPr>
        <p:txBody>
          <a:bodyPr/>
          <a:p>
            <a:pPr>
              <a:defRPr/>
            </a:pPr>
            <a:r>
              <a:rPr lang="en-US" altLang="zh-CN" dirty="0" smtClean="0"/>
              <a:t>Word</a:t>
            </a:r>
            <a:r>
              <a:rPr dirty="0" smtClean="0"/>
              <a:t>基本操作</a:t>
            </a:r>
            <a:r>
              <a:rPr lang="en-US" altLang="zh-CN" dirty="0" smtClean="0"/>
              <a:t>5-1</a:t>
            </a:r>
            <a:endParaRPr lang="en-US" altLang="zh-CN" dirty="0"/>
          </a:p>
        </p:txBody>
      </p:sp>
      <p:sp>
        <p:nvSpPr>
          <p:cNvPr id="64409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/>
              <a:t>创建文档</a:t>
            </a:r>
            <a:endParaRPr lang="en-US" altLang="zh-CN" dirty="0"/>
          </a:p>
          <a:p>
            <a:pPr lvl="1">
              <a:defRPr/>
            </a:pPr>
            <a:r>
              <a:rPr lang="en-US" altLang="zh-CN" dirty="0"/>
              <a:t>《 </a:t>
            </a:r>
            <a:r>
              <a:rPr lang="en-US" altLang="zh-CN" dirty="0" smtClean="0"/>
              <a:t>Logic </a:t>
            </a:r>
            <a:r>
              <a:rPr lang="en-US" altLang="zh-CN" dirty="0"/>
              <a:t>Java </a:t>
            </a:r>
            <a:r>
              <a:rPr lang="zh-CN" altLang="en-US" dirty="0"/>
              <a:t>第二章</a:t>
            </a:r>
            <a:r>
              <a:rPr lang="en-US" altLang="zh-CN" dirty="0"/>
              <a:t>.</a:t>
            </a:r>
            <a:r>
              <a:rPr lang="en-US" altLang="zh-CN" dirty="0" err="1"/>
              <a:t>docx</a:t>
            </a:r>
            <a:r>
              <a:rPr lang="en-US" altLang="zh-CN" dirty="0"/>
              <a:t>》</a:t>
            </a:r>
            <a:endParaRPr lang="en-US" altLang="zh-CN" dirty="0"/>
          </a:p>
          <a:p>
            <a:pPr>
              <a:defRPr/>
            </a:pPr>
            <a:r>
              <a:rPr lang="zh-CN" altLang="en-US" dirty="0"/>
              <a:t>编辑文字</a:t>
            </a:r>
            <a:endParaRPr lang="zh-CN" altLang="en-US" dirty="0"/>
          </a:p>
          <a:p>
            <a:pPr>
              <a:defRPr/>
            </a:pPr>
            <a:r>
              <a:rPr lang="zh-CN" altLang="en-US" dirty="0" smtClean="0"/>
              <a:t>保存的三</a:t>
            </a:r>
            <a:r>
              <a:rPr lang="zh-CN" altLang="en-US" dirty="0"/>
              <a:t>种方式</a:t>
            </a:r>
            <a:endParaRPr lang="zh-CN" altLang="en-US" dirty="0"/>
          </a:p>
          <a:p>
            <a:pPr lvl="1">
              <a:defRPr/>
            </a:pPr>
            <a:r>
              <a:rPr lang="zh-CN" altLang="en-US" dirty="0"/>
              <a:t>快捷键：</a:t>
            </a:r>
            <a:r>
              <a:rPr lang="en-US" altLang="zh-CN" dirty="0"/>
              <a:t>&lt;Ctrl&gt;+&lt;S&gt;</a:t>
            </a:r>
            <a:endParaRPr lang="en-US" altLang="zh-CN" dirty="0"/>
          </a:p>
          <a:p>
            <a:pPr lvl="1">
              <a:defRPr/>
            </a:pPr>
            <a:r>
              <a:rPr lang="zh-CN" altLang="en-US" dirty="0"/>
              <a:t>“</a:t>
            </a:r>
            <a:r>
              <a:rPr lang="en-US" altLang="zh-CN" dirty="0"/>
              <a:t>Office</a:t>
            </a:r>
            <a:r>
              <a:rPr lang="zh-CN" altLang="en-US" dirty="0"/>
              <a:t>按钮”→“保存”或”另存为</a:t>
            </a:r>
            <a:r>
              <a:rPr lang="en-US" altLang="zh-CN" dirty="0"/>
              <a:t>”</a:t>
            </a:r>
            <a:endParaRPr lang="zh-CN" altLang="en-US" dirty="0"/>
          </a:p>
          <a:p>
            <a:pPr lvl="1">
              <a:defRPr/>
            </a:pPr>
            <a:r>
              <a:rPr lang="zh-CN" altLang="en-US" dirty="0"/>
              <a:t>快速工具栏保存按钮</a:t>
            </a:r>
            <a:endParaRPr lang="zh-CN" altLang="en-US" dirty="0"/>
          </a:p>
        </p:txBody>
      </p:sp>
      <p:sp>
        <p:nvSpPr>
          <p:cNvPr id="644101" name="AutoShape 5"/>
          <p:cNvSpPr>
            <a:spLocks noChangeArrowheads="1"/>
          </p:cNvSpPr>
          <p:nvPr/>
        </p:nvSpPr>
        <p:spPr bwMode="auto">
          <a:xfrm>
            <a:off x="5838825" y="1235075"/>
            <a:ext cx="2298700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后面简称</a:t>
            </a:r>
            <a:r>
              <a:rPr lang="en-US" altLang="zh-CN" b="1" dirty="0">
                <a:solidFill>
                  <a:srgbClr val="FFFFFF"/>
                </a:solidFill>
                <a:latin typeface="+mn-ea"/>
                <a:ea typeface="+mn-ea"/>
              </a:rPr>
              <a:t>《</a:t>
            </a: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第二章</a:t>
            </a:r>
            <a:r>
              <a:rPr lang="en-US" altLang="zh-CN" b="1" dirty="0">
                <a:solidFill>
                  <a:srgbClr val="FFFFFF"/>
                </a:solidFill>
                <a:latin typeface="+mn-ea"/>
                <a:ea typeface="+mn-ea"/>
              </a:rPr>
              <a:t>》</a:t>
            </a:r>
            <a:endParaRPr lang="en-US" altLang="zh-CN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44102" name="AutoShape 6"/>
          <p:cNvSpPr>
            <a:spLocks noChangeArrowheads="1"/>
          </p:cNvSpPr>
          <p:nvPr/>
        </p:nvSpPr>
        <p:spPr bwMode="auto">
          <a:xfrm>
            <a:off x="3500438" y="4500563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文件名称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44104" name="AutoShape 8"/>
          <p:cNvSpPr>
            <a:spLocks noChangeArrowheads="1"/>
          </p:cNvSpPr>
          <p:nvPr/>
        </p:nvSpPr>
        <p:spPr bwMode="gray">
          <a:xfrm>
            <a:off x="2928938" y="1435100"/>
            <a:ext cx="2182812" cy="407988"/>
          </a:xfrm>
          <a:prstGeom prst="flowChartAlternateProcess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“另存为”对话框 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grpSp>
        <p:nvGrpSpPr>
          <p:cNvPr id="17" name="组合 14"/>
          <p:cNvGrpSpPr/>
          <p:nvPr/>
        </p:nvGrpSpPr>
        <p:grpSpPr bwMode="auto">
          <a:xfrm>
            <a:off x="2357438" y="6169025"/>
            <a:ext cx="4583112" cy="428625"/>
            <a:chOff x="3143240" y="5143512"/>
            <a:chExt cx="4583848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1520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3792631" y="5187962"/>
              <a:ext cx="3934457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操作演示：编辑、保存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Word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文档 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500"/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500"/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" dur="500"/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64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500"/>
                                        <p:tgtEl>
                                          <p:spTgt spid="64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" dur="500"/>
                                        <p:tgtEl>
                                          <p:spTgt spid="64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4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4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" dur="500"/>
                                        <p:tgtEl>
                                          <p:spTgt spid="64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4099" grpId="0" build="p"/>
      <p:bldP spid="644101" grpId="0" bldLvl="0" animBg="1"/>
      <p:bldP spid="644101" grpId="1" bldLvl="0" animBg="1"/>
      <p:bldP spid="64410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" name="图片 12" descr="图2.3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14375" y="2357438"/>
            <a:ext cx="5710238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6154" name="Rectangle 10"/>
          <p:cNvSpPr>
            <a:spLocks noGrp="1" noChangeArrowheads="1"/>
          </p:cNvSpPr>
          <p:nvPr>
            <p:ph type="title"/>
          </p:nvPr>
        </p:nvSpPr>
        <p:spPr>
          <a:xfrm>
            <a:off x="5651500" y="285750"/>
            <a:ext cx="3313113" cy="523875"/>
          </a:xfrm>
        </p:spPr>
        <p:txBody>
          <a:bodyPr/>
          <a:p>
            <a:pPr>
              <a:defRPr/>
            </a:pPr>
            <a:r>
              <a:rPr lang="en-US" altLang="zh-CN" dirty="0" smtClean="0"/>
              <a:t>Word</a:t>
            </a:r>
            <a:r>
              <a:rPr dirty="0" smtClean="0"/>
              <a:t>基本操作</a:t>
            </a:r>
            <a:r>
              <a:rPr lang="en-US" altLang="zh-CN" dirty="0" smtClean="0"/>
              <a:t>5-2</a:t>
            </a:r>
            <a:endParaRPr dirty="0"/>
          </a:p>
        </p:txBody>
      </p:sp>
      <p:sp>
        <p:nvSpPr>
          <p:cNvPr id="64614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/>
              <a:t>通过工具栏设置字号和字体</a:t>
            </a:r>
            <a:endParaRPr lang="zh-CN" altLang="en-US"/>
          </a:p>
          <a:p>
            <a:pPr>
              <a:defRPr/>
            </a:pPr>
            <a:r>
              <a:rPr lang="zh-CN" altLang="en-US"/>
              <a:t>详细字体设置：格式→字体</a:t>
            </a:r>
            <a:endParaRPr lang="zh-CN" altLang="en-US" dirty="0"/>
          </a:p>
        </p:txBody>
      </p:sp>
      <p:sp>
        <p:nvSpPr>
          <p:cNvPr id="646149" name="Rectangle 5"/>
          <p:cNvSpPr>
            <a:spLocks noChangeArrowheads="1"/>
          </p:cNvSpPr>
          <p:nvPr/>
        </p:nvSpPr>
        <p:spPr bwMode="auto">
          <a:xfrm>
            <a:off x="1643063" y="3068638"/>
            <a:ext cx="1673225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46150" name="AutoShape 6"/>
          <p:cNvSpPr>
            <a:spLocks noChangeArrowheads="1"/>
          </p:cNvSpPr>
          <p:nvPr/>
        </p:nvSpPr>
        <p:spPr bwMode="auto">
          <a:xfrm>
            <a:off x="1985963" y="5449888"/>
            <a:ext cx="3001962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选中文字后设置字号和字体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46151" name="AutoShape 7"/>
          <p:cNvSpPr>
            <a:spLocks noChangeArrowheads="1"/>
          </p:cNvSpPr>
          <p:nvPr/>
        </p:nvSpPr>
        <p:spPr bwMode="auto">
          <a:xfrm>
            <a:off x="1643063" y="3429000"/>
            <a:ext cx="1385887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>
                <a:solidFill>
                  <a:srgbClr val="FFFFFF"/>
                </a:solidFill>
                <a:latin typeface="+mn-ea"/>
                <a:ea typeface="+mn-ea"/>
              </a:rPr>
              <a:t>选择或输入</a:t>
            </a:r>
            <a:endParaRPr lang="zh-CN" altLang="en-US" b="1">
              <a:solidFill>
                <a:srgbClr val="FFFFFF"/>
              </a:solidFill>
              <a:latin typeface="+mn-ea"/>
              <a:ea typeface="+mn-ea"/>
            </a:endParaRPr>
          </a:p>
        </p:txBody>
      </p:sp>
      <p:pic>
        <p:nvPicPr>
          <p:cNvPr id="14" name="图片 13" descr="“字体”对话框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6863" y="2093913"/>
            <a:ext cx="3657600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" name="组合 14"/>
          <p:cNvGrpSpPr/>
          <p:nvPr/>
        </p:nvGrpSpPr>
        <p:grpSpPr bwMode="auto">
          <a:xfrm>
            <a:off x="2336800" y="6237288"/>
            <a:ext cx="4572000" cy="428625"/>
            <a:chOff x="3143240" y="5143512"/>
            <a:chExt cx="4572032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圆角矩形 21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2545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4205285" y="5187962"/>
              <a:ext cx="310993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操作演示：设置字体、字号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4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4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500"/>
                                        <p:tgtEl>
                                          <p:spTgt spid="64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64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" dur="500"/>
                                        <p:tgtEl>
                                          <p:spTgt spid="64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6149" grpId="0" bldLvl="0" animBg="1"/>
      <p:bldP spid="646149" grpId="1" bldLvl="0" animBg="1"/>
      <p:bldP spid="646150" grpId="0" bldLvl="0" animBg="1"/>
      <p:bldP spid="646150" grpId="1" bldLvl="0" animBg="1"/>
      <p:bldP spid="646151" grpId="0" bldLvl="0" animBg="1"/>
      <p:bldP spid="646151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" name="图片 14" descr="剪贴板2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786563" y="1604963"/>
            <a:ext cx="2141537" cy="4252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图片 13" descr="剪贴板对话框启动器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5" y="3714750"/>
            <a:ext cx="1608138" cy="2143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4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519738" y="285750"/>
            <a:ext cx="3444875" cy="523875"/>
          </a:xfrm>
        </p:spPr>
        <p:txBody>
          <a:bodyPr/>
          <a:p>
            <a:pPr>
              <a:defRPr/>
            </a:pPr>
            <a:r>
              <a:rPr lang="en-US" altLang="zh-CN" smtClean="0"/>
              <a:t>Word</a:t>
            </a:r>
            <a:r>
              <a:rPr smtClean="0"/>
              <a:t>基本操作</a:t>
            </a:r>
            <a:r>
              <a:rPr lang="en-US" altLang="zh-CN" smtClean="0"/>
              <a:t>5-3</a:t>
            </a:r>
            <a:endParaRPr lang="en-US" altLang="zh-CN" dirty="0"/>
          </a:p>
        </p:txBody>
      </p:sp>
      <p:sp>
        <p:nvSpPr>
          <p:cNvPr id="64717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复制、粘贴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快捷键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复制：</a:t>
            </a:r>
            <a:r>
              <a:rPr lang="en-US" altLang="zh-CN" smtClean="0"/>
              <a:t>&lt;Ctrl&gt;+&lt;C&gt;</a:t>
            </a:r>
            <a:endParaRPr lang="en-US" altLang="zh-CN" smtClean="0"/>
          </a:p>
          <a:p>
            <a:pPr lvl="2">
              <a:defRPr/>
            </a:pPr>
            <a:r>
              <a:rPr lang="zh-CN" altLang="en-US" smtClean="0"/>
              <a:t>粘贴：</a:t>
            </a:r>
            <a:r>
              <a:rPr lang="en-US" altLang="zh-CN" smtClean="0"/>
              <a:t>&lt;Ctrl&gt;+&lt;V&gt;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剪贴板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复制：使用快捷键或菜单</a:t>
            </a:r>
            <a:endParaRPr lang="zh-CN" altLang="en-US" smtClean="0"/>
          </a:p>
          <a:p>
            <a:pPr lvl="2">
              <a:defRPr/>
            </a:pPr>
            <a:r>
              <a:rPr lang="zh-CN" altLang="en-US" smtClean="0"/>
              <a:t>粘贴：从剪贴板中选择</a:t>
            </a:r>
            <a:endParaRPr lang="zh-CN" altLang="en-US" dirty="0"/>
          </a:p>
        </p:txBody>
      </p:sp>
      <p:sp>
        <p:nvSpPr>
          <p:cNvPr id="647174" name="Rectangle 6"/>
          <p:cNvSpPr>
            <a:spLocks noChangeArrowheads="1"/>
          </p:cNvSpPr>
          <p:nvPr/>
        </p:nvSpPr>
        <p:spPr bwMode="auto">
          <a:xfrm>
            <a:off x="4556125" y="5500688"/>
            <a:ext cx="1944688" cy="3571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rot="5400000">
            <a:off x="6929454" y="3714752"/>
            <a:ext cx="71437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647176" name="AutoShape 8"/>
          <p:cNvSpPr>
            <a:spLocks noChangeArrowheads="1"/>
          </p:cNvSpPr>
          <p:nvPr/>
        </p:nvSpPr>
        <p:spPr bwMode="auto">
          <a:xfrm>
            <a:off x="6516688" y="4221163"/>
            <a:ext cx="2557462" cy="7143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en-US" altLang="zh-CN" b="1" dirty="0">
                <a:solidFill>
                  <a:srgbClr val="FFFFFF"/>
                </a:solidFill>
                <a:latin typeface="+mn-ea"/>
                <a:ea typeface="+mn-ea"/>
              </a:rPr>
              <a:t>Office</a:t>
            </a: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的剪帖板</a:t>
            </a:r>
            <a:endParaRPr lang="en-US" altLang="zh-CN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可以保存多个复制内容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1" name="右箭头 20"/>
          <p:cNvSpPr>
            <a:spLocks noChangeArrowheads="1"/>
          </p:cNvSpPr>
          <p:nvPr/>
        </p:nvSpPr>
        <p:spPr bwMode="auto">
          <a:xfrm>
            <a:off x="6357938" y="5000625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22" name="组合 14"/>
          <p:cNvGrpSpPr/>
          <p:nvPr/>
        </p:nvGrpSpPr>
        <p:grpSpPr bwMode="auto">
          <a:xfrm>
            <a:off x="1811338" y="6165850"/>
            <a:ext cx="4572000" cy="428625"/>
            <a:chOff x="3143240" y="5143512"/>
            <a:chExt cx="457203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3572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6" name="TextBox 25"/>
            <p:cNvSpPr txBox="1"/>
            <p:nvPr/>
          </p:nvSpPr>
          <p:spPr bwMode="auto">
            <a:xfrm>
              <a:off x="4205284" y="5187962"/>
              <a:ext cx="310993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操作演示：复制、粘贴文字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4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74" grpId="0" bldLvl="0" animBg="1"/>
      <p:bldP spid="647176" grpId="0" bldLvl="0" animBg="1"/>
      <p:bldP spid="2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图片 12" descr="图2.5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857875" y="1785938"/>
            <a:ext cx="1987550" cy="1885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4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643563" y="285750"/>
            <a:ext cx="3321050" cy="523875"/>
          </a:xfrm>
        </p:spPr>
        <p:txBody>
          <a:bodyPr/>
          <a:p>
            <a:pPr>
              <a:defRPr/>
            </a:pPr>
            <a:r>
              <a:rPr lang="en-US" altLang="zh-CN" dirty="0" smtClean="0"/>
              <a:t>Word</a:t>
            </a:r>
            <a:r>
              <a:rPr dirty="0" smtClean="0"/>
              <a:t>基本操作</a:t>
            </a:r>
            <a:r>
              <a:rPr lang="en-US" altLang="zh-CN" dirty="0" smtClean="0"/>
              <a:t>5-4</a:t>
            </a:r>
            <a:endParaRPr lang="en-US" altLang="zh-CN" dirty="0"/>
          </a:p>
        </p:txBody>
      </p:sp>
      <p:sp>
        <p:nvSpPr>
          <p:cNvPr id="64921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查找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快捷键：</a:t>
            </a:r>
            <a:r>
              <a:rPr lang="en-US" altLang="zh-CN" smtClean="0"/>
              <a:t>&lt;Ctrl&gt;+&lt;F&gt;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出现“查找”对话框</a:t>
            </a:r>
            <a:endParaRPr lang="zh-CN" altLang="en-US" dirty="0"/>
          </a:p>
        </p:txBody>
      </p:sp>
      <p:sp>
        <p:nvSpPr>
          <p:cNvPr id="649223" name="Rectangle 7"/>
          <p:cNvSpPr>
            <a:spLocks noChangeArrowheads="1"/>
          </p:cNvSpPr>
          <p:nvPr/>
        </p:nvSpPr>
        <p:spPr bwMode="auto">
          <a:xfrm>
            <a:off x="5940425" y="2357438"/>
            <a:ext cx="1800225" cy="28733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</p:spPr>
        <p:txBody>
          <a:bodyPr wrap="none" anchor="ctr"/>
          <a:p>
            <a:endParaRPr lang="zh-CN" altLang="en-US"/>
          </a:p>
        </p:txBody>
      </p:sp>
      <p:pic>
        <p:nvPicPr>
          <p:cNvPr id="14" name="图片 13" descr="图2.6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3805238"/>
            <a:ext cx="61436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右箭头 21"/>
          <p:cNvSpPr>
            <a:spLocks noChangeArrowheads="1"/>
          </p:cNvSpPr>
          <p:nvPr/>
        </p:nvSpPr>
        <p:spPr bwMode="auto">
          <a:xfrm rot="5400000">
            <a:off x="5464969" y="3464719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2268538" y="6165850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4592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4572000" y="5187962"/>
              <a:ext cx="237650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操作演示：查找文字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3" grpId="0" bldLvl="0" animBg="1"/>
      <p:bldP spid="2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" name="图片 15" descr="替换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357563" y="2505075"/>
            <a:ext cx="5143500" cy="18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图片 14" descr="图2.7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2428875"/>
            <a:ext cx="1409700" cy="2065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564188" y="285750"/>
            <a:ext cx="3400425" cy="523875"/>
          </a:xfrm>
        </p:spPr>
        <p:txBody>
          <a:bodyPr/>
          <a:p>
            <a:pPr>
              <a:defRPr/>
            </a:pPr>
            <a:r>
              <a:rPr lang="en-US" altLang="zh-CN" dirty="0" smtClean="0"/>
              <a:t>Word</a:t>
            </a:r>
            <a:r>
              <a:rPr dirty="0" smtClean="0"/>
              <a:t>基本操作</a:t>
            </a:r>
            <a:r>
              <a:rPr lang="en-US" altLang="zh-CN" dirty="0" smtClean="0"/>
              <a:t>5-5</a:t>
            </a:r>
            <a:endParaRPr lang="en-US" altLang="zh-CN" dirty="0"/>
          </a:p>
        </p:txBody>
      </p:sp>
      <p:sp>
        <p:nvSpPr>
          <p:cNvPr id="65126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替换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 多处相同的改动</a:t>
            </a:r>
            <a:endParaRPr lang="zh-CN" altLang="en-US" dirty="0"/>
          </a:p>
        </p:txBody>
      </p:sp>
      <p:sp>
        <p:nvSpPr>
          <p:cNvPr id="651271" name="Rectangle 7"/>
          <p:cNvSpPr>
            <a:spLocks noChangeArrowheads="1"/>
          </p:cNvSpPr>
          <p:nvPr/>
        </p:nvSpPr>
        <p:spPr bwMode="auto">
          <a:xfrm>
            <a:off x="1143000" y="2857500"/>
            <a:ext cx="1643063" cy="5715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</p:spPr>
        <p:txBody>
          <a:bodyPr wrap="none" anchor="ctr"/>
          <a:p>
            <a:endParaRPr lang="zh-CN" altLang="en-US"/>
          </a:p>
        </p:txBody>
      </p:sp>
      <p:sp>
        <p:nvSpPr>
          <p:cNvPr id="651273" name="AutoShape 9"/>
          <p:cNvSpPr>
            <a:spLocks noChangeArrowheads="1"/>
          </p:cNvSpPr>
          <p:nvPr/>
        </p:nvSpPr>
        <p:spPr bwMode="auto">
          <a:xfrm>
            <a:off x="6286500" y="4806950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跳过一处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51274" name="AutoShape 10"/>
          <p:cNvSpPr>
            <a:spLocks noChangeArrowheads="1"/>
          </p:cNvSpPr>
          <p:nvPr/>
        </p:nvSpPr>
        <p:spPr bwMode="auto">
          <a:xfrm>
            <a:off x="4418013" y="4806950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替换一处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1" name="Line 18"/>
          <p:cNvSpPr>
            <a:spLocks noChangeShapeType="1"/>
          </p:cNvSpPr>
          <p:nvPr/>
        </p:nvSpPr>
        <p:spPr bwMode="auto">
          <a:xfrm flipH="1">
            <a:off x="4857752" y="4286256"/>
            <a:ext cx="71438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3" name="Line 18"/>
          <p:cNvSpPr>
            <a:spLocks noChangeShapeType="1"/>
          </p:cNvSpPr>
          <p:nvPr/>
        </p:nvSpPr>
        <p:spPr bwMode="auto">
          <a:xfrm flipH="1">
            <a:off x="6929454" y="4286256"/>
            <a:ext cx="71438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2" name="右箭头 21"/>
          <p:cNvSpPr>
            <a:spLocks noChangeArrowheads="1"/>
          </p:cNvSpPr>
          <p:nvPr/>
        </p:nvSpPr>
        <p:spPr bwMode="auto">
          <a:xfrm>
            <a:off x="2857500" y="3429000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24" name="组合 14"/>
          <p:cNvGrpSpPr/>
          <p:nvPr/>
        </p:nvGrpSpPr>
        <p:grpSpPr bwMode="auto">
          <a:xfrm>
            <a:off x="2425700" y="6021388"/>
            <a:ext cx="4572000" cy="428625"/>
            <a:chOff x="3143240" y="5143512"/>
            <a:chExt cx="4572032" cy="428628"/>
          </a:xfrm>
        </p:grpSpPr>
        <p:sp>
          <p:nvSpPr>
            <p:cNvPr id="25" name="圆角矩形 2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5624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8" name="TextBox 27"/>
            <p:cNvSpPr txBox="1"/>
            <p:nvPr/>
          </p:nvSpPr>
          <p:spPr bwMode="auto">
            <a:xfrm>
              <a:off x="4572000" y="5187962"/>
              <a:ext cx="2376505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操作演示：替换文字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5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71" grpId="0" bldLvl="0" animBg="1"/>
      <p:bldP spid="651273" grpId="0" bldLvl="0" animBg="1"/>
      <p:bldP spid="651274" grpId="0" bldLvl="0" animBg="1"/>
      <p:bldP spid="2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2295" name="Rectangle 7"/>
          <p:cNvSpPr>
            <a:spLocks noGrp="1" noChangeArrowheads="1"/>
          </p:cNvSpPr>
          <p:nvPr>
            <p:ph type="title"/>
          </p:nvPr>
        </p:nvSpPr>
        <p:spPr>
          <a:xfrm>
            <a:off x="6227763" y="285750"/>
            <a:ext cx="2736850" cy="523875"/>
          </a:xfrm>
        </p:spPr>
        <p:txBody>
          <a:bodyPr/>
          <a:p>
            <a:pPr>
              <a:defRPr/>
            </a:pPr>
            <a:r>
              <a:rPr smtClean="0"/>
              <a:t>对文档进行操作</a:t>
            </a:r>
            <a:endParaRPr dirty="0"/>
          </a:p>
        </p:txBody>
      </p:sp>
      <p:sp>
        <p:nvSpPr>
          <p:cNvPr id="65229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从教员提供的资料中复制内容、粘贴到指定位置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查找所有“完真性”，并替换为“完整性”</a:t>
            </a:r>
            <a:endParaRPr lang="zh-CN" altLang="en-US" dirty="0"/>
          </a:p>
        </p:txBody>
      </p:sp>
      <p:grpSp>
        <p:nvGrpSpPr>
          <p:cNvPr id="26628" name="组合 6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26639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26629" name="组合 14"/>
          <p:cNvGrpSpPr/>
          <p:nvPr/>
        </p:nvGrpSpPr>
        <p:grpSpPr bwMode="auto">
          <a:xfrm>
            <a:off x="2814638" y="4149725"/>
            <a:ext cx="2714625" cy="428625"/>
            <a:chOff x="3143240" y="5143512"/>
            <a:chExt cx="2714644" cy="428628"/>
          </a:xfrm>
        </p:grpSpPr>
        <p:sp>
          <p:nvSpPr>
            <p:cNvPr id="15" name="圆角矩形 1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6637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4206872" y="5187962"/>
              <a:ext cx="1158883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12" descr="页面设置启动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06475" y="2816225"/>
            <a:ext cx="4065588" cy="1970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08850" y="285750"/>
            <a:ext cx="1655763" cy="523875"/>
          </a:xfrm>
        </p:spPr>
        <p:txBody>
          <a:bodyPr/>
          <a:p>
            <a:pPr>
              <a:defRPr/>
            </a:pPr>
            <a:r>
              <a:rPr smtClean="0"/>
              <a:t>页面设置</a:t>
            </a:r>
            <a:endParaRPr smtClean="0"/>
          </a:p>
        </p:txBody>
      </p:sp>
      <p:sp>
        <p:nvSpPr>
          <p:cNvPr id="65331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 smtClean="0"/>
              <a:t> 设定整体版式</a:t>
            </a:r>
            <a:r>
              <a:rPr lang="en-US" altLang="zh-CN" dirty="0" smtClean="0"/>
              <a:t>—</a:t>
            </a:r>
            <a:r>
              <a:rPr lang="zh-CN" altLang="en-US" dirty="0" smtClean="0"/>
              <a:t>页面设置</a:t>
            </a:r>
            <a:endParaRPr lang="zh-CN" altLang="en-US" dirty="0"/>
          </a:p>
        </p:txBody>
      </p:sp>
      <p:sp>
        <p:nvSpPr>
          <p:cNvPr id="653318" name="Rectangle 6"/>
          <p:cNvSpPr>
            <a:spLocks noChangeArrowheads="1"/>
          </p:cNvSpPr>
          <p:nvPr/>
        </p:nvSpPr>
        <p:spPr bwMode="auto">
          <a:xfrm>
            <a:off x="1039813" y="4427538"/>
            <a:ext cx="4032250" cy="35877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</p:spPr>
        <p:txBody>
          <a:bodyPr wrap="none" anchor="ctr"/>
          <a:p>
            <a:endParaRPr lang="zh-CN" altLang="en-US"/>
          </a:p>
        </p:txBody>
      </p:sp>
      <p:pic>
        <p:nvPicPr>
          <p:cNvPr id="14" name="图片 13" descr="页面设置对话框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1714500"/>
            <a:ext cx="333057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右箭头 21"/>
          <p:cNvSpPr>
            <a:spLocks noChangeArrowheads="1"/>
          </p:cNvSpPr>
          <p:nvPr/>
        </p:nvSpPr>
        <p:spPr bwMode="auto">
          <a:xfrm>
            <a:off x="4857750" y="4857750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1590675" y="6165850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7664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4572000" y="5187962"/>
              <a:ext cx="237650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操作演示：页面设置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18" grpId="0" bldLvl="0" animBg="1"/>
      <p:bldP spid="2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6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设置项目符号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设置项目编号</a:t>
            </a:r>
            <a:endParaRPr lang="zh-CN" altLang="en-US" dirty="0"/>
          </a:p>
        </p:txBody>
      </p:sp>
      <p:pic>
        <p:nvPicPr>
          <p:cNvPr id="28675" name="图片 16" descr="图2.9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14438" y="2286000"/>
            <a:ext cx="657225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73" name="Rectangle 13"/>
          <p:cNvSpPr>
            <a:spLocks noGrp="1" noChangeArrowheads="1"/>
          </p:cNvSpPr>
          <p:nvPr>
            <p:ph type="title"/>
          </p:nvPr>
        </p:nvSpPr>
        <p:spPr>
          <a:xfrm>
            <a:off x="5508625" y="285750"/>
            <a:ext cx="3455988" cy="523875"/>
          </a:xfrm>
        </p:spPr>
        <p:txBody>
          <a:bodyPr/>
          <a:p>
            <a:pPr>
              <a:defRPr/>
            </a:pPr>
            <a:r>
              <a:rPr dirty="0" smtClean="0"/>
              <a:t>项目符号和项目编号</a:t>
            </a:r>
            <a:endParaRPr dirty="0"/>
          </a:p>
        </p:txBody>
      </p:sp>
      <p:sp>
        <p:nvSpPr>
          <p:cNvPr id="655366" name="AutoShape 6"/>
          <p:cNvSpPr>
            <a:spLocks noChangeArrowheads="1"/>
          </p:cNvSpPr>
          <p:nvPr/>
        </p:nvSpPr>
        <p:spPr bwMode="auto">
          <a:xfrm>
            <a:off x="5143500" y="1806575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单级编号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55368" name="AutoShape 8"/>
          <p:cNvSpPr>
            <a:spLocks noChangeArrowheads="1"/>
          </p:cNvSpPr>
          <p:nvPr/>
        </p:nvSpPr>
        <p:spPr bwMode="auto">
          <a:xfrm>
            <a:off x="6715125" y="1806575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多级编号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55369" name="Rectangle 9"/>
          <p:cNvSpPr>
            <a:spLocks noChangeArrowheads="1"/>
          </p:cNvSpPr>
          <p:nvPr/>
        </p:nvSpPr>
        <p:spPr bwMode="auto">
          <a:xfrm>
            <a:off x="4143375" y="2714625"/>
            <a:ext cx="857250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8" name="图片 17" descr="项目编号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56138" y="2744788"/>
            <a:ext cx="2416175" cy="3470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55371" name="AutoShape 11"/>
          <p:cNvSpPr>
            <a:spLocks noChangeArrowheads="1"/>
          </p:cNvSpPr>
          <p:nvPr/>
        </p:nvSpPr>
        <p:spPr bwMode="auto">
          <a:xfrm>
            <a:off x="1901825" y="4633913"/>
            <a:ext cx="1412875" cy="71596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选择其他</a:t>
            </a:r>
            <a:endParaRPr lang="en-US" altLang="zh-CN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样式的符号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pic>
        <p:nvPicPr>
          <p:cNvPr id="19" name="图片 18" descr="多级列表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2744788"/>
            <a:ext cx="2214562" cy="3444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4" name="Line 18"/>
          <p:cNvSpPr>
            <a:spLocks noChangeShapeType="1"/>
          </p:cNvSpPr>
          <p:nvPr/>
        </p:nvSpPr>
        <p:spPr bwMode="auto">
          <a:xfrm flipH="1">
            <a:off x="3357554" y="4429132"/>
            <a:ext cx="928694" cy="42862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 rot="10800000" flipH="1">
            <a:off x="6072198" y="2214554"/>
            <a:ext cx="928694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6" name="Line 18"/>
          <p:cNvSpPr>
            <a:spLocks noChangeShapeType="1"/>
          </p:cNvSpPr>
          <p:nvPr/>
        </p:nvSpPr>
        <p:spPr bwMode="auto">
          <a:xfrm rot="10800000" flipH="1">
            <a:off x="5013202" y="2214554"/>
            <a:ext cx="773244" cy="45950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7" name="Line 18"/>
          <p:cNvSpPr>
            <a:spLocks noChangeShapeType="1"/>
          </p:cNvSpPr>
          <p:nvPr/>
        </p:nvSpPr>
        <p:spPr bwMode="auto">
          <a:xfrm rot="10800000">
            <a:off x="3786182" y="2143116"/>
            <a:ext cx="428628" cy="64294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655367" name="AutoShape 7"/>
          <p:cNvSpPr>
            <a:spLocks noChangeArrowheads="1"/>
          </p:cNvSpPr>
          <p:nvPr/>
        </p:nvSpPr>
        <p:spPr bwMode="auto">
          <a:xfrm>
            <a:off x="3489325" y="1806575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单级符号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grpSp>
        <p:nvGrpSpPr>
          <p:cNvPr id="28" name="组合 14"/>
          <p:cNvGrpSpPr/>
          <p:nvPr/>
        </p:nvGrpSpPr>
        <p:grpSpPr bwMode="auto">
          <a:xfrm>
            <a:off x="1535113" y="6308725"/>
            <a:ext cx="4572000" cy="428625"/>
            <a:chOff x="3143240" y="5143512"/>
            <a:chExt cx="4572032" cy="428628"/>
          </a:xfrm>
        </p:grpSpPr>
        <p:sp>
          <p:nvSpPr>
            <p:cNvPr id="29" name="圆角矩形 2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0" name="圆角矩形 2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8704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32" name="TextBox 31"/>
            <p:cNvSpPr txBox="1"/>
            <p:nvPr/>
          </p:nvSpPr>
          <p:spPr bwMode="auto">
            <a:xfrm>
              <a:off x="3962396" y="5187962"/>
              <a:ext cx="3595712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操作演示：设置项目符号和编号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5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5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5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66" grpId="0" bldLvl="0" animBg="1"/>
      <p:bldP spid="655368" grpId="0" bldLvl="0" animBg="1"/>
      <p:bldP spid="655369" grpId="0" bldLvl="0" animBg="1"/>
      <p:bldP spid="655371" grpId="0" bldLvl="0" animBg="1"/>
      <p:bldP spid="65536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" name="图片 18" descr="样式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421563" y="1857375"/>
            <a:ext cx="150812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图片 17" descr="图2.10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857375"/>
            <a:ext cx="6286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6398" name="Rectangle 14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p>
            <a:pPr>
              <a:defRPr/>
            </a:pPr>
            <a:r>
              <a:rPr smtClean="0"/>
              <a:t>标题</a:t>
            </a:r>
            <a:endParaRPr dirty="0"/>
          </a:p>
        </p:txBody>
      </p:sp>
      <p:sp>
        <p:nvSpPr>
          <p:cNvPr id="656386" name="Rectangle 2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设置标题</a:t>
            </a:r>
            <a:endParaRPr lang="zh-CN" altLang="en-US" dirty="0"/>
          </a:p>
        </p:txBody>
      </p:sp>
      <p:sp>
        <p:nvSpPr>
          <p:cNvPr id="656391" name="Rectangle 7"/>
          <p:cNvSpPr>
            <a:spLocks noChangeArrowheads="1"/>
          </p:cNvSpPr>
          <p:nvPr/>
        </p:nvSpPr>
        <p:spPr bwMode="auto">
          <a:xfrm>
            <a:off x="7072313" y="2571750"/>
            <a:ext cx="285750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56394" name="Rectangle 10"/>
          <p:cNvSpPr>
            <a:spLocks noChangeArrowheads="1"/>
          </p:cNvSpPr>
          <p:nvPr/>
        </p:nvSpPr>
        <p:spPr bwMode="auto">
          <a:xfrm>
            <a:off x="7358063" y="5357813"/>
            <a:ext cx="357187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56396" name="AutoShape 12"/>
          <p:cNvSpPr>
            <a:spLocks noChangeArrowheads="1"/>
          </p:cNvSpPr>
          <p:nvPr/>
        </p:nvSpPr>
        <p:spPr bwMode="auto">
          <a:xfrm>
            <a:off x="1763713" y="4572000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其他标题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pic>
        <p:nvPicPr>
          <p:cNvPr id="20" name="图片 19" descr="创建新样式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1988" y="2857500"/>
            <a:ext cx="3584575" cy="327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Line 18"/>
          <p:cNvSpPr>
            <a:spLocks noChangeShapeType="1"/>
          </p:cNvSpPr>
          <p:nvPr/>
        </p:nvSpPr>
        <p:spPr bwMode="auto">
          <a:xfrm flipH="1">
            <a:off x="2571736" y="2571744"/>
            <a:ext cx="71438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7" name="Line 18"/>
          <p:cNvSpPr>
            <a:spLocks noChangeShapeType="1"/>
          </p:cNvSpPr>
          <p:nvPr/>
        </p:nvSpPr>
        <p:spPr bwMode="auto">
          <a:xfrm flipH="1">
            <a:off x="3000364" y="4357694"/>
            <a:ext cx="928694" cy="42862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656389" name="AutoShape 5"/>
          <p:cNvSpPr>
            <a:spLocks noChangeArrowheads="1"/>
          </p:cNvSpPr>
          <p:nvPr/>
        </p:nvSpPr>
        <p:spPr bwMode="auto">
          <a:xfrm>
            <a:off x="1474788" y="3068638"/>
            <a:ext cx="1846262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选择文字后设置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34" name="右箭头 33"/>
          <p:cNvSpPr>
            <a:spLocks noChangeArrowheads="1"/>
          </p:cNvSpPr>
          <p:nvPr/>
        </p:nvSpPr>
        <p:spPr bwMode="auto">
          <a:xfrm>
            <a:off x="7072313" y="2928938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5" name="右箭头 34"/>
          <p:cNvSpPr>
            <a:spLocks noChangeArrowheads="1"/>
          </p:cNvSpPr>
          <p:nvPr/>
        </p:nvSpPr>
        <p:spPr bwMode="auto">
          <a:xfrm flipH="1">
            <a:off x="7000875" y="4857750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23" name="组合 14"/>
          <p:cNvGrpSpPr/>
          <p:nvPr/>
        </p:nvGrpSpPr>
        <p:grpSpPr bwMode="auto">
          <a:xfrm>
            <a:off x="1258888" y="6308725"/>
            <a:ext cx="4572000" cy="428625"/>
            <a:chOff x="3143240" y="5143512"/>
            <a:chExt cx="4572032" cy="428628"/>
          </a:xfrm>
        </p:grpSpPr>
        <p:sp>
          <p:nvSpPr>
            <p:cNvPr id="28" name="圆角矩形 2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9" name="圆角矩形 28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9723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31" name="TextBox 30"/>
            <p:cNvSpPr txBox="1"/>
            <p:nvPr/>
          </p:nvSpPr>
          <p:spPr bwMode="auto">
            <a:xfrm>
              <a:off x="4572000" y="5187962"/>
              <a:ext cx="237650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操作演示：设置标题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5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5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5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6391" grpId="0" bldLvl="0" animBg="1"/>
      <p:bldP spid="656394" grpId="0" bldLvl="0" animBg="1"/>
      <p:bldP spid="656396" grpId="0" bldLvl="0" animBg="1"/>
      <p:bldP spid="656389" grpId="0" bldLvl="0" animBg="1"/>
      <p:bldP spid="34" grpId="0" bldLvl="0" animBg="1"/>
      <p:bldP spid="3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" name="图片 18" descr="第二章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602038" y="1285875"/>
            <a:ext cx="4613275" cy="489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2" descr="E:\预科课件PPT--8.30\图片-PPT\第二章 图片\截图\截图\图2.12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2928938"/>
            <a:ext cx="180975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7422" name="Rectangle 14"/>
          <p:cNvSpPr>
            <a:spLocks noGrp="1" noChangeArrowheads="1"/>
          </p:cNvSpPr>
          <p:nvPr>
            <p:ph type="title"/>
          </p:nvPr>
        </p:nvSpPr>
        <p:spPr>
          <a:xfrm>
            <a:off x="6630988" y="285750"/>
            <a:ext cx="2333625" cy="523875"/>
          </a:xfrm>
        </p:spPr>
        <p:txBody>
          <a:bodyPr/>
          <a:p>
            <a:pPr>
              <a:defRPr/>
            </a:pPr>
            <a:r>
              <a:rPr dirty="0" smtClean="0"/>
              <a:t>设置大纲级别</a:t>
            </a:r>
            <a:endParaRPr dirty="0"/>
          </a:p>
        </p:txBody>
      </p:sp>
      <p:sp>
        <p:nvSpPr>
          <p:cNvPr id="657410" name="Rectangle 2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设置大纲级别</a:t>
            </a:r>
            <a:endParaRPr lang="zh-CN" altLang="en-US" dirty="0"/>
          </a:p>
        </p:txBody>
      </p:sp>
      <p:sp>
        <p:nvSpPr>
          <p:cNvPr id="657414" name="Rectangle 6"/>
          <p:cNvSpPr>
            <a:spLocks noChangeArrowheads="1"/>
          </p:cNvSpPr>
          <p:nvPr/>
        </p:nvSpPr>
        <p:spPr bwMode="auto">
          <a:xfrm>
            <a:off x="1428750" y="2921000"/>
            <a:ext cx="500063" cy="793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57416" name="AutoShape 8"/>
          <p:cNvSpPr>
            <a:spLocks noChangeArrowheads="1"/>
          </p:cNvSpPr>
          <p:nvPr/>
        </p:nvSpPr>
        <p:spPr bwMode="gray">
          <a:xfrm>
            <a:off x="6373813" y="4173538"/>
            <a:ext cx="1146175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大纲视图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57417" name="Rectangle 9"/>
          <p:cNvSpPr>
            <a:spLocks noChangeArrowheads="1"/>
          </p:cNvSpPr>
          <p:nvPr/>
        </p:nvSpPr>
        <p:spPr bwMode="auto">
          <a:xfrm>
            <a:off x="3983038" y="1901825"/>
            <a:ext cx="1150937" cy="2873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57418" name="Rectangle 10"/>
          <p:cNvSpPr>
            <a:spLocks noChangeArrowheads="1"/>
          </p:cNvSpPr>
          <p:nvPr/>
        </p:nvSpPr>
        <p:spPr bwMode="auto">
          <a:xfrm>
            <a:off x="6119813" y="2006600"/>
            <a:ext cx="1023937" cy="19224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3" name="Line 18"/>
          <p:cNvSpPr>
            <a:spLocks noChangeShapeType="1"/>
          </p:cNvSpPr>
          <p:nvPr/>
        </p:nvSpPr>
        <p:spPr bwMode="auto">
          <a:xfrm rot="10800000" flipH="1">
            <a:off x="4786314" y="1428736"/>
            <a:ext cx="71438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4" name="Line 18"/>
          <p:cNvSpPr>
            <a:spLocks noChangeShapeType="1"/>
          </p:cNvSpPr>
          <p:nvPr/>
        </p:nvSpPr>
        <p:spPr bwMode="auto">
          <a:xfrm rot="10800000" flipH="1">
            <a:off x="7000892" y="1428736"/>
            <a:ext cx="71438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657419" name="AutoShape 11"/>
          <p:cNvSpPr>
            <a:spLocks noChangeArrowheads="1"/>
          </p:cNvSpPr>
          <p:nvPr/>
        </p:nvSpPr>
        <p:spPr bwMode="auto">
          <a:xfrm>
            <a:off x="3714750" y="1004888"/>
            <a:ext cx="160972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设置大纲级别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57420" name="AutoShape 12"/>
          <p:cNvSpPr>
            <a:spLocks noChangeArrowheads="1"/>
          </p:cNvSpPr>
          <p:nvPr/>
        </p:nvSpPr>
        <p:spPr bwMode="auto">
          <a:xfrm>
            <a:off x="5695950" y="931863"/>
            <a:ext cx="2298700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设置显示的大纲级别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8" name="右箭头 27"/>
          <p:cNvSpPr>
            <a:spLocks noChangeArrowheads="1"/>
          </p:cNvSpPr>
          <p:nvPr/>
        </p:nvSpPr>
        <p:spPr bwMode="auto">
          <a:xfrm>
            <a:off x="2857500" y="3214688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25" name="组合 14"/>
          <p:cNvGrpSpPr/>
          <p:nvPr/>
        </p:nvGrpSpPr>
        <p:grpSpPr bwMode="auto">
          <a:xfrm>
            <a:off x="1160463" y="6308725"/>
            <a:ext cx="4572000" cy="428625"/>
            <a:chOff x="3143240" y="5143512"/>
            <a:chExt cx="4572032" cy="428628"/>
          </a:xfrm>
        </p:grpSpPr>
        <p:sp>
          <p:nvSpPr>
            <p:cNvPr id="26" name="圆角矩形 2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7" name="圆角矩形 26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0747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30" name="TextBox 29"/>
            <p:cNvSpPr txBox="1"/>
            <p:nvPr/>
          </p:nvSpPr>
          <p:spPr bwMode="auto">
            <a:xfrm>
              <a:off x="4327523" y="5187962"/>
              <a:ext cx="2865457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操作演示：设置大纲级别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5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5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5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414" grpId="0" bldLvl="0" animBg="1"/>
      <p:bldP spid="657416" grpId="0" bldLvl="0" animBg="1"/>
      <p:bldP spid="657417" grpId="0" bldLvl="0" animBg="1"/>
      <p:bldP spid="657418" grpId="0" bldLvl="0" animBg="1"/>
      <p:bldP spid="657419" grpId="0" bldLvl="0" animBg="1"/>
      <p:bldP spid="657420" grpId="0" bldLvl="0" animBg="1"/>
      <p:bldP spid="2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图片 13" descr="文档结构图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71625" y="1785938"/>
            <a:ext cx="6143625" cy="431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8442" name="Rectangle 10"/>
          <p:cNvSpPr>
            <a:spLocks noGrp="1" noChangeArrowheads="1"/>
          </p:cNvSpPr>
          <p:nvPr>
            <p:ph type="title"/>
          </p:nvPr>
        </p:nvSpPr>
        <p:spPr>
          <a:xfrm>
            <a:off x="6929438" y="285750"/>
            <a:ext cx="2035175" cy="523875"/>
          </a:xfrm>
        </p:spPr>
        <p:txBody>
          <a:bodyPr/>
          <a:p>
            <a:pPr>
              <a:defRPr/>
            </a:pPr>
            <a:r>
              <a:rPr smtClean="0"/>
              <a:t>文档结构图</a:t>
            </a:r>
            <a:endParaRPr smtClean="0"/>
          </a:p>
        </p:txBody>
      </p:sp>
      <p:sp>
        <p:nvSpPr>
          <p:cNvPr id="65843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使用文档结构图</a:t>
            </a:r>
            <a:endParaRPr lang="zh-CN" altLang="en-US" dirty="0"/>
          </a:p>
        </p:txBody>
      </p:sp>
      <p:sp>
        <p:nvSpPr>
          <p:cNvPr id="658437" name="Rectangle 5"/>
          <p:cNvSpPr>
            <a:spLocks noChangeArrowheads="1"/>
          </p:cNvSpPr>
          <p:nvPr/>
        </p:nvSpPr>
        <p:spPr bwMode="auto">
          <a:xfrm>
            <a:off x="1620838" y="2909888"/>
            <a:ext cx="1879600" cy="28765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58438" name="Rectangle 6"/>
          <p:cNvSpPr>
            <a:spLocks noChangeArrowheads="1"/>
          </p:cNvSpPr>
          <p:nvPr/>
        </p:nvSpPr>
        <p:spPr bwMode="auto">
          <a:xfrm>
            <a:off x="3929063" y="2139950"/>
            <a:ext cx="1143000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58439" name="AutoShape 7"/>
          <p:cNvSpPr>
            <a:spLocks noChangeArrowheads="1"/>
          </p:cNvSpPr>
          <p:nvPr/>
        </p:nvSpPr>
        <p:spPr bwMode="auto">
          <a:xfrm>
            <a:off x="3563938" y="3632200"/>
            <a:ext cx="4176712" cy="7143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文档结构图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单击某一项，直接定位到文章中的位置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58440" name="AutoShape 8"/>
          <p:cNvSpPr>
            <a:spLocks noChangeArrowheads="1"/>
          </p:cNvSpPr>
          <p:nvPr/>
        </p:nvSpPr>
        <p:spPr bwMode="gray">
          <a:xfrm>
            <a:off x="3552825" y="4837113"/>
            <a:ext cx="2606675" cy="102076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文档结构图可以显示：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b="1" dirty="0" smtClean="0">
                <a:solidFill>
                  <a:srgbClr val="FFFFFF"/>
                </a:solidFill>
                <a:latin typeface="+mn-ea"/>
                <a:ea typeface="+mn-ea"/>
              </a:rPr>
              <a:t>1. </a:t>
            </a:r>
            <a:r>
              <a:rPr lang="zh-CN" altLang="en-US" b="1" dirty="0" smtClean="0">
                <a:solidFill>
                  <a:srgbClr val="FFFFFF"/>
                </a:solidFill>
                <a:latin typeface="+mn-ea"/>
                <a:ea typeface="+mn-ea"/>
              </a:rPr>
              <a:t>标题</a:t>
            </a:r>
            <a:r>
              <a:rPr lang="en-US" altLang="zh-CN" b="1" dirty="0">
                <a:solidFill>
                  <a:srgbClr val="FFFFFF"/>
                </a:solidFill>
                <a:latin typeface="+mn-ea"/>
                <a:ea typeface="+mn-ea"/>
              </a:rPr>
              <a:t>1~9</a:t>
            </a:r>
            <a:endParaRPr lang="en-US" altLang="zh-CN" b="1" dirty="0">
              <a:solidFill>
                <a:srgbClr val="FFFFFF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b="1" dirty="0" smtClean="0">
                <a:solidFill>
                  <a:srgbClr val="FFFFFF"/>
                </a:solidFill>
                <a:latin typeface="+mn-ea"/>
                <a:ea typeface="+mn-ea"/>
              </a:rPr>
              <a:t>2. </a:t>
            </a:r>
            <a:r>
              <a:rPr lang="zh-CN" altLang="en-US" b="1" dirty="0" smtClean="0">
                <a:solidFill>
                  <a:srgbClr val="FFFFFF"/>
                </a:solidFill>
                <a:latin typeface="+mn-ea"/>
                <a:ea typeface="+mn-ea"/>
              </a:rPr>
              <a:t>大纲</a:t>
            </a: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级别</a:t>
            </a:r>
            <a:r>
              <a:rPr lang="en-US" altLang="zh-CN" b="1" dirty="0">
                <a:solidFill>
                  <a:srgbClr val="FFFFFF"/>
                </a:solidFill>
                <a:latin typeface="+mn-ea"/>
                <a:ea typeface="+mn-ea"/>
              </a:rPr>
              <a:t>1~9</a:t>
            </a:r>
            <a:endParaRPr lang="en-US" altLang="zh-CN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2357438" y="6240463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1761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3" name="TextBox 22"/>
            <p:cNvSpPr txBox="1"/>
            <p:nvPr/>
          </p:nvSpPr>
          <p:spPr bwMode="auto">
            <a:xfrm>
              <a:off x="4205284" y="5187962"/>
              <a:ext cx="3109935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操作演示：使用文档结构图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5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5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5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8437" grpId="0" bldLvl="0" animBg="1"/>
      <p:bldP spid="658438" grpId="0" bldLvl="0" animBg="1"/>
      <p:bldP spid="658439" grpId="0" bldLvl="0" animBg="1"/>
      <p:bldP spid="658440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9461" name="Picture 5" descr="图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643313" y="2000250"/>
            <a:ext cx="5072062" cy="355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图片 18" descr="底纹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2000250"/>
            <a:ext cx="51181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图片 17" descr="图2.16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2809875"/>
            <a:ext cx="28384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651500" y="285750"/>
            <a:ext cx="3313113" cy="523875"/>
          </a:xfrm>
        </p:spPr>
        <p:txBody>
          <a:bodyPr/>
          <a:p>
            <a:pPr>
              <a:defRPr/>
            </a:pPr>
            <a:r>
              <a:rPr smtClean="0"/>
              <a:t>调整页面和文档</a:t>
            </a:r>
            <a:r>
              <a:rPr lang="en-US" altLang="zh-CN" smtClean="0"/>
              <a:t>4-1</a:t>
            </a:r>
            <a:endParaRPr lang="en-US" altLang="zh-CN" dirty="0"/>
          </a:p>
        </p:txBody>
      </p:sp>
      <p:sp>
        <p:nvSpPr>
          <p:cNvPr id="65945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将</a:t>
            </a:r>
            <a:r>
              <a:rPr lang="en-US" altLang="zh-CN" smtClean="0"/>
              <a:t>《</a:t>
            </a:r>
            <a:r>
              <a:rPr lang="zh-CN" altLang="en-US" smtClean="0"/>
              <a:t>第二章</a:t>
            </a:r>
            <a:r>
              <a:rPr lang="en-US" altLang="zh-CN" smtClean="0"/>
              <a:t>》</a:t>
            </a:r>
            <a:r>
              <a:rPr lang="zh-CN" altLang="en-US" smtClean="0"/>
              <a:t>各段文字用线隔开</a:t>
            </a:r>
            <a:endParaRPr lang="zh-CN" altLang="en-US" dirty="0"/>
          </a:p>
        </p:txBody>
      </p:sp>
      <p:sp>
        <p:nvSpPr>
          <p:cNvPr id="659462" name="Rectangle 6"/>
          <p:cNvSpPr>
            <a:spLocks noChangeArrowheads="1"/>
          </p:cNvSpPr>
          <p:nvPr/>
        </p:nvSpPr>
        <p:spPr bwMode="auto">
          <a:xfrm>
            <a:off x="2582863" y="3429000"/>
            <a:ext cx="846137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59468" name="AutoShape 12"/>
          <p:cNvSpPr>
            <a:spLocks noChangeArrowheads="1"/>
          </p:cNvSpPr>
          <p:nvPr/>
        </p:nvSpPr>
        <p:spPr bwMode="auto">
          <a:xfrm>
            <a:off x="4857750" y="2500313"/>
            <a:ext cx="915988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背景色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59469" name="AutoShape 13"/>
          <p:cNvSpPr>
            <a:spLocks noChangeArrowheads="1"/>
          </p:cNvSpPr>
          <p:nvPr/>
        </p:nvSpPr>
        <p:spPr bwMode="auto">
          <a:xfrm>
            <a:off x="5429250" y="3521075"/>
            <a:ext cx="687388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样式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6" name="右箭头 25"/>
          <p:cNvSpPr>
            <a:spLocks noChangeArrowheads="1"/>
          </p:cNvSpPr>
          <p:nvPr/>
        </p:nvSpPr>
        <p:spPr bwMode="auto">
          <a:xfrm>
            <a:off x="3143250" y="4071938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23" name="组合 14"/>
          <p:cNvGrpSpPr/>
          <p:nvPr/>
        </p:nvGrpSpPr>
        <p:grpSpPr bwMode="auto">
          <a:xfrm>
            <a:off x="1979613" y="6092825"/>
            <a:ext cx="4572000" cy="428625"/>
            <a:chOff x="3143240" y="5143512"/>
            <a:chExt cx="4572032" cy="428628"/>
          </a:xfrm>
        </p:grpSpPr>
        <p:sp>
          <p:nvSpPr>
            <p:cNvPr id="24" name="圆角矩形 23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圆角矩形 24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2787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8" name="TextBox 27"/>
            <p:cNvSpPr txBox="1"/>
            <p:nvPr/>
          </p:nvSpPr>
          <p:spPr bwMode="auto">
            <a:xfrm>
              <a:off x="4084634" y="5187962"/>
              <a:ext cx="3351236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操作演示：各段文字用线隔开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5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65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5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9462" grpId="0" bldLvl="0" animBg="1"/>
      <p:bldP spid="659468" grpId="0" bldLvl="0" animBg="1"/>
      <p:bldP spid="659469" grpId="0" bldLvl="0" animBg="1"/>
      <p:bldP spid="26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图片 12" descr="图2.19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82688" y="1819275"/>
            <a:ext cx="28892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651500" y="285750"/>
            <a:ext cx="3313113" cy="523875"/>
          </a:xfrm>
        </p:spPr>
        <p:txBody>
          <a:bodyPr/>
          <a:p>
            <a:pPr>
              <a:defRPr/>
            </a:pPr>
            <a:r>
              <a:rPr dirty="0" smtClean="0"/>
              <a:t>调整页面和文档</a:t>
            </a:r>
            <a:r>
              <a:rPr lang="en-US" altLang="zh-CN" dirty="0" smtClean="0"/>
              <a:t>4-2</a:t>
            </a:r>
            <a:endParaRPr lang="en-US" altLang="zh-CN" dirty="0"/>
          </a:p>
        </p:txBody>
      </p:sp>
      <p:sp>
        <p:nvSpPr>
          <p:cNvPr id="66150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目录无需手工编写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661511" name="Rectangle 7"/>
          <p:cNvSpPr>
            <a:spLocks noChangeArrowheads="1"/>
          </p:cNvSpPr>
          <p:nvPr/>
        </p:nvSpPr>
        <p:spPr bwMode="auto">
          <a:xfrm>
            <a:off x="1214438" y="5426075"/>
            <a:ext cx="2786062" cy="3603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4" name="图片 13" descr="目录对话框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3513" y="1857375"/>
            <a:ext cx="49561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右箭头 21"/>
          <p:cNvSpPr>
            <a:spLocks noChangeArrowheads="1"/>
          </p:cNvSpPr>
          <p:nvPr/>
        </p:nvSpPr>
        <p:spPr bwMode="auto">
          <a:xfrm>
            <a:off x="4143375" y="5572125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2036763" y="6240463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3808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操作演示：生成目录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1511" grpId="0" bldLvl="0" animBg="1"/>
      <p:bldP spid="2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" name="图片 16" descr="图2.14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795963" y="1333500"/>
            <a:ext cx="227647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580063" y="285750"/>
            <a:ext cx="3384550" cy="523875"/>
          </a:xfrm>
        </p:spPr>
        <p:txBody>
          <a:bodyPr/>
          <a:p>
            <a:pPr>
              <a:defRPr/>
            </a:pPr>
            <a:r>
              <a:rPr smtClean="0"/>
              <a:t>调整页面和文档</a:t>
            </a:r>
            <a:r>
              <a:rPr lang="en-US" altLang="zh-CN" smtClean="0"/>
              <a:t>4-3</a:t>
            </a:r>
            <a:endParaRPr lang="en-US" altLang="zh-CN" dirty="0"/>
          </a:p>
        </p:txBody>
      </p:sp>
      <p:sp>
        <p:nvSpPr>
          <p:cNvPr id="66355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添加页码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 添加页眉、页脚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663561" name="Freeform 9"/>
          <p:cNvSpPr/>
          <p:nvPr/>
        </p:nvSpPr>
        <p:spPr bwMode="auto">
          <a:xfrm rot="5914636">
            <a:off x="4361657" y="3429794"/>
            <a:ext cx="787400" cy="496887"/>
          </a:xfrm>
          <a:custGeom>
            <a:avLst/>
            <a:gdLst>
              <a:gd name="T0" fmla="*/ 786321 w 730"/>
              <a:gd name="T1" fmla="*/ 301177 h 457"/>
              <a:gd name="T2" fmla="*/ 488619 w 730"/>
              <a:gd name="T3" fmla="*/ 495800 h 457"/>
              <a:gd name="T4" fmla="*/ 489698 w 730"/>
              <a:gd name="T5" fmla="*/ 402294 h 457"/>
              <a:gd name="T6" fmla="*/ 477833 w 730"/>
              <a:gd name="T7" fmla="*/ 402294 h 457"/>
              <a:gd name="T8" fmla="*/ 464890 w 730"/>
              <a:gd name="T9" fmla="*/ 402294 h 457"/>
              <a:gd name="T10" fmla="*/ 453025 w 730"/>
              <a:gd name="T11" fmla="*/ 402294 h 457"/>
              <a:gd name="T12" fmla="*/ 440081 w 730"/>
              <a:gd name="T13" fmla="*/ 402294 h 457"/>
              <a:gd name="T14" fmla="*/ 426059 w 730"/>
              <a:gd name="T15" fmla="*/ 402294 h 457"/>
              <a:gd name="T16" fmla="*/ 414194 w 730"/>
              <a:gd name="T17" fmla="*/ 402294 h 457"/>
              <a:gd name="T18" fmla="*/ 399093 w 730"/>
              <a:gd name="T19" fmla="*/ 402294 h 457"/>
              <a:gd name="T20" fmla="*/ 386150 w 730"/>
              <a:gd name="T21" fmla="*/ 402294 h 457"/>
              <a:gd name="T22" fmla="*/ 372127 w 730"/>
              <a:gd name="T23" fmla="*/ 402294 h 457"/>
              <a:gd name="T24" fmla="*/ 359184 w 730"/>
              <a:gd name="T25" fmla="*/ 402294 h 457"/>
              <a:gd name="T26" fmla="*/ 345162 w 730"/>
              <a:gd name="T27" fmla="*/ 402294 h 457"/>
              <a:gd name="T28" fmla="*/ 332218 w 730"/>
              <a:gd name="T29" fmla="*/ 402294 h 457"/>
              <a:gd name="T30" fmla="*/ 318196 w 730"/>
              <a:gd name="T31" fmla="*/ 401206 h 457"/>
              <a:gd name="T32" fmla="*/ 305252 w 730"/>
              <a:gd name="T33" fmla="*/ 401206 h 457"/>
              <a:gd name="T34" fmla="*/ 279365 w 730"/>
              <a:gd name="T35" fmla="*/ 397945 h 457"/>
              <a:gd name="T36" fmla="*/ 235141 w 730"/>
              <a:gd name="T37" fmla="*/ 391421 h 457"/>
              <a:gd name="T38" fmla="*/ 194153 w 730"/>
              <a:gd name="T39" fmla="*/ 380548 h 457"/>
              <a:gd name="T40" fmla="*/ 156401 w 730"/>
              <a:gd name="T41" fmla="*/ 365326 h 457"/>
              <a:gd name="T42" fmla="*/ 122964 w 730"/>
              <a:gd name="T43" fmla="*/ 346842 h 457"/>
              <a:gd name="T44" fmla="*/ 92762 w 730"/>
              <a:gd name="T45" fmla="*/ 325097 h 457"/>
              <a:gd name="T46" fmla="*/ 65796 w 730"/>
              <a:gd name="T47" fmla="*/ 301177 h 457"/>
              <a:gd name="T48" fmla="*/ 44224 w 730"/>
              <a:gd name="T49" fmla="*/ 273995 h 457"/>
              <a:gd name="T50" fmla="*/ 25887 w 730"/>
              <a:gd name="T51" fmla="*/ 246813 h 457"/>
              <a:gd name="T52" fmla="*/ 11865 w 730"/>
              <a:gd name="T53" fmla="*/ 217456 h 457"/>
              <a:gd name="T54" fmla="*/ 4315 w 730"/>
              <a:gd name="T55" fmla="*/ 185925 h 457"/>
              <a:gd name="T56" fmla="*/ 0 w 730"/>
              <a:gd name="T57" fmla="*/ 154394 h 457"/>
              <a:gd name="T58" fmla="*/ 1079 w 730"/>
              <a:gd name="T59" fmla="*/ 123950 h 457"/>
              <a:gd name="T60" fmla="*/ 8629 w 730"/>
              <a:gd name="T61" fmla="*/ 91332 h 457"/>
              <a:gd name="T62" fmla="*/ 20494 w 730"/>
              <a:gd name="T63" fmla="*/ 59800 h 457"/>
              <a:gd name="T64" fmla="*/ 60403 w 730"/>
              <a:gd name="T65" fmla="*/ 0 h 457"/>
              <a:gd name="T66" fmla="*/ 48538 w 730"/>
              <a:gd name="T67" fmla="*/ 13047 h 457"/>
              <a:gd name="T68" fmla="*/ 32359 w 730"/>
              <a:gd name="T69" fmla="*/ 39142 h 457"/>
              <a:gd name="T70" fmla="*/ 24808 w 730"/>
              <a:gd name="T71" fmla="*/ 65237 h 457"/>
              <a:gd name="T72" fmla="*/ 26966 w 730"/>
              <a:gd name="T73" fmla="*/ 88070 h 457"/>
              <a:gd name="T74" fmla="*/ 32359 w 730"/>
              <a:gd name="T75" fmla="*/ 98942 h 457"/>
              <a:gd name="T76" fmla="*/ 46381 w 730"/>
              <a:gd name="T77" fmla="*/ 119601 h 457"/>
              <a:gd name="T78" fmla="*/ 67954 w 730"/>
              <a:gd name="T79" fmla="*/ 138085 h 457"/>
              <a:gd name="T80" fmla="*/ 94919 w 730"/>
              <a:gd name="T81" fmla="*/ 156568 h 457"/>
              <a:gd name="T82" fmla="*/ 128357 w 730"/>
              <a:gd name="T83" fmla="*/ 169616 h 457"/>
              <a:gd name="T84" fmla="*/ 146694 w 730"/>
              <a:gd name="T85" fmla="*/ 176139 h 457"/>
              <a:gd name="T86" fmla="*/ 187682 w 730"/>
              <a:gd name="T87" fmla="*/ 189187 h 457"/>
              <a:gd name="T88" fmla="*/ 229748 w 730"/>
              <a:gd name="T89" fmla="*/ 196798 h 457"/>
              <a:gd name="T90" fmla="*/ 275051 w 730"/>
              <a:gd name="T91" fmla="*/ 203321 h 457"/>
              <a:gd name="T92" fmla="*/ 299859 w 730"/>
              <a:gd name="T93" fmla="*/ 206583 h 457"/>
              <a:gd name="T94" fmla="*/ 348398 w 730"/>
              <a:gd name="T95" fmla="*/ 208758 h 457"/>
              <a:gd name="T96" fmla="*/ 394779 w 730"/>
              <a:gd name="T97" fmla="*/ 208758 h 457"/>
              <a:gd name="T98" fmla="*/ 442238 w 730"/>
              <a:gd name="T99" fmla="*/ 206583 h 457"/>
              <a:gd name="T100" fmla="*/ 489698 w 730"/>
              <a:gd name="T101" fmla="*/ 200060 h 457"/>
              <a:gd name="T102" fmla="*/ 488619 w 730"/>
              <a:gd name="T103" fmla="*/ 103292 h 457"/>
              <a:gd name="T104" fmla="*/ 786321 w 730"/>
              <a:gd name="T105" fmla="*/ 301177 h 457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730" h="457">
                <a:moveTo>
                  <a:pt x="729" y="277"/>
                </a:moveTo>
                <a:lnTo>
                  <a:pt x="453" y="456"/>
                </a:lnTo>
                <a:lnTo>
                  <a:pt x="454" y="370"/>
                </a:lnTo>
                <a:lnTo>
                  <a:pt x="443" y="370"/>
                </a:lnTo>
                <a:lnTo>
                  <a:pt x="431" y="370"/>
                </a:lnTo>
                <a:lnTo>
                  <a:pt x="420" y="370"/>
                </a:lnTo>
                <a:lnTo>
                  <a:pt x="408" y="370"/>
                </a:lnTo>
                <a:lnTo>
                  <a:pt x="395" y="370"/>
                </a:lnTo>
                <a:lnTo>
                  <a:pt x="384" y="370"/>
                </a:lnTo>
                <a:lnTo>
                  <a:pt x="370" y="370"/>
                </a:lnTo>
                <a:lnTo>
                  <a:pt x="358" y="370"/>
                </a:lnTo>
                <a:lnTo>
                  <a:pt x="345" y="370"/>
                </a:lnTo>
                <a:lnTo>
                  <a:pt x="333" y="370"/>
                </a:lnTo>
                <a:lnTo>
                  <a:pt x="320" y="370"/>
                </a:lnTo>
                <a:lnTo>
                  <a:pt x="308" y="370"/>
                </a:lnTo>
                <a:lnTo>
                  <a:pt x="295" y="369"/>
                </a:lnTo>
                <a:lnTo>
                  <a:pt x="283" y="369"/>
                </a:lnTo>
                <a:lnTo>
                  <a:pt x="259" y="366"/>
                </a:lnTo>
                <a:lnTo>
                  <a:pt x="218" y="360"/>
                </a:lnTo>
                <a:lnTo>
                  <a:pt x="180" y="350"/>
                </a:lnTo>
                <a:lnTo>
                  <a:pt x="145" y="336"/>
                </a:lnTo>
                <a:lnTo>
                  <a:pt x="114" y="319"/>
                </a:lnTo>
                <a:lnTo>
                  <a:pt x="86" y="299"/>
                </a:lnTo>
                <a:lnTo>
                  <a:pt x="61" y="277"/>
                </a:lnTo>
                <a:lnTo>
                  <a:pt x="41" y="252"/>
                </a:lnTo>
                <a:lnTo>
                  <a:pt x="24" y="227"/>
                </a:lnTo>
                <a:lnTo>
                  <a:pt x="11" y="200"/>
                </a:lnTo>
                <a:lnTo>
                  <a:pt x="4" y="171"/>
                </a:lnTo>
                <a:lnTo>
                  <a:pt x="0" y="142"/>
                </a:lnTo>
                <a:lnTo>
                  <a:pt x="1" y="114"/>
                </a:lnTo>
                <a:lnTo>
                  <a:pt x="8" y="84"/>
                </a:lnTo>
                <a:lnTo>
                  <a:pt x="19" y="55"/>
                </a:lnTo>
                <a:lnTo>
                  <a:pt x="56" y="0"/>
                </a:lnTo>
                <a:lnTo>
                  <a:pt x="45" y="12"/>
                </a:lnTo>
                <a:lnTo>
                  <a:pt x="30" y="36"/>
                </a:lnTo>
                <a:lnTo>
                  <a:pt x="23" y="60"/>
                </a:lnTo>
                <a:lnTo>
                  <a:pt x="25" y="81"/>
                </a:lnTo>
                <a:lnTo>
                  <a:pt x="30" y="91"/>
                </a:lnTo>
                <a:lnTo>
                  <a:pt x="43" y="110"/>
                </a:lnTo>
                <a:lnTo>
                  <a:pt x="63" y="127"/>
                </a:lnTo>
                <a:lnTo>
                  <a:pt x="88" y="144"/>
                </a:lnTo>
                <a:lnTo>
                  <a:pt x="119" y="156"/>
                </a:lnTo>
                <a:lnTo>
                  <a:pt x="136" y="162"/>
                </a:lnTo>
                <a:lnTo>
                  <a:pt x="174" y="174"/>
                </a:lnTo>
                <a:lnTo>
                  <a:pt x="213" y="181"/>
                </a:lnTo>
                <a:lnTo>
                  <a:pt x="255" y="187"/>
                </a:lnTo>
                <a:lnTo>
                  <a:pt x="278" y="190"/>
                </a:lnTo>
                <a:lnTo>
                  <a:pt x="323" y="192"/>
                </a:lnTo>
                <a:lnTo>
                  <a:pt x="366" y="192"/>
                </a:lnTo>
                <a:lnTo>
                  <a:pt x="410" y="190"/>
                </a:lnTo>
                <a:lnTo>
                  <a:pt x="454" y="184"/>
                </a:lnTo>
                <a:lnTo>
                  <a:pt x="453" y="95"/>
                </a:lnTo>
                <a:lnTo>
                  <a:pt x="729" y="277"/>
                </a:lnTo>
              </a:path>
            </a:pathLst>
          </a:custGeom>
          <a:gradFill rotWithShape="1">
            <a:gsLst>
              <a:gs pos="0">
                <a:srgbClr val="CC99FF"/>
              </a:gs>
              <a:gs pos="100000">
                <a:srgbClr val="FFFFFF"/>
              </a:gs>
            </a:gsLst>
            <a:lin ang="5400000" scaled="1"/>
          </a:gradFill>
          <a:ln w="9525" cap="rnd" cmpd="sng">
            <a:solidFill>
              <a:srgbClr val="800080"/>
            </a:solidFill>
            <a:prstDash val="solid"/>
            <a:round/>
            <a:headEnd type="none" w="med" len="med"/>
            <a:tailEnd type="none" w="med" len="med"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663562" name="Rectangle 10"/>
          <p:cNvSpPr>
            <a:spLocks noChangeArrowheads="1"/>
          </p:cNvSpPr>
          <p:nvPr/>
        </p:nvSpPr>
        <p:spPr bwMode="auto">
          <a:xfrm>
            <a:off x="7358063" y="2000250"/>
            <a:ext cx="785812" cy="29527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63563" name="Rectangle 11"/>
          <p:cNvSpPr>
            <a:spLocks noChangeArrowheads="1"/>
          </p:cNvSpPr>
          <p:nvPr/>
        </p:nvSpPr>
        <p:spPr bwMode="auto">
          <a:xfrm>
            <a:off x="7358063" y="1643063"/>
            <a:ext cx="785812" cy="3571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9" name="图片 18" descr="页码位置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8" y="2640013"/>
            <a:ext cx="2511425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图片 17" descr="图2.15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19550" y="2643188"/>
            <a:ext cx="25527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图片 23" descr="页眉页脚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2571750"/>
            <a:ext cx="7240588" cy="366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" name="组合 14"/>
          <p:cNvGrpSpPr/>
          <p:nvPr/>
        </p:nvGrpSpPr>
        <p:grpSpPr bwMode="auto">
          <a:xfrm>
            <a:off x="2362200" y="6381750"/>
            <a:ext cx="4572000" cy="428625"/>
            <a:chOff x="3143240" y="5143512"/>
            <a:chExt cx="4572032" cy="428628"/>
          </a:xfrm>
        </p:grpSpPr>
        <p:sp>
          <p:nvSpPr>
            <p:cNvPr id="25" name="圆角矩形 2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4835" name="Picture 8" descr="说话气泡new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8" name="TextBox 27"/>
            <p:cNvSpPr txBox="1"/>
            <p:nvPr/>
          </p:nvSpPr>
          <p:spPr bwMode="auto">
            <a:xfrm>
              <a:off x="3840158" y="5187962"/>
              <a:ext cx="3840189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操作演示：添加页码、页眉、页脚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6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63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6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3561" grpId="0" bldLvl="0" animBg="1"/>
      <p:bldP spid="663562" grpId="0" bldLvl="0" animBg="1"/>
      <p:bldP spid="663563" grpId="0" bldLvl="0" animBg="1"/>
      <p:bldP spid="663563" grpId="1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842" name="图片 12" descr="图2.17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14438" y="2428875"/>
            <a:ext cx="294640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508625" y="285750"/>
            <a:ext cx="3455988" cy="523875"/>
          </a:xfrm>
        </p:spPr>
        <p:txBody>
          <a:bodyPr/>
          <a:p>
            <a:pPr>
              <a:defRPr/>
            </a:pPr>
            <a:r>
              <a:rPr dirty="0" smtClean="0"/>
              <a:t>调整页面和文档</a:t>
            </a:r>
            <a:r>
              <a:rPr lang="en-US" altLang="zh-CN" dirty="0" smtClean="0"/>
              <a:t>4-4</a:t>
            </a:r>
            <a:endParaRPr lang="en-US" altLang="zh-CN" dirty="0"/>
          </a:p>
        </p:txBody>
      </p:sp>
      <p:sp>
        <p:nvSpPr>
          <p:cNvPr id="66457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行间距、段落距离</a:t>
            </a:r>
            <a:endParaRPr lang="zh-CN" altLang="en-US" dirty="0"/>
          </a:p>
        </p:txBody>
      </p:sp>
      <p:sp>
        <p:nvSpPr>
          <p:cNvPr id="664583" name="Rectangle 7"/>
          <p:cNvSpPr>
            <a:spLocks noChangeArrowheads="1"/>
          </p:cNvSpPr>
          <p:nvPr/>
        </p:nvSpPr>
        <p:spPr bwMode="auto">
          <a:xfrm>
            <a:off x="2198688" y="3354388"/>
            <a:ext cx="1944687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4" name="图片 13" descr="图2.18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890588"/>
            <a:ext cx="374332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右箭头 21"/>
          <p:cNvSpPr>
            <a:spLocks noChangeArrowheads="1"/>
          </p:cNvSpPr>
          <p:nvPr/>
        </p:nvSpPr>
        <p:spPr bwMode="auto">
          <a:xfrm>
            <a:off x="4357688" y="3286125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1547813" y="6237288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5856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3840157" y="5187962"/>
              <a:ext cx="3840190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操作演示：调整行间距、段落距离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6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4583" grpId="0" bldLvl="0" animBg="1"/>
      <p:bldP spid="2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06" name="Rectangle 6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66560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 smtClean="0"/>
              <a:t>根据教员提供资料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设置标题、添加页码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设置大纲级别、打开文档结构图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设置段落距离、生成目录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36868" name="组合 79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36879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6869" name="组合 14"/>
          <p:cNvGrpSpPr/>
          <p:nvPr/>
        </p:nvGrpSpPr>
        <p:grpSpPr bwMode="auto">
          <a:xfrm>
            <a:off x="3000375" y="4076700"/>
            <a:ext cx="2714625" cy="428625"/>
            <a:chOff x="3143240" y="5143512"/>
            <a:chExt cx="2714644" cy="428628"/>
          </a:xfrm>
        </p:grpSpPr>
        <p:sp>
          <p:nvSpPr>
            <p:cNvPr id="15" name="圆角矩形 1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6877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4206872" y="5187962"/>
              <a:ext cx="1158883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0" name="图片 15" descr="表格对话框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86250" y="2000250"/>
            <a:ext cx="3036888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图片 14" descr="图2.20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995488"/>
            <a:ext cx="2500312" cy="4005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7659" name="Rectangle 11"/>
          <p:cNvSpPr>
            <a:spLocks noGrp="1" noChangeArrowheads="1"/>
          </p:cNvSpPr>
          <p:nvPr>
            <p:ph type="title"/>
          </p:nvPr>
        </p:nvSpPr>
        <p:spPr>
          <a:xfrm>
            <a:off x="6500813" y="285750"/>
            <a:ext cx="2463800" cy="523875"/>
          </a:xfrm>
        </p:spPr>
        <p:txBody>
          <a:bodyPr/>
          <a:p>
            <a:pPr>
              <a:defRPr/>
            </a:pPr>
            <a:r>
              <a:rPr smtClean="0"/>
              <a:t>插入表格</a:t>
            </a:r>
            <a:r>
              <a:rPr lang="en-US" altLang="zh-CN" smtClean="0"/>
              <a:t>2-1</a:t>
            </a:r>
            <a:endParaRPr dirty="0"/>
          </a:p>
        </p:txBody>
      </p:sp>
      <p:sp>
        <p:nvSpPr>
          <p:cNvPr id="66765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GB" smtClean="0"/>
              <a:t>插入表格</a:t>
            </a:r>
            <a:endParaRPr lang="zh-CN" altLang="en-GB" dirty="0"/>
          </a:p>
        </p:txBody>
      </p:sp>
      <p:sp>
        <p:nvSpPr>
          <p:cNvPr id="667654" name="Rectangle 6"/>
          <p:cNvSpPr>
            <a:spLocks noChangeArrowheads="1"/>
          </p:cNvSpPr>
          <p:nvPr/>
        </p:nvSpPr>
        <p:spPr bwMode="auto">
          <a:xfrm>
            <a:off x="1928813" y="4783138"/>
            <a:ext cx="1441450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1" name="Line 18"/>
          <p:cNvSpPr>
            <a:spLocks noChangeShapeType="1"/>
          </p:cNvSpPr>
          <p:nvPr/>
        </p:nvSpPr>
        <p:spPr bwMode="auto">
          <a:xfrm rot="16200000">
            <a:off x="7429520" y="2357430"/>
            <a:ext cx="71438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 dirty="0"/>
          </a:p>
        </p:txBody>
      </p:sp>
      <p:sp>
        <p:nvSpPr>
          <p:cNvPr id="667657" name="AutoShape 9"/>
          <p:cNvSpPr>
            <a:spLocks noChangeArrowheads="1"/>
          </p:cNvSpPr>
          <p:nvPr/>
        </p:nvSpPr>
        <p:spPr bwMode="auto">
          <a:xfrm>
            <a:off x="7740650" y="2228850"/>
            <a:ext cx="687388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列数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2" name="Line 18"/>
          <p:cNvSpPr>
            <a:spLocks noChangeShapeType="1"/>
          </p:cNvSpPr>
          <p:nvPr/>
        </p:nvSpPr>
        <p:spPr bwMode="auto">
          <a:xfrm rot="16200000" flipH="1">
            <a:off x="7429520" y="2786058"/>
            <a:ext cx="71438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667658" name="AutoShape 10"/>
          <p:cNvSpPr>
            <a:spLocks noChangeArrowheads="1"/>
          </p:cNvSpPr>
          <p:nvPr/>
        </p:nvSpPr>
        <p:spPr bwMode="auto">
          <a:xfrm>
            <a:off x="7740650" y="2852738"/>
            <a:ext cx="687388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行数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6" name="右箭头 25"/>
          <p:cNvSpPr>
            <a:spLocks noChangeArrowheads="1"/>
          </p:cNvSpPr>
          <p:nvPr/>
        </p:nvSpPr>
        <p:spPr bwMode="auto">
          <a:xfrm>
            <a:off x="3857625" y="4500563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23" name="组合 14"/>
          <p:cNvGrpSpPr/>
          <p:nvPr/>
        </p:nvGrpSpPr>
        <p:grpSpPr bwMode="auto">
          <a:xfrm>
            <a:off x="2268538" y="6237288"/>
            <a:ext cx="4572000" cy="428625"/>
            <a:chOff x="3143240" y="5143512"/>
            <a:chExt cx="4572032" cy="428628"/>
          </a:xfrm>
        </p:grpSpPr>
        <p:sp>
          <p:nvSpPr>
            <p:cNvPr id="24" name="圆角矩形 23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圆角矩形 24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7912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8" name="TextBox 27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操作演示：插入表格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6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6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7654" grpId="0" bldLvl="0" animBg="1"/>
      <p:bldP spid="667657" grpId="0" bldLvl="0" animBg="1"/>
      <p:bldP spid="667658" grpId="0" bldLvl="0" animBg="1"/>
      <p:bldP spid="26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" name="图片 12" descr="表格工具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58863" y="2071688"/>
            <a:ext cx="70135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8681" name="Rectangle 9"/>
          <p:cNvSpPr>
            <a:spLocks noGrp="1" noChangeArrowheads="1"/>
          </p:cNvSpPr>
          <p:nvPr>
            <p:ph type="title"/>
          </p:nvPr>
        </p:nvSpPr>
        <p:spPr>
          <a:xfrm>
            <a:off x="6659563" y="285750"/>
            <a:ext cx="2305050" cy="523875"/>
          </a:xfrm>
        </p:spPr>
        <p:txBody>
          <a:bodyPr/>
          <a:p>
            <a:pPr>
              <a:defRPr/>
            </a:pPr>
            <a:r>
              <a:rPr smtClean="0"/>
              <a:t>插入表格</a:t>
            </a:r>
            <a:r>
              <a:rPr lang="en-US" altLang="zh-CN" smtClean="0"/>
              <a:t>2-2</a:t>
            </a:r>
            <a:endParaRPr dirty="0"/>
          </a:p>
        </p:txBody>
      </p:sp>
      <p:sp>
        <p:nvSpPr>
          <p:cNvPr id="66867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设置表格格式</a:t>
            </a:r>
            <a:endParaRPr lang="zh-CN" altLang="en-US" dirty="0"/>
          </a:p>
        </p:txBody>
      </p:sp>
      <p:pic>
        <p:nvPicPr>
          <p:cNvPr id="668676" name="Picture 4" descr="表格属性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2060575"/>
            <a:ext cx="3648075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8678" name="Rectangle 6"/>
          <p:cNvSpPr>
            <a:spLocks noChangeArrowheads="1"/>
          </p:cNvSpPr>
          <p:nvPr/>
        </p:nvSpPr>
        <p:spPr bwMode="auto">
          <a:xfrm>
            <a:off x="1071563" y="3214688"/>
            <a:ext cx="785812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1" name="右箭头 20"/>
          <p:cNvSpPr>
            <a:spLocks noChangeArrowheads="1"/>
          </p:cNvSpPr>
          <p:nvPr/>
        </p:nvSpPr>
        <p:spPr bwMode="auto">
          <a:xfrm>
            <a:off x="2928938" y="4143375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8" name="组合 14"/>
          <p:cNvGrpSpPr/>
          <p:nvPr/>
        </p:nvGrpSpPr>
        <p:grpSpPr bwMode="auto">
          <a:xfrm>
            <a:off x="1692275" y="6165850"/>
            <a:ext cx="4572000" cy="428625"/>
            <a:chOff x="3143240" y="5143512"/>
            <a:chExt cx="457203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8928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3" name="TextBox 22"/>
            <p:cNvSpPr txBox="1"/>
            <p:nvPr/>
          </p:nvSpPr>
          <p:spPr bwMode="auto">
            <a:xfrm>
              <a:off x="4327523" y="5187962"/>
              <a:ext cx="2865458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操作演示：设置表格格式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6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6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8678" grpId="0" bldLvl="0" animBg="1"/>
      <p:bldP spid="21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" name="图片 14" descr="插入图片对话框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357688" y="2000250"/>
            <a:ext cx="4525962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图片 13" descr="图2.22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2000250"/>
            <a:ext cx="3105150" cy="1219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9706" name="Rectangle 10"/>
          <p:cNvSpPr>
            <a:spLocks noGrp="1" noChangeArrowheads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p>
            <a:pPr>
              <a:defRPr/>
            </a:pPr>
            <a:r>
              <a:rPr smtClean="0"/>
              <a:t>插入图片</a:t>
            </a:r>
            <a:endParaRPr dirty="0"/>
          </a:p>
        </p:txBody>
      </p:sp>
      <p:sp>
        <p:nvSpPr>
          <p:cNvPr id="66969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插入图片</a:t>
            </a:r>
            <a:endParaRPr lang="zh-CN" altLang="en-US" dirty="0"/>
          </a:p>
        </p:txBody>
      </p:sp>
      <p:sp>
        <p:nvSpPr>
          <p:cNvPr id="669703" name="Rectangle 7"/>
          <p:cNvSpPr>
            <a:spLocks noChangeArrowheads="1"/>
          </p:cNvSpPr>
          <p:nvPr/>
        </p:nvSpPr>
        <p:spPr bwMode="auto">
          <a:xfrm>
            <a:off x="2071688" y="2214563"/>
            <a:ext cx="500062" cy="5715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rot="10800000" flipH="1">
            <a:off x="6215074" y="1714488"/>
            <a:ext cx="71438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669705" name="AutoShape 9"/>
          <p:cNvSpPr>
            <a:spLocks noChangeArrowheads="1"/>
          </p:cNvSpPr>
          <p:nvPr/>
        </p:nvSpPr>
        <p:spPr bwMode="auto">
          <a:xfrm>
            <a:off x="6156325" y="1292225"/>
            <a:ext cx="160972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选择其他路径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4" name="右箭头 23"/>
          <p:cNvSpPr>
            <a:spLocks noChangeArrowheads="1"/>
          </p:cNvSpPr>
          <p:nvPr/>
        </p:nvSpPr>
        <p:spPr bwMode="auto">
          <a:xfrm>
            <a:off x="4000500" y="3286125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21" name="组合 14"/>
          <p:cNvGrpSpPr/>
          <p:nvPr/>
        </p:nvGrpSpPr>
        <p:grpSpPr bwMode="auto">
          <a:xfrm>
            <a:off x="2397125" y="5721350"/>
            <a:ext cx="4572000" cy="428625"/>
            <a:chOff x="3143240" y="5143512"/>
            <a:chExt cx="4572032" cy="428628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9956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6" name="TextBox 25"/>
            <p:cNvSpPr txBox="1"/>
            <p:nvPr/>
          </p:nvSpPr>
          <p:spPr bwMode="auto">
            <a:xfrm>
              <a:off x="4572000" y="5187962"/>
              <a:ext cx="237650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操作演示：插入图片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6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6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9703" grpId="0" bldLvl="0" animBg="1"/>
      <p:bldP spid="669705" grpId="0" bldLvl="0" animBg="1"/>
      <p:bldP spid="24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" name="图片 18" descr="图表2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71563" y="3786188"/>
            <a:ext cx="4062412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图片 17" descr="图表1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3" y="3643313"/>
            <a:ext cx="3071812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图片 16" descr="图表类型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5" y="1928813"/>
            <a:ext cx="3125788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图片 15" descr="图2.22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63" y="2000250"/>
            <a:ext cx="31051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0732" name="Rectangle 12"/>
          <p:cNvSpPr>
            <a:spLocks noGrp="1" noChangeArrowheads="1"/>
          </p:cNvSpPr>
          <p:nvPr>
            <p:ph type="title"/>
          </p:nvPr>
        </p:nvSpPr>
        <p:spPr>
          <a:xfrm>
            <a:off x="7024688" y="285750"/>
            <a:ext cx="1939925" cy="523875"/>
          </a:xfrm>
        </p:spPr>
        <p:txBody>
          <a:bodyPr/>
          <a:p>
            <a:pPr>
              <a:defRPr/>
            </a:pPr>
            <a:r>
              <a:rPr smtClean="0"/>
              <a:t>插入图表</a:t>
            </a:r>
            <a:endParaRPr dirty="0"/>
          </a:p>
        </p:txBody>
      </p:sp>
      <p:sp>
        <p:nvSpPr>
          <p:cNvPr id="67072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插入图表</a:t>
            </a:r>
            <a:endParaRPr lang="zh-CN" altLang="en-US" dirty="0"/>
          </a:p>
        </p:txBody>
      </p:sp>
      <p:sp>
        <p:nvSpPr>
          <p:cNvPr id="670726" name="Rectangle 6"/>
          <p:cNvSpPr>
            <a:spLocks noChangeArrowheads="1"/>
          </p:cNvSpPr>
          <p:nvPr/>
        </p:nvSpPr>
        <p:spPr bwMode="auto">
          <a:xfrm>
            <a:off x="3714750" y="2214563"/>
            <a:ext cx="500063" cy="78581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70729" name="AutoShape 9"/>
          <p:cNvSpPr>
            <a:spLocks noChangeArrowheads="1"/>
          </p:cNvSpPr>
          <p:nvPr/>
        </p:nvSpPr>
        <p:spPr bwMode="auto">
          <a:xfrm>
            <a:off x="1000125" y="5572125"/>
            <a:ext cx="1846263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编辑单元格内容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670730" name="AutoShape 10"/>
          <p:cNvSpPr>
            <a:spLocks noChangeArrowheads="1"/>
          </p:cNvSpPr>
          <p:nvPr/>
        </p:nvSpPr>
        <p:spPr bwMode="auto">
          <a:xfrm rot="21139160" flipV="1">
            <a:off x="8191500" y="2674938"/>
            <a:ext cx="449263" cy="2879725"/>
          </a:xfrm>
          <a:prstGeom prst="curvedLeftArrow">
            <a:avLst>
              <a:gd name="adj1" fmla="val 51754"/>
              <a:gd name="adj2" fmla="val 179952"/>
              <a:gd name="adj3" fmla="val 33333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 marL="285750" indent="-285750" eaLnBrk="0" hangingPunct="0">
              <a:buClr>
                <a:srgbClr val="233DA9"/>
              </a:buClr>
              <a:buSzPct val="80000"/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670731" name="AutoShape 11"/>
          <p:cNvSpPr>
            <a:spLocks noChangeArrowheads="1"/>
          </p:cNvSpPr>
          <p:nvPr/>
        </p:nvSpPr>
        <p:spPr bwMode="auto">
          <a:xfrm>
            <a:off x="7024688" y="3630613"/>
            <a:ext cx="1609725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图表随之变化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7" name="右箭头 26"/>
          <p:cNvSpPr>
            <a:spLocks noChangeArrowheads="1"/>
          </p:cNvSpPr>
          <p:nvPr/>
        </p:nvSpPr>
        <p:spPr bwMode="auto">
          <a:xfrm>
            <a:off x="4500563" y="2500313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24" name="组合 14"/>
          <p:cNvGrpSpPr/>
          <p:nvPr/>
        </p:nvGrpSpPr>
        <p:grpSpPr bwMode="auto">
          <a:xfrm>
            <a:off x="2357438" y="6237288"/>
            <a:ext cx="4572000" cy="428625"/>
            <a:chOff x="3143240" y="5143512"/>
            <a:chExt cx="4572032" cy="428628"/>
          </a:xfrm>
        </p:grpSpPr>
        <p:sp>
          <p:nvSpPr>
            <p:cNvPr id="25" name="圆角矩形 2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0981" name="Picture 8" descr="说话气泡new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9" name="TextBox 28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操作演示：插入图表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7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67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7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0726" grpId="0" bldLvl="0" animBg="1"/>
      <p:bldP spid="670729" grpId="0" bldLvl="0" animBg="1"/>
      <p:bldP spid="670730" grpId="0" bldLvl="0" animBg="1"/>
      <p:bldP spid="670731" grpId="0" bldLvl="0" animBg="1"/>
      <p:bldP spid="27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1986" name="图片 13" descr="批注与修订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04900" y="2357438"/>
            <a:ext cx="7038975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1754" name="Rectangle 10"/>
          <p:cNvSpPr>
            <a:spLocks noGrp="1" noChangeArrowheads="1"/>
          </p:cNvSpPr>
          <p:nvPr>
            <p:ph type="title"/>
          </p:nvPr>
        </p:nvSpPr>
        <p:spPr>
          <a:xfrm>
            <a:off x="7164388" y="285750"/>
            <a:ext cx="1800225" cy="523875"/>
          </a:xfrm>
        </p:spPr>
        <p:txBody>
          <a:bodyPr/>
          <a:p>
            <a:pPr>
              <a:defRPr/>
            </a:pPr>
            <a:r>
              <a:rPr smtClean="0"/>
              <a:t>插入批注</a:t>
            </a:r>
            <a:endParaRPr dirty="0"/>
          </a:p>
        </p:txBody>
      </p:sp>
      <p:sp>
        <p:nvSpPr>
          <p:cNvPr id="67174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/>
              <a:t> 插入批注</a:t>
            </a:r>
            <a:endParaRPr lang="zh-CN" altLang="en-US" dirty="0"/>
          </a:p>
        </p:txBody>
      </p:sp>
      <p:sp>
        <p:nvSpPr>
          <p:cNvPr id="671749" name="Rectangle 5"/>
          <p:cNvSpPr>
            <a:spLocks noChangeArrowheads="1"/>
          </p:cNvSpPr>
          <p:nvPr/>
        </p:nvSpPr>
        <p:spPr bwMode="auto">
          <a:xfrm>
            <a:off x="1071563" y="2786063"/>
            <a:ext cx="1357312" cy="135731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671752" name="Picture 8" descr="批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3141663"/>
            <a:ext cx="3590925" cy="876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71753" name="AutoShape 9"/>
          <p:cNvSpPr>
            <a:spLocks noChangeArrowheads="1"/>
          </p:cNvSpPr>
          <p:nvPr/>
        </p:nvSpPr>
        <p:spPr bwMode="auto">
          <a:xfrm>
            <a:off x="6588125" y="2708275"/>
            <a:ext cx="160972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编辑批注内容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2000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3" name="TextBox 22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操作演示：插入批注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7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7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7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1749" grpId="0" bldLvl="0" animBg="1"/>
      <p:bldP spid="671753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3010" name="图片 16" descr="对象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28688" y="2290763"/>
            <a:ext cx="3081337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2777" name="Rectangle 9"/>
          <p:cNvSpPr>
            <a:spLocks noGrp="1" noChangeArrowheads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p>
            <a:pPr>
              <a:defRPr/>
            </a:pPr>
            <a:r>
              <a:rPr smtClean="0"/>
              <a:t>插入对象</a:t>
            </a:r>
            <a:endParaRPr dirty="0"/>
          </a:p>
        </p:txBody>
      </p:sp>
      <p:sp>
        <p:nvSpPr>
          <p:cNvPr id="67277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插入对象</a:t>
            </a:r>
            <a:endParaRPr lang="zh-CN" altLang="en-US" dirty="0"/>
          </a:p>
        </p:txBody>
      </p:sp>
      <p:sp>
        <p:nvSpPr>
          <p:cNvPr id="672773" name="Rectangle 5"/>
          <p:cNvSpPr>
            <a:spLocks noChangeArrowheads="1"/>
          </p:cNvSpPr>
          <p:nvPr/>
        </p:nvSpPr>
        <p:spPr bwMode="auto">
          <a:xfrm>
            <a:off x="2357438" y="2786063"/>
            <a:ext cx="1000125" cy="5730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672774" name="Picture 6" descr="图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2750" y="2214563"/>
            <a:ext cx="4200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右箭头 20"/>
          <p:cNvSpPr>
            <a:spLocks noChangeArrowheads="1"/>
          </p:cNvSpPr>
          <p:nvPr/>
        </p:nvSpPr>
        <p:spPr bwMode="auto">
          <a:xfrm>
            <a:off x="3857625" y="3571875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7" name="组合 14"/>
          <p:cNvGrpSpPr/>
          <p:nvPr/>
        </p:nvGrpSpPr>
        <p:grpSpPr bwMode="auto">
          <a:xfrm>
            <a:off x="2268538" y="5786438"/>
            <a:ext cx="4572000" cy="428625"/>
            <a:chOff x="3143240" y="5143512"/>
            <a:chExt cx="4572032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3024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操作演示：插入公式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7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2773" grpId="0" bldLvl="0" animBg="1"/>
      <p:bldP spid="21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3798" name="Rectangle 6"/>
          <p:cNvSpPr>
            <a:spLocks noGrp="1" noChangeArrowheads="1"/>
          </p:cNvSpPr>
          <p:nvPr>
            <p:ph type="title"/>
          </p:nvPr>
        </p:nvSpPr>
        <p:spPr>
          <a:xfrm>
            <a:off x="7812088" y="285750"/>
            <a:ext cx="1152525" cy="523875"/>
          </a:xfrm>
        </p:spPr>
        <p:txBody>
          <a:bodyPr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67379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为</a:t>
            </a:r>
            <a:r>
              <a:rPr lang="en-US" altLang="zh-CN" smtClean="0"/>
              <a:t>《</a:t>
            </a:r>
            <a:r>
              <a:rPr lang="zh-CN" altLang="en-US" smtClean="0"/>
              <a:t>第二章</a:t>
            </a:r>
            <a:r>
              <a:rPr lang="en-US" altLang="zh-CN" smtClean="0"/>
              <a:t>》</a:t>
            </a:r>
            <a:r>
              <a:rPr lang="zh-CN" altLang="en-US" smtClean="0"/>
              <a:t>插入其余的图片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为</a:t>
            </a:r>
            <a:r>
              <a:rPr lang="en-US" altLang="zh-CN" smtClean="0"/>
              <a:t>《</a:t>
            </a:r>
            <a:r>
              <a:rPr lang="zh-CN" altLang="en-US" smtClean="0"/>
              <a:t>第二章</a:t>
            </a:r>
            <a:r>
              <a:rPr lang="en-US" altLang="zh-CN" smtClean="0"/>
              <a:t>》</a:t>
            </a:r>
            <a:r>
              <a:rPr lang="zh-CN" altLang="en-US" smtClean="0"/>
              <a:t>插入其余的表格</a:t>
            </a:r>
            <a:endParaRPr lang="zh-CN" altLang="en-US" dirty="0"/>
          </a:p>
        </p:txBody>
      </p:sp>
      <p:grpSp>
        <p:nvGrpSpPr>
          <p:cNvPr id="44036" name="组合 6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44047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4" name="组合 16"/>
          <p:cNvGrpSpPr/>
          <p:nvPr/>
        </p:nvGrpSpPr>
        <p:grpSpPr bwMode="auto">
          <a:xfrm>
            <a:off x="3311525" y="4149725"/>
            <a:ext cx="2714625" cy="428625"/>
            <a:chOff x="3143240" y="5143512"/>
            <a:chExt cx="2714644" cy="428628"/>
          </a:xfrm>
        </p:grpSpPr>
        <p:sp>
          <p:nvSpPr>
            <p:cNvPr id="15" name="圆角矩形 1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4045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4206872" y="5187962"/>
              <a:ext cx="1158883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8" name="图片 13" descr="字数统计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3125" y="2284413"/>
            <a:ext cx="1500188" cy="2144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7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p>
            <a:pPr>
              <a:defRPr/>
            </a:pPr>
            <a:r>
              <a:rPr lang="en-US" altLang="zh-CN" smtClean="0"/>
              <a:t>Word 2007</a:t>
            </a:r>
            <a:r>
              <a:rPr smtClean="0"/>
              <a:t>常用工具</a:t>
            </a:r>
            <a:r>
              <a:rPr lang="en-US" altLang="zh-CN" smtClean="0"/>
              <a:t>4-1</a:t>
            </a:r>
            <a:endParaRPr lang="en-US" altLang="zh-CN" dirty="0"/>
          </a:p>
        </p:txBody>
      </p:sp>
      <p:sp>
        <p:nvSpPr>
          <p:cNvPr id="67481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dirty="0" smtClean="0"/>
              <a:t> 统计字数 </a:t>
            </a:r>
            <a:endParaRPr lang="zh-CN" altLang="en-US" dirty="0"/>
          </a:p>
        </p:txBody>
      </p:sp>
      <p:sp>
        <p:nvSpPr>
          <p:cNvPr id="674822" name="Rectangle 6"/>
          <p:cNvSpPr>
            <a:spLocks noChangeArrowheads="1"/>
          </p:cNvSpPr>
          <p:nvPr/>
        </p:nvSpPr>
        <p:spPr bwMode="auto">
          <a:xfrm>
            <a:off x="2000250" y="3141663"/>
            <a:ext cx="1571625" cy="35877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3" name="图片 12" descr="图2.28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2214563"/>
            <a:ext cx="187325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右箭头 21"/>
          <p:cNvSpPr>
            <a:spLocks noChangeArrowheads="1"/>
          </p:cNvSpPr>
          <p:nvPr/>
        </p:nvSpPr>
        <p:spPr bwMode="auto">
          <a:xfrm>
            <a:off x="4214813" y="3214688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5072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操作演示：统计字数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22" grpId="0" bldLvl="0" animBg="1"/>
      <p:bldP spid="22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p>
            <a:pPr>
              <a:defRPr/>
            </a:pPr>
            <a:r>
              <a:rPr lang="en-US" altLang="zh-CN" smtClean="0"/>
              <a:t>Word 2007</a:t>
            </a:r>
            <a:r>
              <a:rPr smtClean="0"/>
              <a:t>常用工具</a:t>
            </a:r>
            <a:r>
              <a:rPr lang="en-US" altLang="zh-CN" smtClean="0"/>
              <a:t>4-2</a:t>
            </a:r>
            <a:endParaRPr lang="en-US" altLang="zh-CN" dirty="0"/>
          </a:p>
        </p:txBody>
      </p:sp>
      <p:sp>
        <p:nvSpPr>
          <p:cNvPr id="67584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 自动更正选项 </a:t>
            </a:r>
            <a:endParaRPr lang="zh-CN" altLang="en-US" dirty="0"/>
          </a:p>
        </p:txBody>
      </p:sp>
      <p:pic>
        <p:nvPicPr>
          <p:cNvPr id="675846" name="Picture 6" descr="自动更正窗口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57625" y="1428750"/>
            <a:ext cx="40005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组合 14"/>
          <p:cNvGrpSpPr/>
          <p:nvPr/>
        </p:nvGrpSpPr>
        <p:grpSpPr bwMode="auto">
          <a:xfrm>
            <a:off x="2357438" y="5949950"/>
            <a:ext cx="4572000" cy="428625"/>
            <a:chOff x="3143240" y="5143512"/>
            <a:chExt cx="4572032" cy="428628"/>
          </a:xfrm>
        </p:grpSpPr>
        <p:sp>
          <p:nvSpPr>
            <p:cNvPr id="17" name="圆角矩形 16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6093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0" name="TextBox 19"/>
            <p:cNvSpPr txBox="1"/>
            <p:nvPr/>
          </p:nvSpPr>
          <p:spPr bwMode="auto">
            <a:xfrm>
              <a:off x="4327523" y="5187962"/>
              <a:ext cx="2865457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操作演示：自动更正选项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106" name="图片 13" descr="审阅选项卡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52538" y="2071688"/>
            <a:ext cx="5033962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6873" name="Rectangle 9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p>
            <a:pPr>
              <a:defRPr/>
            </a:pPr>
            <a:r>
              <a:rPr lang="en-US" altLang="zh-CN" smtClean="0"/>
              <a:t>Word 2007</a:t>
            </a:r>
            <a:r>
              <a:rPr smtClean="0"/>
              <a:t>常用工具</a:t>
            </a:r>
            <a:r>
              <a:rPr lang="en-US" altLang="zh-CN" smtClean="0"/>
              <a:t>4-3</a:t>
            </a:r>
            <a:endParaRPr dirty="0"/>
          </a:p>
        </p:txBody>
      </p:sp>
      <p:sp>
        <p:nvSpPr>
          <p:cNvPr id="67686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拼写检查</a:t>
            </a:r>
            <a:endParaRPr lang="zh-CN" altLang="en-US"/>
          </a:p>
        </p:txBody>
      </p:sp>
      <p:sp>
        <p:nvSpPr>
          <p:cNvPr id="676871" name="Rectangle 7"/>
          <p:cNvSpPr>
            <a:spLocks noChangeArrowheads="1"/>
          </p:cNvSpPr>
          <p:nvPr/>
        </p:nvSpPr>
        <p:spPr bwMode="auto">
          <a:xfrm>
            <a:off x="1214438" y="2571750"/>
            <a:ext cx="642937" cy="10715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3" name="图片 12" descr="拼写和语法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5" y="2047875"/>
            <a:ext cx="428625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右箭头 14"/>
          <p:cNvSpPr>
            <a:spLocks noChangeArrowheads="1"/>
          </p:cNvSpPr>
          <p:nvPr/>
        </p:nvSpPr>
        <p:spPr bwMode="auto">
          <a:xfrm>
            <a:off x="3429000" y="3786188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6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7120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3" name="TextBox 22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操作演示：拼写检查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871" grpId="0" bldLvl="0" animBg="1"/>
      <p:bldP spid="15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" name="图片 18" descr="批注与修订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43000" y="4286250"/>
            <a:ext cx="641191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图片 15" descr="批注与修订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14438" y="1928813"/>
            <a:ext cx="63658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7900" name="Rectangle 12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p>
            <a:pPr>
              <a:defRPr/>
            </a:pPr>
            <a:r>
              <a:rPr lang="en-US" altLang="zh-CN" smtClean="0"/>
              <a:t>Word 2007</a:t>
            </a:r>
            <a:r>
              <a:rPr smtClean="0"/>
              <a:t>常用工具</a:t>
            </a:r>
            <a:r>
              <a:rPr lang="en-US" altLang="zh-CN" smtClean="0"/>
              <a:t>4-4</a:t>
            </a:r>
            <a:endParaRPr dirty="0"/>
          </a:p>
        </p:txBody>
      </p:sp>
      <p:sp>
        <p:nvSpPr>
          <p:cNvPr id="67789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p>
            <a:pPr>
              <a:defRPr/>
            </a:pPr>
            <a:r>
              <a:rPr lang="zh-CN" altLang="en-US" smtClean="0"/>
              <a:t>修订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r>
              <a:rPr lang="zh-CN" altLang="en-US" smtClean="0"/>
              <a:t>修订处理</a:t>
            </a:r>
            <a:endParaRPr lang="zh-CN" altLang="en-US" dirty="0"/>
          </a:p>
        </p:txBody>
      </p:sp>
      <p:sp>
        <p:nvSpPr>
          <p:cNvPr id="677899" name="Rectangle 11"/>
          <p:cNvSpPr>
            <a:spLocks noChangeArrowheads="1"/>
          </p:cNvSpPr>
          <p:nvPr/>
        </p:nvSpPr>
        <p:spPr bwMode="auto">
          <a:xfrm>
            <a:off x="2428875" y="2286000"/>
            <a:ext cx="571500" cy="11430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8" name="图片 17" descr="修订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2071688"/>
            <a:ext cx="5356225" cy="1255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4" name="Line 18"/>
          <p:cNvSpPr>
            <a:spLocks noChangeShapeType="1"/>
          </p:cNvSpPr>
          <p:nvPr/>
        </p:nvSpPr>
        <p:spPr bwMode="auto">
          <a:xfrm rot="10800000" flipH="1">
            <a:off x="5357818" y="4357694"/>
            <a:ext cx="142876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677897" name="AutoShape 9"/>
          <p:cNvSpPr>
            <a:spLocks noChangeArrowheads="1"/>
          </p:cNvSpPr>
          <p:nvPr/>
        </p:nvSpPr>
        <p:spPr bwMode="auto">
          <a:xfrm>
            <a:off x="5429250" y="4000500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接受修订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 rot="10800000" flipH="1" flipV="1">
            <a:off x="5868144" y="5107781"/>
            <a:ext cx="275492" cy="310831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p>
            <a:pPr algn="ctr">
              <a:defRPr/>
            </a:pPr>
            <a:endParaRPr lang="zh-CN" altLang="en-US"/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6089650" y="5468938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p>
            <a:pPr>
              <a:defRPr/>
            </a:pPr>
            <a:r>
              <a:rPr lang="zh-CN" altLang="en-US" b="1" dirty="0">
                <a:solidFill>
                  <a:srgbClr val="FFFFFF"/>
                </a:solidFill>
                <a:latin typeface="+mn-ea"/>
                <a:ea typeface="+mn-ea"/>
              </a:rPr>
              <a:t>拒绝修订</a:t>
            </a:r>
            <a:endParaRPr lang="zh-CN" altLang="en-US" b="1" dirty="0">
              <a:solidFill>
                <a:srgbClr val="FFFFFF"/>
              </a:solidFill>
              <a:latin typeface="+mn-ea"/>
              <a:ea typeface="+mn-ea"/>
            </a:endParaRPr>
          </a:p>
        </p:txBody>
      </p:sp>
      <p:grpSp>
        <p:nvGrpSpPr>
          <p:cNvPr id="26" name="组合 14"/>
          <p:cNvGrpSpPr/>
          <p:nvPr/>
        </p:nvGrpSpPr>
        <p:grpSpPr bwMode="auto">
          <a:xfrm>
            <a:off x="2268538" y="6165850"/>
            <a:ext cx="4572000" cy="428625"/>
            <a:chOff x="3143240" y="5143512"/>
            <a:chExt cx="4572032" cy="428628"/>
          </a:xfrm>
        </p:grpSpPr>
        <p:sp>
          <p:nvSpPr>
            <p:cNvPr id="27" name="圆角矩形 26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8" name="圆角矩形 27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8152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30" name="TextBox 29"/>
            <p:cNvSpPr txBox="1"/>
            <p:nvPr/>
          </p:nvSpPr>
          <p:spPr bwMode="auto">
            <a:xfrm>
              <a:off x="4572000" y="5187962"/>
              <a:ext cx="237650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操作演示：修订处理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7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7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7899" grpId="0" bldLvl="0" animBg="1"/>
      <p:bldP spid="677897" grpId="0" bldLvl="0" animBg="1"/>
      <p:bldP spid="20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标题 1"/>
          <p:cNvSpPr>
            <a:spLocks noGrp="1"/>
          </p:cNvSpPr>
          <p:nvPr>
            <p:ph type="title"/>
          </p:nvPr>
        </p:nvSpPr>
        <p:spPr>
          <a:xfrm>
            <a:off x="7715250" y="274638"/>
            <a:ext cx="971550" cy="582612"/>
          </a:xfrm>
        </p:spPr>
        <p:txBody>
          <a:bodyPr/>
          <a:lstStyle/>
          <a:p>
            <a:pPr eaLnBrk="1" hangingPunct="1"/>
            <a:r>
              <a:rPr smtClean="0">
                <a:solidFill>
                  <a:srgbClr val="121F55"/>
                </a:solidFill>
              </a:rPr>
              <a:t>总结</a:t>
            </a:r>
            <a:endParaRPr smtClean="0">
              <a:solidFill>
                <a:srgbClr val="121F55"/>
              </a:solidFill>
            </a:endParaRPr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2486045" y="1500174"/>
            <a:ext cx="5729293" cy="3323987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设置</a:t>
            </a:r>
            <a:r>
              <a:rPr lang="en-US" altLang="zh-CN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Word</a:t>
            </a: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文档的整体版式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在大篇的</a:t>
            </a:r>
            <a:r>
              <a:rPr lang="en-US" altLang="zh-CN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Word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文档中找到第</a:t>
            </a:r>
            <a:r>
              <a:rPr lang="en-US" altLang="zh-CN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5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个”北大青鸟 “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为</a:t>
            </a:r>
            <a:r>
              <a:rPr lang="en-US" altLang="zh-CN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Word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文档生成目录</a:t>
            </a:r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为</a:t>
            </a:r>
            <a:r>
              <a:rPr lang="en-US" altLang="zh-CN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Word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文档添加页面、页脚、页码</a:t>
            </a:r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在</a:t>
            </a:r>
            <a:r>
              <a:rPr lang="en-US" altLang="zh-CN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Word</a:t>
            </a: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文档中插入图片、表格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在</a:t>
            </a:r>
            <a:r>
              <a:rPr lang="en-US" altLang="zh-CN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Word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文档中插入公式</a:t>
            </a:r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smtClean="0">
                <a:ea typeface="微软雅黑" panose="020B0503020204020204" pitchFamily="34" charset="-122"/>
                <a:cs typeface="Arial" panose="020B0604020202020204" pitchFamily="34" charset="0"/>
              </a:rPr>
              <a:t>统计</a:t>
            </a:r>
            <a:r>
              <a:rPr lang="en-US" altLang="zh-CN" sz="2000" b="1" smtClean="0">
                <a:ea typeface="微软雅黑" panose="020B0503020204020204" pitchFamily="34" charset="-122"/>
                <a:cs typeface="Arial" panose="020B0604020202020204" pitchFamily="34" charset="0"/>
              </a:rPr>
              <a:t>Word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文档的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字数</a:t>
            </a:r>
            <a:endParaRPr lang="zh-CN" altLang="en-US" sz="2000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7352" name="TextBox 15"/>
          <p:cNvSpPr txBox="1">
            <a:spLocks noChangeArrowheads="1"/>
          </p:cNvSpPr>
          <p:nvPr/>
        </p:nvSpPr>
        <p:spPr bwMode="auto">
          <a:xfrm>
            <a:off x="142876" y="2584450"/>
            <a:ext cx="2000232" cy="400110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Word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文档编辑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7353" name="AutoShape 3"/>
          <p:cNvSpPr/>
          <p:nvPr/>
        </p:nvSpPr>
        <p:spPr bwMode="auto">
          <a:xfrm>
            <a:off x="2071673" y="1620838"/>
            <a:ext cx="357187" cy="3094046"/>
          </a:xfrm>
          <a:prstGeom prst="leftBrace">
            <a:avLst>
              <a:gd name="adj1" fmla="val 62112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27988" y="285750"/>
            <a:ext cx="936625" cy="523875"/>
          </a:xfrm>
        </p:spPr>
        <p:txBody>
          <a:bodyPr/>
          <a:p>
            <a:pPr>
              <a:defRPr/>
            </a:pPr>
            <a:r>
              <a:rPr smtClean="0"/>
              <a:t>作业</a:t>
            </a:r>
            <a:endParaRPr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49300" y="1003618"/>
            <a:ext cx="7645400" cy="5143500"/>
          </a:xfrm>
        </p:spPr>
        <p:txBody>
          <a:bodyPr/>
          <a:p>
            <a:pPr marL="0" indent="0">
              <a:buNone/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预习作业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预习下一章学生用书，完成预习测试</a:t>
            </a:r>
            <a:endParaRPr lang="en-US" altLang="zh-CN" dirty="0" smtClean="0"/>
          </a:p>
          <a:p>
            <a:pPr lvl="2">
              <a:defRPr/>
            </a:pPr>
            <a:r>
              <a:rPr lang="en-US" altLang="zh-CN" dirty="0" smtClean="0"/>
              <a:t>Excel 2007 </a:t>
            </a:r>
            <a:r>
              <a:rPr lang="zh-CN" altLang="en-US" dirty="0" smtClean="0"/>
              <a:t>界面由哪些部分组成？（至少说出</a:t>
            </a:r>
            <a:r>
              <a:rPr lang="en-US" altLang="zh-CN" dirty="0" smtClean="0"/>
              <a:t>5</a:t>
            </a:r>
            <a:r>
              <a:rPr lang="zh-CN" altLang="en-US" dirty="0" smtClean="0"/>
              <a:t>项）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如何改变</a:t>
            </a:r>
            <a:r>
              <a:rPr lang="en-US" altLang="zh-CN" dirty="0" smtClean="0"/>
              <a:t>Excel 2007 </a:t>
            </a:r>
            <a:r>
              <a:rPr lang="zh-CN" altLang="en-US" dirty="0" smtClean="0"/>
              <a:t>文档中某一行的行高？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如何向单元格中输入文字？（至少说出</a:t>
            </a:r>
            <a:r>
              <a:rPr lang="en-US" altLang="zh-CN" dirty="0" smtClean="0"/>
              <a:t>2</a:t>
            </a:r>
            <a:r>
              <a:rPr lang="zh-CN" altLang="en-US" dirty="0" smtClean="0"/>
              <a:t>项）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假设</a:t>
            </a:r>
            <a:r>
              <a:rPr lang="en-US" altLang="zh-CN" dirty="0" smtClean="0"/>
              <a:t>A</a:t>
            </a:r>
            <a:r>
              <a:rPr lang="zh-CN" altLang="en-US" dirty="0" smtClean="0"/>
              <a:t>列保存有购买每种商品的应付金额，如何获得购买这批商品的总金额？</a:t>
            </a:r>
            <a:endParaRPr lang="en-US" altLang="zh-CN" dirty="0" smtClean="0"/>
          </a:p>
          <a:p>
            <a:pPr lvl="2">
              <a:defRPr/>
            </a:pPr>
            <a:r>
              <a:rPr lang="en-US" altLang="zh-CN" dirty="0" smtClean="0"/>
              <a:t>Excel2007</a:t>
            </a:r>
            <a:r>
              <a:rPr lang="zh-CN" altLang="en-US" dirty="0" smtClean="0"/>
              <a:t>提供几种数据排序？简述实现步骤</a:t>
            </a:r>
            <a:endParaRPr lang="en-US" altLang="zh-CN" dirty="0" smtClean="0"/>
          </a:p>
          <a:p>
            <a:pPr lvl="2">
              <a:defRPr/>
            </a:pPr>
            <a:endParaRPr lang="en-US" altLang="zh-CN" dirty="0" smtClean="0"/>
          </a:p>
          <a:p>
            <a:pPr lvl="2"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PT封面封底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065" y="-31750"/>
            <a:ext cx="9168130" cy="6895465"/>
          </a:xfrm>
          <a:prstGeom prst="rect">
            <a:avLst/>
          </a:prstGeom>
        </p:spPr>
      </p:pic>
      <p:sp>
        <p:nvSpPr>
          <p:cNvPr id="6" name="文本框 24"/>
          <p:cNvSpPr txBox="1">
            <a:spLocks noChangeArrowheads="1"/>
          </p:cNvSpPr>
          <p:nvPr/>
        </p:nvSpPr>
        <p:spPr bwMode="auto">
          <a:xfrm>
            <a:off x="4831804" y="2405306"/>
            <a:ext cx="4188460" cy="1452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8850" dirty="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</a:rPr>
              <a:t>Thanks</a:t>
            </a:r>
            <a:endParaRPr lang="en-US" altLang="zh-CN" sz="8850" dirty="0">
              <a:solidFill>
                <a:schemeClr val="bg1"/>
              </a:solidFill>
              <a:latin typeface="Helvetica-Roman-SemiB" pitchFamily="2" charset="0"/>
              <a:ea typeface="SimSun-ExtB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329486" y="3852491"/>
            <a:ext cx="1493546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 flipH="1">
            <a:off x="6976282" y="3852491"/>
            <a:ext cx="1642901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6885632" y="3835822"/>
            <a:ext cx="34529" cy="333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28004" y="4028625"/>
            <a:ext cx="1325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谢谢观看！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theme/theme1.xml><?xml version="1.0" encoding="utf-8"?>
<a:theme xmlns:a="http://schemas.openxmlformats.org/drawingml/2006/main" name="模板">
  <a:themeElements>
    <a:clrScheme name="模板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 cmpd="sng">
          <a:solidFill>
            <a:schemeClr val="accent5">
              <a:lumMod val="50000"/>
            </a:schemeClr>
          </a:solidFill>
          <a:headEnd type="none"/>
          <a:tailEnd type="triangle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flood" dir="t">
            <a:rot lat="0" lon="0" rev="5400000"/>
          </a:lightRig>
        </a:scene3d>
        <a:sp3d prstMaterial="dkEdge">
          <a:bevelT w="0" h="0"/>
          <a:contourClr>
            <a:schemeClr val="accent1">
              <a:satMod val="110000"/>
            </a:schemeClr>
          </a:contourClr>
        </a:sp3d>
      </a:spPr>
      <a:bodyPr/>
      <a:lstStyle>
        <a:defPPr>
          <a:defRPr/>
        </a:defPPr>
      </a:lstStyle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模板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1686</Words>
  <Application>WPS 演示</Application>
  <PresentationFormat>全屏显示(4:3)</PresentationFormat>
  <Paragraphs>336</Paragraphs>
  <Slides>35</Slides>
  <Notes>43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50" baseType="lpstr">
      <vt:lpstr>Arial</vt:lpstr>
      <vt:lpstr>宋体</vt:lpstr>
      <vt:lpstr>Wingdings</vt:lpstr>
      <vt:lpstr>微软雅黑</vt:lpstr>
      <vt:lpstr>黑体</vt:lpstr>
      <vt:lpstr>楷体_GB2312</vt:lpstr>
      <vt:lpstr>楷体_GB2312</vt:lpstr>
      <vt:lpstr>Tahoma</vt:lpstr>
      <vt:lpstr>Times New Roman</vt:lpstr>
      <vt:lpstr>Arial Unicode MS</vt:lpstr>
      <vt:lpstr>Helvetica-Roman-SemiB</vt:lpstr>
      <vt:lpstr>SimSun-ExtB</vt:lpstr>
      <vt:lpstr>新宋体</vt:lpstr>
      <vt:lpstr>Segoe Print</vt:lpstr>
      <vt:lpstr>模板</vt:lpstr>
      <vt:lpstr>PowerPoint 演示文稿</vt:lpstr>
      <vt:lpstr>本章任务</vt:lpstr>
      <vt:lpstr>PowerPoint 演示文稿</vt:lpstr>
      <vt:lpstr>启动Word 2007</vt:lpstr>
      <vt:lpstr>Word 2007 界面</vt:lpstr>
      <vt:lpstr>Word基本操作5-1</vt:lpstr>
      <vt:lpstr>Word基本操作5-2</vt:lpstr>
      <vt:lpstr>Word基本操作5-3</vt:lpstr>
      <vt:lpstr>Word基本操作5-4</vt:lpstr>
      <vt:lpstr>Word基本操作5-5</vt:lpstr>
      <vt:lpstr>对文档进行操作</vt:lpstr>
      <vt:lpstr>页面设置</vt:lpstr>
      <vt:lpstr>项目符号和项目编号</vt:lpstr>
      <vt:lpstr>标题</vt:lpstr>
      <vt:lpstr>设置大纲级别</vt:lpstr>
      <vt:lpstr>文档结构图</vt:lpstr>
      <vt:lpstr>调整页面和文档4-1</vt:lpstr>
      <vt:lpstr>调整页面和文档4-2</vt:lpstr>
      <vt:lpstr>调整页面和文档4-3</vt:lpstr>
      <vt:lpstr>调整页面和文档4-4</vt:lpstr>
      <vt:lpstr>小结</vt:lpstr>
      <vt:lpstr>插入表格2-1</vt:lpstr>
      <vt:lpstr>插入表格2-2</vt:lpstr>
      <vt:lpstr>插入图片</vt:lpstr>
      <vt:lpstr>插入图表</vt:lpstr>
      <vt:lpstr>插入批注</vt:lpstr>
      <vt:lpstr>插入对象</vt:lpstr>
      <vt:lpstr>小结</vt:lpstr>
      <vt:lpstr>Word 2007常用工具4-1</vt:lpstr>
      <vt:lpstr>Word 2007常用工具4-2</vt:lpstr>
      <vt:lpstr>Word 2007常用工具4-3</vt:lpstr>
      <vt:lpstr>Word 2007常用工具4-4</vt:lpstr>
      <vt:lpstr>总结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第1章内容回顾</dc:title>
  <dc:creator>xiaojing.dai</dc:creator>
  <cp:lastModifiedBy>Administrator</cp:lastModifiedBy>
  <cp:revision>1253</cp:revision>
  <dcterms:created xsi:type="dcterms:W3CDTF">2006-03-08T06:55:00Z</dcterms:created>
  <dcterms:modified xsi:type="dcterms:W3CDTF">2018-03-19T10:17:33Z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