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298" r:id="rId3"/>
    <p:sldId id="326" r:id="rId4"/>
    <p:sldId id="331" r:id="rId5"/>
    <p:sldId id="332" r:id="rId6"/>
    <p:sldId id="334" r:id="rId7"/>
    <p:sldId id="342" r:id="rId8"/>
    <p:sldId id="343" r:id="rId9"/>
    <p:sldId id="344" r:id="rId10"/>
    <p:sldId id="335" r:id="rId11"/>
    <p:sldId id="327" r:id="rId12"/>
    <p:sldId id="336" r:id="rId13"/>
    <p:sldId id="337" r:id="rId14"/>
    <p:sldId id="339" r:id="rId15"/>
    <p:sldId id="345" r:id="rId16"/>
    <p:sldId id="340" r:id="rId17"/>
    <p:sldId id="328" r:id="rId18"/>
    <p:sldId id="346" r:id="rId19"/>
    <p:sldId id="347" r:id="rId20"/>
    <p:sldId id="350" r:id="rId21"/>
    <p:sldId id="329" r:id="rId22"/>
    <p:sldId id="351" r:id="rId23"/>
    <p:sldId id="352" r:id="rId24"/>
    <p:sldId id="353" r:id="rId25"/>
    <p:sldId id="361" r:id="rId26"/>
    <p:sldId id="362" r:id="rId27"/>
    <p:sldId id="363" r:id="rId28"/>
    <p:sldId id="355" r:id="rId29"/>
    <p:sldId id="330" r:id="rId30"/>
    <p:sldId id="356" r:id="rId31"/>
    <p:sldId id="357" r:id="rId32"/>
    <p:sldId id="358" r:id="rId33"/>
    <p:sldId id="364" r:id="rId34"/>
    <p:sldId id="365" r:id="rId35"/>
    <p:sldId id="366" r:id="rId36"/>
    <p:sldId id="360" r:id="rId37"/>
    <p:sldId id="285" r:id="rId3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ADB1"/>
    <a:srgbClr val="215968"/>
    <a:srgbClr val="BFE2EB"/>
    <a:srgbClr val="34B7E0"/>
    <a:srgbClr val="61C6E5"/>
    <a:srgbClr val="83C5ED"/>
    <a:srgbClr val="2EB7E2"/>
    <a:srgbClr val="DCEFF4"/>
    <a:srgbClr val="F6F3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83" autoAdjust="0"/>
    <p:restoredTop sz="94660"/>
  </p:normalViewPr>
  <p:slideViewPr>
    <p:cSldViewPr>
      <p:cViewPr varScale="1">
        <p:scale>
          <a:sx n="91" d="100"/>
          <a:sy n="91" d="100"/>
        </p:scale>
        <p:origin x="807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716D7E-988C-4F90-82B8-45761F042F4C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C0433-51E9-4DCB-B0C2-C7931942FF4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629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6F3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9884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6F3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6021288"/>
            <a:ext cx="9144000" cy="83671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7"/>
          <p:cNvSpPr txBox="1"/>
          <p:nvPr userDrawn="1"/>
        </p:nvSpPr>
        <p:spPr>
          <a:xfrm>
            <a:off x="7336067" y="6237312"/>
            <a:ext cx="1448463" cy="483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spc="80" dirty="0" smtClean="0">
                <a:ln w="31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高等教育出版社出版    主编：张巍</a:t>
            </a:r>
            <a:r>
              <a:rPr lang="zh-CN" altLang="en-US" sz="900" spc="80" baseline="0" dirty="0" smtClean="0">
                <a:ln w="31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    </a:t>
            </a:r>
            <a:endParaRPr lang="zh-CN" altLang="en-US" sz="900" spc="80" dirty="0">
              <a:ln w="3175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0510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7845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1198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23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8399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5375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328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1257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952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743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6021288"/>
            <a:ext cx="9144000" cy="83671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7"/>
          <p:cNvSpPr txBox="1"/>
          <p:nvPr userDrawn="1"/>
        </p:nvSpPr>
        <p:spPr>
          <a:xfrm>
            <a:off x="7336067" y="6237312"/>
            <a:ext cx="1448463" cy="483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spc="80" dirty="0" smtClean="0">
                <a:ln w="31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高等教育出版社出版    主编：张巍</a:t>
            </a:r>
            <a:r>
              <a:rPr lang="zh-CN" altLang="en-US" sz="900" spc="80" baseline="0" dirty="0" smtClean="0">
                <a:ln w="31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    </a:t>
            </a:r>
            <a:endParaRPr lang="zh-CN" altLang="en-US" sz="900" spc="80" dirty="0">
              <a:ln w="3175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947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w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/>
        </p:nvSpPr>
        <p:spPr>
          <a:xfrm>
            <a:off x="579476" y="1726309"/>
            <a:ext cx="8064896" cy="4427621"/>
          </a:xfrm>
          <a:custGeom>
            <a:avLst/>
            <a:gdLst/>
            <a:ahLst/>
            <a:cxnLst/>
            <a:rect l="l" t="t" r="r" b="b"/>
            <a:pathLst>
              <a:path w="8064896" h="4427621">
                <a:moveTo>
                  <a:pt x="309092" y="0"/>
                </a:moveTo>
                <a:lnTo>
                  <a:pt x="2862274" y="0"/>
                </a:lnTo>
                <a:cubicBezTo>
                  <a:pt x="2862274" y="646269"/>
                  <a:pt x="3386179" y="1170174"/>
                  <a:pt x="4032448" y="1170174"/>
                </a:cubicBezTo>
                <a:cubicBezTo>
                  <a:pt x="4678717" y="1170174"/>
                  <a:pt x="5202622" y="646269"/>
                  <a:pt x="5202622" y="0"/>
                </a:cubicBezTo>
                <a:lnTo>
                  <a:pt x="7755804" y="0"/>
                </a:lnTo>
                <a:cubicBezTo>
                  <a:pt x="7926511" y="0"/>
                  <a:pt x="8064896" y="138385"/>
                  <a:pt x="8064896" y="309092"/>
                </a:cubicBezTo>
                <a:lnTo>
                  <a:pt x="8064896" y="4118529"/>
                </a:lnTo>
                <a:cubicBezTo>
                  <a:pt x="8064896" y="4289236"/>
                  <a:pt x="7926511" y="4427621"/>
                  <a:pt x="7755804" y="4427621"/>
                </a:cubicBezTo>
                <a:lnTo>
                  <a:pt x="309092" y="4427621"/>
                </a:lnTo>
                <a:cubicBezTo>
                  <a:pt x="138385" y="4427621"/>
                  <a:pt x="0" y="4289236"/>
                  <a:pt x="0" y="4118529"/>
                </a:cubicBezTo>
                <a:lnTo>
                  <a:pt x="0" y="309092"/>
                </a:lnTo>
                <a:cubicBezTo>
                  <a:pt x="0" y="138385"/>
                  <a:pt x="138385" y="0"/>
                  <a:pt x="309092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775289" y="3104522"/>
            <a:ext cx="5570756" cy="10156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defPPr>
              <a:defRPr lang="en-US"/>
            </a:defPPr>
            <a:lvl1pPr fontAlgn="auto">
              <a:spcBef>
                <a:spcPts val="0"/>
              </a:spcBef>
              <a:spcAft>
                <a:spcPts val="0"/>
              </a:spcAft>
              <a:defRPr sz="4400">
                <a:ln w="12700">
                  <a:solidFill>
                    <a:schemeClr val="bg1"/>
                  </a:solidFill>
                </a:ln>
                <a:gradFill>
                  <a:gsLst>
                    <a:gs pos="0">
                      <a:srgbClr val="FFC000"/>
                    </a:gs>
                    <a:gs pos="21001">
                      <a:srgbClr val="FF8F8F"/>
                    </a:gs>
                    <a:gs pos="39000">
                      <a:schemeClr val="bg1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580000"/>
                    </a:gs>
                    <a:gs pos="100000">
                      <a:srgbClr val="510153"/>
                    </a:gs>
                  </a:gsLst>
                  <a:lin ang="5400000" scaled="0"/>
                </a:gradFill>
                <a:effectLst>
                  <a:glow rad="50800">
                    <a:schemeClr val="tx1">
                      <a:alpha val="32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叶根友刀锋黑草" pitchFamily="2" charset="-122"/>
                <a:ea typeface="叶根友刀锋黑草" pitchFamily="2" charset="-122"/>
              </a:defRPr>
            </a:lvl1pPr>
            <a:lvl2pPr marL="742950" indent="-28575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2pPr>
            <a:lvl3pPr marL="1143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3pPr>
            <a:lvl4pPr marL="1600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4pPr>
            <a:lvl5pPr marL="20574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9pPr>
          </a:lstStyle>
          <a:p>
            <a:r>
              <a:rPr lang="zh-CN" altLang="en-US" sz="6000" dirty="0" smtClean="0">
                <a:ln w="6350"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计算机应用基础</a:t>
            </a:r>
            <a:endParaRPr lang="zh-CN" altLang="en-US" sz="6000" dirty="0">
              <a:ln w="6350"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15816" y="4365104"/>
            <a:ext cx="3404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ln w="3175">
                  <a:noFill/>
                </a:ln>
                <a:effectLst/>
                <a:latin typeface="Arial" pitchFamily="34" charset="0"/>
                <a:ea typeface="微软雅黑" pitchFamily="34" charset="-122"/>
                <a:cs typeface="Arial" pitchFamily="34" charset="0"/>
              </a:rPr>
              <a:t>中等职业教育课程改革国家规划新教材</a:t>
            </a:r>
            <a:endParaRPr lang="zh-CN" altLang="en-US" sz="1400" dirty="0">
              <a:ln w="3175">
                <a:noFill/>
              </a:ln>
              <a:effectLst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458220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/>
        </p:nvSpPr>
        <p:spPr>
          <a:xfrm>
            <a:off x="6521287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579476" y="4966650"/>
            <a:ext cx="8064896" cy="1210587"/>
            <a:chOff x="579476" y="4966650"/>
            <a:chExt cx="8064896" cy="1210587"/>
          </a:xfrm>
        </p:grpSpPr>
        <p:sp>
          <p:nvSpPr>
            <p:cNvPr id="16" name="矩形 15"/>
            <p:cNvSpPr/>
            <p:nvPr/>
          </p:nvSpPr>
          <p:spPr>
            <a:xfrm>
              <a:off x="579476" y="4966650"/>
              <a:ext cx="8064896" cy="1210587"/>
            </a:xfrm>
            <a:custGeom>
              <a:avLst/>
              <a:gdLst/>
              <a:ahLst/>
              <a:cxnLst/>
              <a:rect l="l" t="t" r="r" b="b"/>
              <a:pathLst>
                <a:path w="8064896" h="1512168">
                  <a:moveTo>
                    <a:pt x="0" y="0"/>
                  </a:moveTo>
                  <a:lnTo>
                    <a:pt x="8064896" y="0"/>
                  </a:lnTo>
                  <a:lnTo>
                    <a:pt x="8064896" y="1203076"/>
                  </a:lnTo>
                  <a:cubicBezTo>
                    <a:pt x="8064896" y="1373783"/>
                    <a:pt x="7926511" y="1512168"/>
                    <a:pt x="7755804" y="1512168"/>
                  </a:cubicBezTo>
                  <a:lnTo>
                    <a:pt x="309092" y="1512168"/>
                  </a:lnTo>
                  <a:cubicBezTo>
                    <a:pt x="138385" y="1512168"/>
                    <a:pt x="0" y="1373783"/>
                    <a:pt x="0" y="1203076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436096" y="5373216"/>
              <a:ext cx="17028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spc="80" dirty="0" smtClean="0">
                  <a:ln w="3175"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itchFamily="34" charset="-122"/>
                  <a:ea typeface="微软雅黑" pitchFamily="34" charset="-122"/>
                  <a:cs typeface="Times New Roman" pitchFamily="18" charset="0"/>
                </a:rPr>
                <a:t>高等教育出版社</a:t>
              </a:r>
              <a:endParaRPr lang="zh-CN" altLang="en-US" sz="1400" spc="80" dirty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endParaRPr>
            </a:p>
          </p:txBody>
        </p:sp>
        <p:cxnSp>
          <p:nvCxnSpPr>
            <p:cNvPr id="33" name="直接连接符 32"/>
            <p:cNvCxnSpPr/>
            <p:nvPr/>
          </p:nvCxnSpPr>
          <p:spPr>
            <a:xfrm>
              <a:off x="4560554" y="5336381"/>
              <a:ext cx="0" cy="448469"/>
            </a:xfrm>
            <a:prstGeom prst="line">
              <a:avLst/>
            </a:prstGeom>
            <a:solidFill>
              <a:schemeClr val="accent5">
                <a:lumMod val="60000"/>
                <a:lumOff val="40000"/>
              </a:schemeClr>
            </a:solidFill>
            <a:ln w="19050">
              <a:solidFill>
                <a:srgbClr val="63ADB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" name="矩形 1"/>
          <p:cNvSpPr/>
          <p:nvPr/>
        </p:nvSpPr>
        <p:spPr>
          <a:xfrm>
            <a:off x="1619672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6688978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2123728" y="5373216"/>
            <a:ext cx="1702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spc="80" dirty="0" smtClean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主编：张巍</a:t>
            </a:r>
            <a:endParaRPr lang="zh-CN" altLang="en-US" sz="1400" spc="80" dirty="0">
              <a:ln w="3175"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604098" y="709900"/>
            <a:ext cx="2015652" cy="2015652"/>
            <a:chOff x="3604098" y="709900"/>
            <a:chExt cx="2015652" cy="2015652"/>
          </a:xfrm>
        </p:grpSpPr>
        <p:sp>
          <p:nvSpPr>
            <p:cNvPr id="18" name="椭圆 17"/>
            <p:cNvSpPr/>
            <p:nvPr/>
          </p:nvSpPr>
          <p:spPr>
            <a:xfrm>
              <a:off x="3604098" y="709900"/>
              <a:ext cx="2015652" cy="2015652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7562" y="895559"/>
              <a:ext cx="1678676" cy="16148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4666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0"/>
    </mc:Choice>
    <mc:Fallback xmlns="">
      <p:transition spd="slow" advTm="3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2" presetClass="entr" presetSubtype="2" fill="hold" grpId="0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21600000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/>
      <p:bldP spid="6" grpId="0"/>
      <p:bldP spid="24" grpId="0" animBg="1"/>
      <p:bldP spid="26" grpId="0" animBg="1"/>
      <p:bldP spid="2" grpId="0" animBg="1"/>
      <p:bldP spid="20" grpId="0" animBg="1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242088"/>
            <a:ext cx="9144000" cy="31311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67248" y="548680"/>
            <a:ext cx="1668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6444208" y="2103854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43" name="任意多边形 4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2" name="矩形 41"/>
          <p:cNvSpPr/>
          <p:nvPr/>
        </p:nvSpPr>
        <p:spPr>
          <a:xfrm rot="3329058">
            <a:off x="6509256" y="3106370"/>
            <a:ext cx="2557110" cy="353943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700" b="1" kern="0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700" b="1" kern="0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7 </a:t>
            </a:r>
            <a:r>
              <a:rPr lang="zh-CN" altLang="en-US" sz="1700" b="1" kern="0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演示文稿软件应用</a:t>
            </a:r>
            <a:endParaRPr lang="zh-CN" altLang="en-US" sz="1700" b="1" dirty="0">
              <a:solidFill>
                <a:srgbClr val="FFFF00"/>
              </a:solidFill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5393602" y="2104649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48" name="任意多边形 47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7" name="矩形 46"/>
          <p:cNvSpPr/>
          <p:nvPr/>
        </p:nvSpPr>
        <p:spPr>
          <a:xfrm rot="3329058">
            <a:off x="5621767" y="3022566"/>
            <a:ext cx="2212465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多媒体软件应用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4334729" y="2104649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53" name="任意多边形 5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矩形 51"/>
          <p:cNvSpPr/>
          <p:nvPr/>
        </p:nvSpPr>
        <p:spPr>
          <a:xfrm rot="3217331">
            <a:off x="4394044" y="3245007"/>
            <a:ext cx="2828018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电子表格处理软件应用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3254609" y="2093214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63" name="任意多边形 6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任意多边形 6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2" name="矩形 61"/>
          <p:cNvSpPr/>
          <p:nvPr/>
        </p:nvSpPr>
        <p:spPr>
          <a:xfrm rot="3217331">
            <a:off x="3418799" y="3079808"/>
            <a:ext cx="2417650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文字处理软件应用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2195736" y="2118986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68" name="任意多边形 67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任意多边形 68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7" name="矩形 66"/>
          <p:cNvSpPr/>
          <p:nvPr/>
        </p:nvSpPr>
        <p:spPr>
          <a:xfrm rot="3217331">
            <a:off x="2478220" y="2856130"/>
            <a:ext cx="1802096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因特网应用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1115616" y="2112602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73" name="任意多边形 7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任意多边形 7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2" name="矩形 71"/>
          <p:cNvSpPr/>
          <p:nvPr/>
        </p:nvSpPr>
        <p:spPr>
          <a:xfrm rot="3217331">
            <a:off x="1322715" y="3038796"/>
            <a:ext cx="2212465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操作系统的使用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56704" y="2095793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78" name="任意多边形 77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任意多边形 78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7" name="矩形 76"/>
          <p:cNvSpPr/>
          <p:nvPr/>
        </p:nvSpPr>
        <p:spPr>
          <a:xfrm rot="3217331">
            <a:off x="260999" y="3023204"/>
            <a:ext cx="2212465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单元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 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计算机基础知识</a:t>
            </a:r>
          </a:p>
        </p:txBody>
      </p:sp>
    </p:spTree>
    <p:extLst>
      <p:ext uri="{BB962C8B-B14F-4D97-AF65-F5344CB8AC3E}">
        <p14:creationId xmlns:p14="http://schemas.microsoft.com/office/powerpoint/2010/main" val="110678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42">
        <p:fade/>
      </p:transition>
    </mc:Choice>
    <mc:Fallback xmlns="">
      <p:transition advTm="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82471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初步使用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PowerPoint</a:t>
            </a:r>
            <a:endParaRPr lang="zh-CN" altLang="en-US" sz="32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93530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使用幻灯片母版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3045894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美化演示文稿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415648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使用动画效果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526707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放映与发布演示文稿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73920" y="826907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838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"/>
    </mc:Choice>
    <mc:Fallback xmlns="">
      <p:transition spd="slow" advTm="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9" grpId="0" animBg="1"/>
      <p:bldP spid="3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00028" y="2650576"/>
            <a:ext cx="5933624" cy="2099695"/>
            <a:chOff x="726608" y="1628799"/>
            <a:chExt cx="5933624" cy="2099695"/>
          </a:xfrm>
        </p:grpSpPr>
        <p:sp>
          <p:nvSpPr>
            <p:cNvPr id="3" name="矩形 2"/>
            <p:cNvSpPr/>
            <p:nvPr/>
          </p:nvSpPr>
          <p:spPr>
            <a:xfrm>
              <a:off x="726608" y="1628799"/>
              <a:ext cx="5933624" cy="209969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688478"/>
              <a:ext cx="5688632" cy="1521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在前面的课程中我们学会了制作视频，在我们的</a:t>
              </a:r>
              <a:r>
                <a:rPr lang="en-US" altLang="zh-CN" sz="1600" b="1" dirty="0">
                  <a:latin typeface="Arial" charset="0"/>
                </a:rPr>
                <a:t>office</a:t>
              </a:r>
              <a:r>
                <a:rPr lang="zh-CN" altLang="en-US" sz="1600" b="1" dirty="0">
                  <a:latin typeface="Arial" charset="0"/>
                </a:rPr>
                <a:t>软件中还有一个集文字、图形、声音、动画等多媒体对象于</a:t>
              </a:r>
              <a:r>
                <a:rPr lang="zh-CN" altLang="en-US" sz="1600" b="1" dirty="0" smtClean="0">
                  <a:latin typeface="Arial" charset="0"/>
                </a:rPr>
                <a:t>一体的</a:t>
              </a:r>
              <a:r>
                <a:rPr lang="zh-CN" altLang="en-US" sz="1600" b="1" dirty="0">
                  <a:latin typeface="Arial" charset="0"/>
                </a:rPr>
                <a:t>，专门用于制作演示文稿，广泛应用于各种会议、演讲、产品推广、学校教学等。下面给大家展示一个</a:t>
              </a:r>
              <a:r>
                <a:rPr lang="zh-CN" altLang="en-US" sz="1600" b="1" dirty="0" smtClean="0">
                  <a:latin typeface="Arial" charset="0"/>
                </a:rPr>
                <a:t>完整的</a:t>
              </a:r>
              <a:r>
                <a:rPr lang="en-US" altLang="zh-CN" sz="1600" b="1" dirty="0">
                  <a:latin typeface="Arial" charset="0"/>
                </a:rPr>
                <a:t>PPT</a:t>
              </a:r>
              <a:r>
                <a:rPr lang="zh-CN" altLang="en-US" sz="1600" b="1" dirty="0">
                  <a:latin typeface="Arial" charset="0"/>
                </a:rPr>
                <a:t>。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332656"/>
            <a:ext cx="3528392" cy="650475"/>
            <a:chOff x="-33010" y="588691"/>
            <a:chExt cx="7360383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732737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6158688" cy="2763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任务目标：初步使用</a:t>
              </a:r>
              <a:r>
                <a:rPr lang="en-US" altLang="zh-CN" sz="2000" b="1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4699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35565">
        <p:fade/>
      </p:transition>
    </mc:Choice>
    <mc:Fallback xmlns="">
      <p:transition advTm="355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43608" y="1155972"/>
            <a:ext cx="695222" cy="3306637"/>
            <a:chOff x="654993" y="1901757"/>
            <a:chExt cx="695222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4608512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547081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7.1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：初步使用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PPT2010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780067" y="1155973"/>
            <a:ext cx="5654468" cy="1890921"/>
            <a:chOff x="1797852" y="1706540"/>
            <a:chExt cx="5654468" cy="1890921"/>
          </a:xfrm>
        </p:grpSpPr>
        <p:grpSp>
          <p:nvGrpSpPr>
            <p:cNvPr id="5" name="组合 4"/>
            <p:cNvGrpSpPr/>
            <p:nvPr/>
          </p:nvGrpSpPr>
          <p:grpSpPr>
            <a:xfrm>
              <a:off x="1797852" y="1706540"/>
              <a:ext cx="5654468" cy="1201502"/>
              <a:chOff x="1391452" y="719645"/>
              <a:chExt cx="5654468" cy="1201501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1391452" y="719645"/>
                <a:ext cx="5654468" cy="1201501"/>
                <a:chOff x="1391452" y="719645"/>
                <a:chExt cx="5654468" cy="1201501"/>
              </a:xfrm>
            </p:grpSpPr>
            <p:sp>
              <p:nvSpPr>
                <p:cNvPr id="10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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11" name="TextBox 10"/>
                <p:cNvSpPr txBox="1"/>
                <p:nvPr/>
              </p:nvSpPr>
              <p:spPr>
                <a:xfrm>
                  <a:off x="1391452" y="133648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>
                      <a:latin typeface="Franklin Gothic Book" pitchFamily="34" charset="0"/>
                      <a:sym typeface="Wingdings"/>
                    </a:rPr>
                    <a:t>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13" name="矩形 12"/>
                <p:cNvSpPr/>
                <p:nvPr/>
              </p:nvSpPr>
              <p:spPr>
                <a:xfrm>
                  <a:off x="1971344" y="720713"/>
                  <a:ext cx="5074576" cy="552930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" name="矩形 13"/>
                <p:cNvSpPr/>
                <p:nvPr/>
              </p:nvSpPr>
              <p:spPr>
                <a:xfrm>
                  <a:off x="1971633" y="1357507"/>
                  <a:ext cx="5074287" cy="56363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" name="矩形 6"/>
              <p:cNvSpPr/>
              <p:nvPr/>
            </p:nvSpPr>
            <p:spPr>
              <a:xfrm>
                <a:off x="2072755" y="762358"/>
                <a:ext cx="3446777" cy="5355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启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动</a:t>
                </a:r>
                <a:r>
                  <a:rPr lang="en-US" altLang="zh-CN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PowerPoint 2010</a:t>
                </a:r>
                <a:endPara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2101157" y="1408495"/>
                <a:ext cx="233910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新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建标题幻灯片</a:t>
                </a: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1797852" y="3006678"/>
              <a:ext cx="5654468" cy="590783"/>
              <a:chOff x="1391452" y="-143713"/>
              <a:chExt cx="5654468" cy="590783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1391452" y="-143713"/>
                <a:ext cx="5654468" cy="590783"/>
                <a:chOff x="1391452" y="-143713"/>
                <a:chExt cx="5654468" cy="590783"/>
              </a:xfrm>
            </p:grpSpPr>
            <p:sp>
              <p:nvSpPr>
                <p:cNvPr id="26" name="TextBox 25"/>
                <p:cNvSpPr txBox="1"/>
                <p:nvPr/>
              </p:nvSpPr>
              <p:spPr>
                <a:xfrm>
                  <a:off x="1391452" y="-10692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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28" name="矩形 27"/>
                <p:cNvSpPr/>
                <p:nvPr/>
              </p:nvSpPr>
              <p:spPr>
                <a:xfrm>
                  <a:off x="1971344" y="-143713"/>
                  <a:ext cx="5074576" cy="569965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0" name="矩形 19"/>
              <p:cNvSpPr/>
              <p:nvPr/>
            </p:nvSpPr>
            <p:spPr>
              <a:xfrm>
                <a:off x="2055662" y="-106928"/>
                <a:ext cx="141577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应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用主题</a:t>
                </a: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1780067" y="3126975"/>
            <a:ext cx="5654468" cy="1890921"/>
            <a:chOff x="1797852" y="1706540"/>
            <a:chExt cx="5654468" cy="1890921"/>
          </a:xfrm>
        </p:grpSpPr>
        <p:grpSp>
          <p:nvGrpSpPr>
            <p:cNvPr id="41" name="组合 40"/>
            <p:cNvGrpSpPr/>
            <p:nvPr/>
          </p:nvGrpSpPr>
          <p:grpSpPr>
            <a:xfrm>
              <a:off x="1797852" y="1706540"/>
              <a:ext cx="5654468" cy="1201502"/>
              <a:chOff x="1391452" y="719645"/>
              <a:chExt cx="5654468" cy="1201501"/>
            </a:xfrm>
          </p:grpSpPr>
          <p:grpSp>
            <p:nvGrpSpPr>
              <p:cNvPr id="47" name="组合 46"/>
              <p:cNvGrpSpPr/>
              <p:nvPr/>
            </p:nvGrpSpPr>
            <p:grpSpPr>
              <a:xfrm>
                <a:off x="1391452" y="719645"/>
                <a:ext cx="5654468" cy="1201501"/>
                <a:chOff x="1391452" y="719645"/>
                <a:chExt cx="5654468" cy="1201501"/>
              </a:xfrm>
            </p:grpSpPr>
            <p:sp>
              <p:nvSpPr>
                <p:cNvPr id="50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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51" name="TextBox 10"/>
                <p:cNvSpPr txBox="1"/>
                <p:nvPr/>
              </p:nvSpPr>
              <p:spPr>
                <a:xfrm>
                  <a:off x="1391452" y="133648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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52" name="矩形 51"/>
                <p:cNvSpPr/>
                <p:nvPr/>
              </p:nvSpPr>
              <p:spPr>
                <a:xfrm>
                  <a:off x="1971344" y="720713"/>
                  <a:ext cx="5074576" cy="552930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3" name="矩形 52"/>
                <p:cNvSpPr/>
                <p:nvPr/>
              </p:nvSpPr>
              <p:spPr>
                <a:xfrm>
                  <a:off x="1971633" y="1357507"/>
                  <a:ext cx="5074287" cy="56363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48" name="矩形 47"/>
              <p:cNvSpPr/>
              <p:nvPr/>
            </p:nvSpPr>
            <p:spPr>
              <a:xfrm>
                <a:off x="2072755" y="762358"/>
                <a:ext cx="1723549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新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建幻灯片</a:t>
                </a:r>
              </a:p>
            </p:txBody>
          </p:sp>
          <p:sp>
            <p:nvSpPr>
              <p:cNvPr id="49" name="矩形 48"/>
              <p:cNvSpPr/>
              <p:nvPr/>
            </p:nvSpPr>
            <p:spPr>
              <a:xfrm>
                <a:off x="2101157" y="1408495"/>
                <a:ext cx="326243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新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建制定版式的幻灯片</a:t>
                </a:r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1797852" y="3006678"/>
              <a:ext cx="5654468" cy="590783"/>
              <a:chOff x="1391452" y="-143713"/>
              <a:chExt cx="5654468" cy="590783"/>
            </a:xfrm>
          </p:grpSpPr>
          <p:grpSp>
            <p:nvGrpSpPr>
              <p:cNvPr id="43" name="组合 42"/>
              <p:cNvGrpSpPr/>
              <p:nvPr/>
            </p:nvGrpSpPr>
            <p:grpSpPr>
              <a:xfrm>
                <a:off x="1391452" y="-143713"/>
                <a:ext cx="5654468" cy="590783"/>
                <a:chOff x="1391452" y="-143713"/>
                <a:chExt cx="5654468" cy="590783"/>
              </a:xfrm>
            </p:grpSpPr>
            <p:sp>
              <p:nvSpPr>
                <p:cNvPr id="45" name="TextBox 25"/>
                <p:cNvSpPr txBox="1"/>
                <p:nvPr/>
              </p:nvSpPr>
              <p:spPr>
                <a:xfrm>
                  <a:off x="1391452" y="-10692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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46" name="矩形 45"/>
                <p:cNvSpPr/>
                <p:nvPr/>
              </p:nvSpPr>
              <p:spPr>
                <a:xfrm>
                  <a:off x="1971344" y="-143713"/>
                  <a:ext cx="5074576" cy="569965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44" name="矩形 43"/>
              <p:cNvSpPr/>
              <p:nvPr/>
            </p:nvSpPr>
            <p:spPr>
              <a:xfrm>
                <a:off x="2055662" y="-106928"/>
                <a:ext cx="2031325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保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存演示文稿</a:t>
                </a: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1796729" y="5127936"/>
            <a:ext cx="5637806" cy="553998"/>
            <a:chOff x="1408114" y="719645"/>
            <a:chExt cx="5637806" cy="553998"/>
          </a:xfrm>
        </p:grpSpPr>
        <p:grpSp>
          <p:nvGrpSpPr>
            <p:cNvPr id="61" name="组合 60"/>
            <p:cNvGrpSpPr/>
            <p:nvPr/>
          </p:nvGrpSpPr>
          <p:grpSpPr>
            <a:xfrm>
              <a:off x="1408114" y="719645"/>
              <a:ext cx="5637806" cy="553998"/>
              <a:chOff x="1408114" y="719645"/>
              <a:chExt cx="5637806" cy="553998"/>
            </a:xfrm>
          </p:grpSpPr>
          <p:sp>
            <p:nvSpPr>
              <p:cNvPr id="64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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66" name="矩形 65"/>
              <p:cNvSpPr/>
              <p:nvPr/>
            </p:nvSpPr>
            <p:spPr>
              <a:xfrm>
                <a:off x="1971344" y="720713"/>
                <a:ext cx="5074576" cy="55293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2" name="矩形 61"/>
            <p:cNvSpPr/>
            <p:nvPr/>
          </p:nvSpPr>
          <p:spPr>
            <a:xfrm>
              <a:off x="2072755" y="762358"/>
              <a:ext cx="1723549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放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映幻灯片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0949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814514" y="1706540"/>
            <a:ext cx="5637806" cy="2874588"/>
            <a:chOff x="1814514" y="1706540"/>
            <a:chExt cx="5637806" cy="2874588"/>
          </a:xfrm>
        </p:grpSpPr>
        <p:grpSp>
          <p:nvGrpSpPr>
            <p:cNvPr id="5" name="组合 4"/>
            <p:cNvGrpSpPr/>
            <p:nvPr/>
          </p:nvGrpSpPr>
          <p:grpSpPr>
            <a:xfrm>
              <a:off x="1814514" y="1706540"/>
              <a:ext cx="5637806" cy="1818236"/>
              <a:chOff x="1408114" y="719645"/>
              <a:chExt cx="5637806" cy="1818235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1408114" y="719645"/>
                <a:ext cx="5637806" cy="1818235"/>
                <a:chOff x="1408114" y="719645"/>
                <a:chExt cx="5637806" cy="1818235"/>
              </a:xfrm>
            </p:grpSpPr>
            <p:sp>
              <p:nvSpPr>
                <p:cNvPr id="10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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11" name="TextBox 10"/>
                <p:cNvSpPr txBox="1"/>
                <p:nvPr/>
              </p:nvSpPr>
              <p:spPr>
                <a:xfrm>
                  <a:off x="1408114" y="191187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>
                      <a:latin typeface="Franklin Gothic Book" pitchFamily="34" charset="0"/>
                      <a:sym typeface="Wingdings"/>
                    </a:rPr>
                    <a:t>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13" name="矩形 12"/>
                <p:cNvSpPr/>
                <p:nvPr/>
              </p:nvSpPr>
              <p:spPr>
                <a:xfrm>
                  <a:off x="1971344" y="720713"/>
                  <a:ext cx="5074576" cy="710024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" name="矩形 13"/>
                <p:cNvSpPr/>
                <p:nvPr/>
              </p:nvSpPr>
              <p:spPr>
                <a:xfrm>
                  <a:off x="1971633" y="1822114"/>
                  <a:ext cx="5074287" cy="715766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" name="矩形 6"/>
              <p:cNvSpPr/>
              <p:nvPr/>
            </p:nvSpPr>
            <p:spPr>
              <a:xfrm>
                <a:off x="2101157" y="788418"/>
                <a:ext cx="3570208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制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作演示文稿的一般步骤</a:t>
                </a: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2149376" y="1882351"/>
                <a:ext cx="326243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改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变幻灯片的显示顺序</a:t>
                </a: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1814514" y="3871104"/>
              <a:ext cx="5637806" cy="710024"/>
              <a:chOff x="1408114" y="720713"/>
              <a:chExt cx="5637806" cy="710024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1408114" y="720713"/>
                <a:ext cx="5637806" cy="710024"/>
                <a:chOff x="1408114" y="720713"/>
                <a:chExt cx="5637806" cy="710024"/>
              </a:xfrm>
            </p:grpSpPr>
            <p:sp>
              <p:nvSpPr>
                <p:cNvPr id="26" name="TextBox 25"/>
                <p:cNvSpPr txBox="1"/>
                <p:nvPr/>
              </p:nvSpPr>
              <p:spPr>
                <a:xfrm>
                  <a:off x="1408114" y="863661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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28" name="矩形 27"/>
                <p:cNvSpPr/>
                <p:nvPr/>
              </p:nvSpPr>
              <p:spPr>
                <a:xfrm>
                  <a:off x="1971344" y="720713"/>
                  <a:ext cx="5074576" cy="710024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0" name="矩形 19"/>
              <p:cNvSpPr/>
              <p:nvPr/>
            </p:nvSpPr>
            <p:spPr>
              <a:xfrm>
                <a:off x="2101157" y="788418"/>
                <a:ext cx="1723549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删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除幻灯片</a:t>
                </a: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-36512" y="404664"/>
            <a:ext cx="4608512" cy="650475"/>
            <a:chOff x="-33010" y="588691"/>
            <a:chExt cx="3059780" cy="449319"/>
          </a:xfrm>
        </p:grpSpPr>
        <p:sp>
          <p:nvSpPr>
            <p:cNvPr id="25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-33010" y="658342"/>
              <a:ext cx="2547081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7.1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：初步使用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PPT2010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467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483768" y="1916832"/>
            <a:ext cx="3544284" cy="498093"/>
            <a:chOff x="5053868" y="1895211"/>
            <a:chExt cx="3544284" cy="498093"/>
          </a:xfrm>
        </p:grpSpPr>
        <p:sp>
          <p:nvSpPr>
            <p:cNvPr id="6" name="TextBox 22"/>
            <p:cNvSpPr txBox="1"/>
            <p:nvPr/>
          </p:nvSpPr>
          <p:spPr>
            <a:xfrm>
              <a:off x="5053868" y="1895211"/>
              <a:ext cx="242085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   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确定方案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053868" y="2393304"/>
              <a:ext cx="354428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组合 68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70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-33010" y="658342"/>
              <a:ext cx="2655658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制作演示文稿的一般步骤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2483768" y="2547352"/>
            <a:ext cx="3544284" cy="498093"/>
            <a:chOff x="5053868" y="1895211"/>
            <a:chExt cx="3544284" cy="498093"/>
          </a:xfrm>
        </p:grpSpPr>
        <p:sp>
          <p:nvSpPr>
            <p:cNvPr id="73" name="TextBox 22"/>
            <p:cNvSpPr txBox="1"/>
            <p:nvPr/>
          </p:nvSpPr>
          <p:spPr>
            <a:xfrm>
              <a:off x="5053868" y="1895211"/>
              <a:ext cx="242085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   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准备素材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5053868" y="2393304"/>
              <a:ext cx="354428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组合 74"/>
          <p:cNvGrpSpPr/>
          <p:nvPr/>
        </p:nvGrpSpPr>
        <p:grpSpPr>
          <a:xfrm>
            <a:off x="2483768" y="3273212"/>
            <a:ext cx="3544284" cy="498093"/>
            <a:chOff x="5053868" y="1895211"/>
            <a:chExt cx="3544284" cy="498093"/>
          </a:xfrm>
        </p:grpSpPr>
        <p:sp>
          <p:nvSpPr>
            <p:cNvPr id="76" name="TextBox 22"/>
            <p:cNvSpPr txBox="1"/>
            <p:nvPr/>
          </p:nvSpPr>
          <p:spPr>
            <a:xfrm>
              <a:off x="5053868" y="1895211"/>
              <a:ext cx="251222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   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初步制作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7" name="直接连接符 76"/>
            <p:cNvCxnSpPr/>
            <p:nvPr/>
          </p:nvCxnSpPr>
          <p:spPr>
            <a:xfrm>
              <a:off x="5053868" y="2393304"/>
              <a:ext cx="354428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组合 77"/>
          <p:cNvGrpSpPr/>
          <p:nvPr/>
        </p:nvGrpSpPr>
        <p:grpSpPr>
          <a:xfrm>
            <a:off x="2483768" y="3962643"/>
            <a:ext cx="3544284" cy="498093"/>
            <a:chOff x="5053868" y="1895211"/>
            <a:chExt cx="3544284" cy="498093"/>
          </a:xfrm>
        </p:grpSpPr>
        <p:sp>
          <p:nvSpPr>
            <p:cNvPr id="79" name="TextBox 22"/>
            <p:cNvSpPr txBox="1"/>
            <p:nvPr/>
          </p:nvSpPr>
          <p:spPr>
            <a:xfrm>
              <a:off x="5053868" y="1895211"/>
              <a:ext cx="242085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   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装饰处理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80" name="直接连接符 79"/>
            <p:cNvCxnSpPr/>
            <p:nvPr/>
          </p:nvCxnSpPr>
          <p:spPr>
            <a:xfrm>
              <a:off x="5053868" y="2393304"/>
              <a:ext cx="354428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" name="组合 80"/>
          <p:cNvGrpSpPr/>
          <p:nvPr/>
        </p:nvGrpSpPr>
        <p:grpSpPr>
          <a:xfrm>
            <a:off x="2479515" y="4652074"/>
            <a:ext cx="3544284" cy="498093"/>
            <a:chOff x="5053868" y="1895211"/>
            <a:chExt cx="3544284" cy="498093"/>
          </a:xfrm>
        </p:grpSpPr>
        <p:sp>
          <p:nvSpPr>
            <p:cNvPr id="82" name="TextBox 22"/>
            <p:cNvSpPr txBox="1"/>
            <p:nvPr/>
          </p:nvSpPr>
          <p:spPr>
            <a:xfrm>
              <a:off x="5053868" y="1895211"/>
              <a:ext cx="242085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   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预演播放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83" name="直接连接符 82"/>
            <p:cNvCxnSpPr/>
            <p:nvPr/>
          </p:nvCxnSpPr>
          <p:spPr>
            <a:xfrm>
              <a:off x="5053868" y="2393304"/>
              <a:ext cx="354428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87184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7544" y="1844824"/>
            <a:ext cx="8335936" cy="498093"/>
            <a:chOff x="5053868" y="1895211"/>
            <a:chExt cx="8335936" cy="498093"/>
          </a:xfrm>
        </p:grpSpPr>
        <p:sp>
          <p:nvSpPr>
            <p:cNvPr id="6" name="TextBox 22"/>
            <p:cNvSpPr txBox="1"/>
            <p:nvPr/>
          </p:nvSpPr>
          <p:spPr>
            <a:xfrm>
              <a:off x="5053868" y="1895211"/>
              <a:ext cx="833593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方法一</a:t>
              </a:r>
              <a:r>
                <a:rPr lang="en-US" altLang="zh-CN" sz="24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在导航区直接用鼠标拖动某一幻灯片到需要的位置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053868" y="2393304"/>
              <a:ext cx="813690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组合 68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70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-33010" y="658342"/>
              <a:ext cx="2655658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改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变幻灯片的显示顺序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467544" y="2780928"/>
            <a:ext cx="8643713" cy="498093"/>
            <a:chOff x="5053868" y="1895211"/>
            <a:chExt cx="8643713" cy="498093"/>
          </a:xfrm>
        </p:grpSpPr>
        <p:sp>
          <p:nvSpPr>
            <p:cNvPr id="73" name="TextBox 22"/>
            <p:cNvSpPr txBox="1"/>
            <p:nvPr/>
          </p:nvSpPr>
          <p:spPr>
            <a:xfrm>
              <a:off x="5053868" y="1895211"/>
              <a:ext cx="864371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方法二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选中需要移动的幻灯片后，通过“剪切”和“粘贴”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5053868" y="2393304"/>
              <a:ext cx="8208912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组合 21"/>
          <p:cNvGrpSpPr/>
          <p:nvPr/>
        </p:nvGrpSpPr>
        <p:grpSpPr>
          <a:xfrm>
            <a:off x="1940447" y="3573016"/>
            <a:ext cx="6664001" cy="498093"/>
            <a:chOff x="5053868" y="1895211"/>
            <a:chExt cx="6664001" cy="498093"/>
          </a:xfrm>
        </p:grpSpPr>
        <p:sp>
          <p:nvSpPr>
            <p:cNvPr id="23" name="TextBox 22"/>
            <p:cNvSpPr txBox="1"/>
            <p:nvPr/>
          </p:nvSpPr>
          <p:spPr>
            <a:xfrm>
              <a:off x="5053868" y="1895211"/>
              <a:ext cx="357020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命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令来更改幻灯片位置。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5053868" y="2393304"/>
              <a:ext cx="6664001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64900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7544" y="1844824"/>
            <a:ext cx="8335936" cy="498093"/>
            <a:chOff x="5053868" y="1895211"/>
            <a:chExt cx="8335936" cy="498093"/>
          </a:xfrm>
        </p:grpSpPr>
        <p:sp>
          <p:nvSpPr>
            <p:cNvPr id="6" name="TextBox 22"/>
            <p:cNvSpPr txBox="1"/>
            <p:nvPr/>
          </p:nvSpPr>
          <p:spPr>
            <a:xfrm>
              <a:off x="5053868" y="1895211"/>
              <a:ext cx="833593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方法一</a:t>
              </a:r>
              <a:r>
                <a:rPr lang="en-US" altLang="zh-CN" sz="24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在所有视图中，选中需要删除的幻灯片，然后在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053868" y="2393304"/>
              <a:ext cx="813690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组合 68"/>
          <p:cNvGrpSpPr/>
          <p:nvPr/>
        </p:nvGrpSpPr>
        <p:grpSpPr>
          <a:xfrm>
            <a:off x="-36512" y="404664"/>
            <a:ext cx="2088232" cy="650475"/>
            <a:chOff x="-33010" y="588691"/>
            <a:chExt cx="3059780" cy="449319"/>
          </a:xfrm>
        </p:grpSpPr>
        <p:sp>
          <p:nvSpPr>
            <p:cNvPr id="70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-33010" y="658342"/>
              <a:ext cx="2655658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删除幻灯片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392783" y="3527448"/>
            <a:ext cx="8951489" cy="498093"/>
            <a:chOff x="5053868" y="1895211"/>
            <a:chExt cx="8951489" cy="498093"/>
          </a:xfrm>
        </p:grpSpPr>
        <p:sp>
          <p:nvSpPr>
            <p:cNvPr id="73" name="TextBox 22"/>
            <p:cNvSpPr txBox="1"/>
            <p:nvPr/>
          </p:nvSpPr>
          <p:spPr>
            <a:xfrm>
              <a:off x="5053868" y="1895211"/>
              <a:ext cx="89514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方法二  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在普通视图或幻灯片浏览视图中，选中需要删除的幻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5053868" y="2393304"/>
              <a:ext cx="8208912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组合 21"/>
          <p:cNvGrpSpPr/>
          <p:nvPr/>
        </p:nvGrpSpPr>
        <p:grpSpPr>
          <a:xfrm>
            <a:off x="1865686" y="4319536"/>
            <a:ext cx="6664001" cy="498093"/>
            <a:chOff x="5053868" y="1895211"/>
            <a:chExt cx="6664001" cy="498093"/>
          </a:xfrm>
        </p:grpSpPr>
        <p:sp>
          <p:nvSpPr>
            <p:cNvPr id="23" name="TextBox 22"/>
            <p:cNvSpPr txBox="1"/>
            <p:nvPr/>
          </p:nvSpPr>
          <p:spPr>
            <a:xfrm>
              <a:off x="5053868" y="1895211"/>
              <a:ext cx="359970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灯片，然后按</a:t>
              </a:r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Delete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键。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5053868" y="2393304"/>
              <a:ext cx="6664001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1076281" y="2685167"/>
            <a:ext cx="7639510" cy="527809"/>
            <a:chOff x="5684944" y="1868477"/>
            <a:chExt cx="7919859" cy="527809"/>
          </a:xfrm>
        </p:grpSpPr>
        <p:sp>
          <p:nvSpPr>
            <p:cNvPr id="15" name="TextBox 22"/>
            <p:cNvSpPr txBox="1"/>
            <p:nvPr/>
          </p:nvSpPr>
          <p:spPr>
            <a:xfrm>
              <a:off x="5725723" y="1868477"/>
              <a:ext cx="787908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“开始”选项卡“幻灯片”功能区单击“删除幻灯片”。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5684944" y="2396286"/>
              <a:ext cx="7879081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23584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6" y="1772817"/>
            <a:ext cx="6948233" cy="2448271"/>
            <a:chOff x="1350216" y="720714"/>
            <a:chExt cx="6948233" cy="2100481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6" y="720714"/>
              <a:ext cx="6948233" cy="2100481"/>
              <a:chOff x="1350216" y="720714"/>
              <a:chExt cx="6948233" cy="2100481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4"/>
                <a:ext cx="6937250" cy="617789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61200" y="2203406"/>
                <a:ext cx="6937249" cy="617789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427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使用模板创建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，并保存。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1418050" y="2326964"/>
              <a:ext cx="6747205" cy="427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7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相关习题。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-36512" y="404664"/>
            <a:ext cx="4608512" cy="650475"/>
            <a:chOff x="-33010" y="588691"/>
            <a:chExt cx="3059780" cy="449319"/>
          </a:xfrm>
        </p:grpSpPr>
        <p:sp>
          <p:nvSpPr>
            <p:cNvPr id="19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-33010" y="658342"/>
              <a:ext cx="2547081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7.1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：初步使用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PPT2010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556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82471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初步使用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PowerPoint</a:t>
            </a:r>
            <a:endParaRPr lang="zh-CN" altLang="en-US" sz="32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93530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使用幻灯片母版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3045894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美化演示文稿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415648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使用动画效果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526707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放映与发布演示文稿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1682" y="1935304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5355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9" grpId="0" animBg="1"/>
      <p:bldP spid="3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10376" y="2640485"/>
            <a:ext cx="5933624" cy="1220563"/>
            <a:chOff x="736956" y="1618708"/>
            <a:chExt cx="5933624" cy="1220563"/>
          </a:xfrm>
        </p:grpSpPr>
        <p:sp>
          <p:nvSpPr>
            <p:cNvPr id="3" name="矩形 2"/>
            <p:cNvSpPr/>
            <p:nvPr/>
          </p:nvSpPr>
          <p:spPr>
            <a:xfrm>
              <a:off x="736956" y="1618708"/>
              <a:ext cx="5933624" cy="1220563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80253" y="1930887"/>
              <a:ext cx="568863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给学生展示制作完成的演示文稿文件</a:t>
              </a:r>
              <a:r>
                <a:rPr lang="zh-CN" altLang="en-US" sz="1600" b="1" dirty="0" smtClean="0">
                  <a:latin typeface="Arial" charset="0"/>
                </a:rPr>
                <a:t>。</a:t>
              </a:r>
              <a:endParaRPr lang="zh-CN" altLang="en-US" sz="1600" b="1" dirty="0">
                <a:latin typeface="Arial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332656"/>
            <a:ext cx="3744416" cy="650475"/>
            <a:chOff x="-33010" y="588691"/>
            <a:chExt cx="7360383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732737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6645145" cy="2763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任务目标：使用幻灯片母版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137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302035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7.2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：使用幻灯片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780067" y="1418507"/>
            <a:ext cx="5654468" cy="1890921"/>
            <a:chOff x="1797852" y="1706540"/>
            <a:chExt cx="5654468" cy="1890921"/>
          </a:xfrm>
        </p:grpSpPr>
        <p:grpSp>
          <p:nvGrpSpPr>
            <p:cNvPr id="25" name="组合 24"/>
            <p:cNvGrpSpPr/>
            <p:nvPr/>
          </p:nvGrpSpPr>
          <p:grpSpPr>
            <a:xfrm>
              <a:off x="1797852" y="1706540"/>
              <a:ext cx="5654468" cy="1201502"/>
              <a:chOff x="1391452" y="719645"/>
              <a:chExt cx="5654468" cy="1201501"/>
            </a:xfrm>
          </p:grpSpPr>
          <p:grpSp>
            <p:nvGrpSpPr>
              <p:cNvPr id="33" name="组合 32"/>
              <p:cNvGrpSpPr/>
              <p:nvPr/>
            </p:nvGrpSpPr>
            <p:grpSpPr>
              <a:xfrm>
                <a:off x="1391452" y="719645"/>
                <a:ext cx="5654468" cy="1201501"/>
                <a:chOff x="1391452" y="719645"/>
                <a:chExt cx="5654468" cy="1201501"/>
              </a:xfrm>
            </p:grpSpPr>
            <p:sp>
              <p:nvSpPr>
                <p:cNvPr id="36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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37" name="TextBox 10"/>
                <p:cNvSpPr txBox="1"/>
                <p:nvPr/>
              </p:nvSpPr>
              <p:spPr>
                <a:xfrm>
                  <a:off x="1391452" y="133648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>
                      <a:latin typeface="Franklin Gothic Book" pitchFamily="34" charset="0"/>
                      <a:sym typeface="Wingdings"/>
                    </a:rPr>
                    <a:t>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38" name="矩形 37"/>
                <p:cNvSpPr/>
                <p:nvPr/>
              </p:nvSpPr>
              <p:spPr>
                <a:xfrm>
                  <a:off x="1971344" y="720713"/>
                  <a:ext cx="5074576" cy="552930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9" name="矩形 38"/>
                <p:cNvSpPr/>
                <p:nvPr/>
              </p:nvSpPr>
              <p:spPr>
                <a:xfrm>
                  <a:off x="1971633" y="1357507"/>
                  <a:ext cx="5074287" cy="56363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4" name="矩形 33"/>
              <p:cNvSpPr/>
              <p:nvPr/>
            </p:nvSpPr>
            <p:spPr>
              <a:xfrm>
                <a:off x="2072755" y="762358"/>
                <a:ext cx="233910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打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开幻灯片母版</a:t>
                </a: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2101157" y="1408495"/>
                <a:ext cx="233910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修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改幻灯片版式</a:t>
                </a: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1797852" y="3006678"/>
              <a:ext cx="5654468" cy="590783"/>
              <a:chOff x="1391452" y="-143713"/>
              <a:chExt cx="5654468" cy="590783"/>
            </a:xfrm>
          </p:grpSpPr>
          <p:grpSp>
            <p:nvGrpSpPr>
              <p:cNvPr id="29" name="组合 28"/>
              <p:cNvGrpSpPr/>
              <p:nvPr/>
            </p:nvGrpSpPr>
            <p:grpSpPr>
              <a:xfrm>
                <a:off x="1391452" y="-143713"/>
                <a:ext cx="5654468" cy="590783"/>
                <a:chOff x="1391452" y="-143713"/>
                <a:chExt cx="5654468" cy="590783"/>
              </a:xfrm>
            </p:grpSpPr>
            <p:sp>
              <p:nvSpPr>
                <p:cNvPr id="31" name="TextBox 25"/>
                <p:cNvSpPr txBox="1"/>
                <p:nvPr/>
              </p:nvSpPr>
              <p:spPr>
                <a:xfrm>
                  <a:off x="1391452" y="-10692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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32" name="矩形 31"/>
                <p:cNvSpPr/>
                <p:nvPr/>
              </p:nvSpPr>
              <p:spPr>
                <a:xfrm>
                  <a:off x="1971344" y="-143713"/>
                  <a:ext cx="5074576" cy="569965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0" name="矩形 29"/>
              <p:cNvSpPr/>
              <p:nvPr/>
            </p:nvSpPr>
            <p:spPr>
              <a:xfrm>
                <a:off x="2055662" y="-106928"/>
                <a:ext cx="2031325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设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置背景格式</a:t>
                </a: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1780067" y="3389510"/>
            <a:ext cx="5654468" cy="1201502"/>
            <a:chOff x="1391452" y="719645"/>
            <a:chExt cx="5654468" cy="1201501"/>
          </a:xfrm>
        </p:grpSpPr>
        <p:grpSp>
          <p:nvGrpSpPr>
            <p:cNvPr id="47" name="组合 46"/>
            <p:cNvGrpSpPr/>
            <p:nvPr/>
          </p:nvGrpSpPr>
          <p:grpSpPr>
            <a:xfrm>
              <a:off x="1391452" y="719645"/>
              <a:ext cx="5654468" cy="1201501"/>
              <a:chOff x="1391452" y="719645"/>
              <a:chExt cx="5654468" cy="1201501"/>
            </a:xfrm>
          </p:grpSpPr>
          <p:sp>
            <p:nvSpPr>
              <p:cNvPr id="5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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51" name="TextBox 10"/>
              <p:cNvSpPr txBox="1"/>
              <p:nvPr/>
            </p:nvSpPr>
            <p:spPr>
              <a:xfrm>
                <a:off x="1391452" y="1336488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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1971344" y="720713"/>
                <a:ext cx="5074576" cy="55293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1971633" y="1357507"/>
                <a:ext cx="5074287" cy="563639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矩形 47"/>
            <p:cNvSpPr/>
            <p:nvPr/>
          </p:nvSpPr>
          <p:spPr>
            <a:xfrm>
              <a:off x="2072755" y="762358"/>
              <a:ext cx="2954655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关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闭幻灯片母版视图</a:t>
              </a:r>
            </a:p>
          </p:txBody>
        </p:sp>
        <p:sp>
          <p:nvSpPr>
            <p:cNvPr id="49" name="矩形 48"/>
            <p:cNvSpPr/>
            <p:nvPr/>
          </p:nvSpPr>
          <p:spPr>
            <a:xfrm>
              <a:off x="2101157" y="1408495"/>
              <a:ext cx="1415772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保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存文稿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1043608" y="1418507"/>
            <a:ext cx="695222" cy="3306637"/>
            <a:chOff x="654993" y="1901757"/>
            <a:chExt cx="695222" cy="1527334"/>
          </a:xfrm>
        </p:grpSpPr>
        <p:sp>
          <p:nvSpPr>
            <p:cNvPr id="60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984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14514" y="1706540"/>
            <a:ext cx="5637806" cy="1818236"/>
            <a:chOff x="1408114" y="719645"/>
            <a:chExt cx="5637806" cy="1818235"/>
          </a:xfrm>
        </p:grpSpPr>
        <p:grpSp>
          <p:nvGrpSpPr>
            <p:cNvPr id="6" name="组合 5"/>
            <p:cNvGrpSpPr/>
            <p:nvPr/>
          </p:nvGrpSpPr>
          <p:grpSpPr>
            <a:xfrm>
              <a:off x="1408114" y="719645"/>
              <a:ext cx="5637806" cy="1818235"/>
              <a:chOff x="1408114" y="719645"/>
              <a:chExt cx="5637806" cy="1818235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08114" y="191187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971633" y="1822114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2101157" y="788418"/>
              <a:ext cx="2954655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讲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义母版和备注母版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2221384" y="1882351"/>
              <a:ext cx="2646878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母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版和模板的区别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25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-33010" y="658342"/>
              <a:ext cx="2302035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7.2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：使用幻灯片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3877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83568" y="2163362"/>
            <a:ext cx="2420438" cy="2074698"/>
            <a:chOff x="532008" y="1661633"/>
            <a:chExt cx="2420438" cy="2074698"/>
          </a:xfrm>
        </p:grpSpPr>
        <p:sp>
          <p:nvSpPr>
            <p:cNvPr id="3" name="矩形 2"/>
            <p:cNvSpPr/>
            <p:nvPr/>
          </p:nvSpPr>
          <p:spPr>
            <a:xfrm>
              <a:off x="532008" y="1661633"/>
              <a:ext cx="2420438" cy="207469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589278" y="1814160"/>
              <a:ext cx="2363168" cy="15261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50000"/>
                </a:lnSpc>
              </a:pPr>
              <a:r>
                <a:rPr lang="en-US" altLang="zh-CN" sz="1600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&gt;&gt;</a:t>
              </a:r>
              <a:r>
                <a:rPr lang="zh-CN" altLang="en-US" sz="1600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以讲义的方式来展示演示文稿，每个页面可以包括</a:t>
              </a:r>
              <a:r>
                <a:rPr lang="en-US" altLang="zh-CN" sz="1600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 sz="1600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</a:t>
              </a:r>
              <a:r>
                <a:rPr lang="en-US" altLang="zh-CN" sz="1600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1600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</a:t>
              </a:r>
              <a:r>
                <a:rPr lang="en-US" altLang="zh-CN" sz="1600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 sz="1600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</a:t>
              </a:r>
              <a:r>
                <a:rPr lang="en-US" altLang="zh-CN" sz="1600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r>
                <a:rPr lang="zh-CN" altLang="en-US" sz="1600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</a:t>
              </a:r>
              <a:r>
                <a:rPr lang="en-US" altLang="zh-CN" sz="1600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 sz="1600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或</a:t>
              </a:r>
              <a:r>
                <a:rPr lang="en-US" altLang="zh-CN" sz="1600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9</a:t>
              </a:r>
              <a:r>
                <a:rPr lang="zh-CN" altLang="en-US" sz="1600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张幻灯片。</a:t>
              </a:r>
              <a:endPara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898023" y="1196752"/>
            <a:ext cx="1708882" cy="1708882"/>
            <a:chOff x="6257196" y="770525"/>
            <a:chExt cx="1708882" cy="1708882"/>
          </a:xfrm>
        </p:grpSpPr>
        <p:sp>
          <p:nvSpPr>
            <p:cNvPr id="7" name="任意多边形 6"/>
            <p:cNvSpPr/>
            <p:nvPr/>
          </p:nvSpPr>
          <p:spPr>
            <a:xfrm rot="20981648">
              <a:off x="6257196" y="770525"/>
              <a:ext cx="1708882" cy="1708882"/>
            </a:xfrm>
            <a:custGeom>
              <a:avLst/>
              <a:gdLst/>
              <a:ahLst/>
              <a:cxnLst/>
              <a:rect l="l" t="t" r="r" b="b"/>
              <a:pathLst>
                <a:path w="2037778" h="2037778">
                  <a:moveTo>
                    <a:pt x="1201140" y="16611"/>
                  </a:moveTo>
                  <a:cubicBezTo>
                    <a:pt x="1754683" y="117266"/>
                    <a:pt x="2121821" y="647597"/>
                    <a:pt x="2021167" y="1201140"/>
                  </a:cubicBezTo>
                  <a:cubicBezTo>
                    <a:pt x="1920512" y="1754683"/>
                    <a:pt x="1390181" y="2121821"/>
                    <a:pt x="836638" y="2021167"/>
                  </a:cubicBezTo>
                  <a:cubicBezTo>
                    <a:pt x="731525" y="2002054"/>
                    <a:pt x="633134" y="1967447"/>
                    <a:pt x="543476" y="1919969"/>
                  </a:cubicBezTo>
                  <a:cubicBezTo>
                    <a:pt x="379926" y="1975646"/>
                    <a:pt x="193523" y="1966561"/>
                    <a:pt x="19928" y="1946271"/>
                  </a:cubicBezTo>
                  <a:cubicBezTo>
                    <a:pt x="24161" y="1950504"/>
                    <a:pt x="185028" y="1909758"/>
                    <a:pt x="283453" y="1781171"/>
                  </a:cubicBezTo>
                  <a:cubicBezTo>
                    <a:pt x="292222" y="1769715"/>
                    <a:pt x="299966" y="1758368"/>
                    <a:pt x="306069" y="1746684"/>
                  </a:cubicBezTo>
                  <a:cubicBezTo>
                    <a:pt x="73055" y="1518178"/>
                    <a:pt x="-46174" y="1181924"/>
                    <a:pt x="16611" y="836638"/>
                  </a:cubicBezTo>
                  <a:cubicBezTo>
                    <a:pt x="117265" y="283095"/>
                    <a:pt x="647597" y="-84043"/>
                    <a:pt x="1201140" y="16611"/>
                  </a:cubicBezTo>
                  <a:close/>
                </a:path>
              </a:pathLst>
            </a:custGeom>
            <a:solidFill>
              <a:srgbClr val="9DB9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>
              <a:spLocks noChangeArrowheads="1"/>
            </p:cNvSpPr>
            <p:nvPr/>
          </p:nvSpPr>
          <p:spPr bwMode="auto">
            <a:xfrm>
              <a:off x="6404244" y="1488523"/>
              <a:ext cx="1414786" cy="359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讲义母版</a:t>
              </a:r>
              <a:endPara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644008" y="2163363"/>
            <a:ext cx="2729378" cy="2090613"/>
            <a:chOff x="475188" y="1661633"/>
            <a:chExt cx="2420438" cy="2103107"/>
          </a:xfrm>
        </p:grpSpPr>
        <p:sp>
          <p:nvSpPr>
            <p:cNvPr id="10" name="矩形 9"/>
            <p:cNvSpPr/>
            <p:nvPr/>
          </p:nvSpPr>
          <p:spPr>
            <a:xfrm>
              <a:off x="475188" y="1661633"/>
              <a:ext cx="2420438" cy="207469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626794" y="1814160"/>
              <a:ext cx="2251259" cy="19505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50000"/>
                </a:lnSpc>
              </a:pPr>
              <a:r>
                <a:rPr lang="en-US" altLang="zh-CN" sz="1600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&gt;&gt;</a:t>
              </a:r>
              <a:r>
                <a:rPr lang="zh-CN" altLang="en-US" sz="1600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包括一个幻灯片占位符与一个备注页占位符，制作演示文稿时，把需要展示的内容做在幻灯片里，不需要展示的做在备注里。</a:t>
              </a:r>
              <a:endPara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208765" y="1240294"/>
            <a:ext cx="1708882" cy="1708882"/>
            <a:chOff x="6257196" y="770525"/>
            <a:chExt cx="1708882" cy="1708882"/>
          </a:xfrm>
        </p:grpSpPr>
        <p:sp>
          <p:nvSpPr>
            <p:cNvPr id="14" name="任意多边形 13"/>
            <p:cNvSpPr/>
            <p:nvPr/>
          </p:nvSpPr>
          <p:spPr>
            <a:xfrm rot="20981648">
              <a:off x="6257196" y="770525"/>
              <a:ext cx="1708882" cy="1708882"/>
            </a:xfrm>
            <a:custGeom>
              <a:avLst/>
              <a:gdLst/>
              <a:ahLst/>
              <a:cxnLst/>
              <a:rect l="l" t="t" r="r" b="b"/>
              <a:pathLst>
                <a:path w="2037778" h="2037778">
                  <a:moveTo>
                    <a:pt x="1201140" y="16611"/>
                  </a:moveTo>
                  <a:cubicBezTo>
                    <a:pt x="1754683" y="117266"/>
                    <a:pt x="2121821" y="647597"/>
                    <a:pt x="2021167" y="1201140"/>
                  </a:cubicBezTo>
                  <a:cubicBezTo>
                    <a:pt x="1920512" y="1754683"/>
                    <a:pt x="1390181" y="2121821"/>
                    <a:pt x="836638" y="2021167"/>
                  </a:cubicBezTo>
                  <a:cubicBezTo>
                    <a:pt x="731525" y="2002054"/>
                    <a:pt x="633134" y="1967447"/>
                    <a:pt x="543476" y="1919969"/>
                  </a:cubicBezTo>
                  <a:cubicBezTo>
                    <a:pt x="379926" y="1975646"/>
                    <a:pt x="193523" y="1966561"/>
                    <a:pt x="19928" y="1946271"/>
                  </a:cubicBezTo>
                  <a:cubicBezTo>
                    <a:pt x="24161" y="1950504"/>
                    <a:pt x="185028" y="1909758"/>
                    <a:pt x="283453" y="1781171"/>
                  </a:cubicBezTo>
                  <a:cubicBezTo>
                    <a:pt x="292222" y="1769715"/>
                    <a:pt x="299966" y="1758368"/>
                    <a:pt x="306069" y="1746684"/>
                  </a:cubicBezTo>
                  <a:cubicBezTo>
                    <a:pt x="73055" y="1518178"/>
                    <a:pt x="-46174" y="1181924"/>
                    <a:pt x="16611" y="836638"/>
                  </a:cubicBezTo>
                  <a:cubicBezTo>
                    <a:pt x="117265" y="283095"/>
                    <a:pt x="647597" y="-84043"/>
                    <a:pt x="1201140" y="16611"/>
                  </a:cubicBezTo>
                  <a:close/>
                </a:path>
              </a:pathLst>
            </a:custGeom>
            <a:solidFill>
              <a:srgbClr val="9DB9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>
              <a:spLocks noChangeArrowheads="1"/>
            </p:cNvSpPr>
            <p:nvPr/>
          </p:nvSpPr>
          <p:spPr bwMode="auto">
            <a:xfrm>
              <a:off x="6404244" y="1454747"/>
              <a:ext cx="1414786" cy="359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备注母版</a:t>
              </a:r>
              <a:endPara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17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-33010" y="658342"/>
              <a:ext cx="2302035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7.2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：使用幻灯片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矩形 8"/>
          <p:cNvSpPr>
            <a:spLocks/>
          </p:cNvSpPr>
          <p:nvPr/>
        </p:nvSpPr>
        <p:spPr bwMode="auto">
          <a:xfrm>
            <a:off x="499044" y="4653136"/>
            <a:ext cx="7921625" cy="1219054"/>
          </a:xfrm>
          <a:prstGeom prst="rect">
            <a:avLst/>
          </a:prstGeom>
          <a:solidFill>
            <a:srgbClr val="FFFFFF">
              <a:alpha val="58038"/>
            </a:srgbClr>
          </a:solidFill>
          <a:ln w="15875">
            <a:solidFill>
              <a:srgbClr val="0070C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charset="0"/>
            </a:endParaRPr>
          </a:p>
        </p:txBody>
      </p:sp>
      <p:sp>
        <p:nvSpPr>
          <p:cNvPr id="20" name="TextBox 9"/>
          <p:cNvSpPr>
            <a:spLocks noChangeArrowheads="1"/>
          </p:cNvSpPr>
          <p:nvPr/>
        </p:nvSpPr>
        <p:spPr bwMode="auto">
          <a:xfrm>
            <a:off x="792731" y="4701926"/>
            <a:ext cx="7334250" cy="943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en-US" sz="2000" dirty="0" smtClean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讲义母版和备注母版的操作与幻灯片母版相似，都可以进行页面设置、设置占位符、编辑主题和设置背景样式。</a:t>
            </a:r>
            <a:endParaRPr lang="zh-CN" altLang="en-US" sz="2000" dirty="0">
              <a:solidFill>
                <a:srgbClr val="0C0C0C"/>
              </a:solidFill>
              <a:latin typeface="黑体" pitchFamily="49" charset="-122"/>
              <a:ea typeface="黑体" pitchFamily="49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245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 autoUpdateAnimBg="0"/>
      <p:bldP spid="20" grpId="0" bldLvl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6" y="1772816"/>
            <a:ext cx="6948233" cy="2850504"/>
            <a:chOff x="1350216" y="720713"/>
            <a:chExt cx="6948233" cy="2445575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6" y="720713"/>
              <a:ext cx="6948233" cy="2445575"/>
              <a:chOff x="1350216" y="720713"/>
              <a:chExt cx="6948233" cy="2445575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3"/>
                <a:ext cx="6937250" cy="92930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61200" y="2203406"/>
                <a:ext cx="6937249" cy="96288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776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给学生提供一个幻灯片模板，要求学生查看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并按要求修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改母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版。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418050" y="2326964"/>
              <a:ext cx="6747205" cy="776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搜集有关班集体的相关图片，准备制作“我的班集体”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19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-33010" y="658342"/>
              <a:ext cx="2302035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7.2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：使用幻灯片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33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82471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初步使用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PowerPoint</a:t>
            </a:r>
            <a:endParaRPr lang="zh-CN" altLang="en-US" sz="32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93530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使用幻灯片母版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3045894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美化演示文稿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415648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使用动画效果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526707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放映与发布演示文稿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1682" y="3045711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57695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9" grpId="0" animBg="1"/>
      <p:bldP spid="39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10376" y="2640485"/>
            <a:ext cx="5754112" cy="1220563"/>
            <a:chOff x="736956" y="1618708"/>
            <a:chExt cx="5933624" cy="1220563"/>
          </a:xfrm>
        </p:grpSpPr>
        <p:sp>
          <p:nvSpPr>
            <p:cNvPr id="3" name="矩形 2"/>
            <p:cNvSpPr/>
            <p:nvPr/>
          </p:nvSpPr>
          <p:spPr>
            <a:xfrm>
              <a:off x="736956" y="1618708"/>
              <a:ext cx="5933624" cy="1220563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80253" y="1930887"/>
              <a:ext cx="5688632" cy="783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如何制作声情并茂的</a:t>
              </a:r>
              <a:r>
                <a:rPr lang="en-US" altLang="zh-CN" sz="1600" b="1" dirty="0" err="1">
                  <a:latin typeface="Arial" charset="0"/>
                </a:rPr>
                <a:t>ppt</a:t>
              </a:r>
              <a:r>
                <a:rPr lang="zh-CN" altLang="en-US" sz="1600" b="1" dirty="0">
                  <a:latin typeface="Arial" charset="0"/>
                </a:rPr>
                <a:t>呢？这节课我们将进一步美化我们的演示文稿。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332656"/>
            <a:ext cx="3744416" cy="650475"/>
            <a:chOff x="-33010" y="588691"/>
            <a:chExt cx="7360383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732737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6645145" cy="2763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任务目标：美化演示文稿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5542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528229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7.3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：美化演示文稿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043608" y="1367276"/>
            <a:ext cx="695222" cy="3306637"/>
            <a:chOff x="654993" y="1901757"/>
            <a:chExt cx="695222" cy="1527334"/>
          </a:xfrm>
        </p:grpSpPr>
        <p:sp>
          <p:nvSpPr>
            <p:cNvPr id="42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780067" y="1367277"/>
            <a:ext cx="5654468" cy="1890921"/>
            <a:chOff x="1797852" y="1706540"/>
            <a:chExt cx="5654468" cy="1890921"/>
          </a:xfrm>
        </p:grpSpPr>
        <p:grpSp>
          <p:nvGrpSpPr>
            <p:cNvPr id="45" name="组合 44"/>
            <p:cNvGrpSpPr/>
            <p:nvPr/>
          </p:nvGrpSpPr>
          <p:grpSpPr>
            <a:xfrm>
              <a:off x="1797852" y="1706540"/>
              <a:ext cx="5654468" cy="1201502"/>
              <a:chOff x="1391452" y="719645"/>
              <a:chExt cx="5654468" cy="1201501"/>
            </a:xfrm>
          </p:grpSpPr>
          <p:grpSp>
            <p:nvGrpSpPr>
              <p:cNvPr id="58" name="组合 57"/>
              <p:cNvGrpSpPr/>
              <p:nvPr/>
            </p:nvGrpSpPr>
            <p:grpSpPr>
              <a:xfrm>
                <a:off x="1391452" y="719645"/>
                <a:ext cx="5654468" cy="1201501"/>
                <a:chOff x="1391452" y="719645"/>
                <a:chExt cx="5654468" cy="1201501"/>
              </a:xfrm>
            </p:grpSpPr>
            <p:sp>
              <p:nvSpPr>
                <p:cNvPr id="64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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65" name="TextBox 10"/>
                <p:cNvSpPr txBox="1"/>
                <p:nvPr/>
              </p:nvSpPr>
              <p:spPr>
                <a:xfrm>
                  <a:off x="1391452" y="133648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>
                      <a:latin typeface="Franklin Gothic Book" pitchFamily="34" charset="0"/>
                      <a:sym typeface="Wingdings"/>
                    </a:rPr>
                    <a:t>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66" name="矩形 65"/>
                <p:cNvSpPr/>
                <p:nvPr/>
              </p:nvSpPr>
              <p:spPr>
                <a:xfrm>
                  <a:off x="1971344" y="720713"/>
                  <a:ext cx="5074576" cy="552930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7" name="矩形 66"/>
                <p:cNvSpPr/>
                <p:nvPr/>
              </p:nvSpPr>
              <p:spPr>
                <a:xfrm>
                  <a:off x="1971633" y="1357507"/>
                  <a:ext cx="5074287" cy="56363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62" name="矩形 61"/>
              <p:cNvSpPr/>
              <p:nvPr/>
            </p:nvSpPr>
            <p:spPr>
              <a:xfrm>
                <a:off x="2072755" y="762358"/>
                <a:ext cx="2031325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插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入图片对象</a:t>
                </a:r>
              </a:p>
            </p:txBody>
          </p:sp>
          <p:sp>
            <p:nvSpPr>
              <p:cNvPr id="63" name="矩形 62"/>
              <p:cNvSpPr/>
              <p:nvPr/>
            </p:nvSpPr>
            <p:spPr>
              <a:xfrm>
                <a:off x="2101157" y="1408495"/>
                <a:ext cx="141577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插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入表格</a:t>
                </a: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1797852" y="3006678"/>
              <a:ext cx="5654468" cy="590783"/>
              <a:chOff x="1391452" y="-143713"/>
              <a:chExt cx="5654468" cy="590783"/>
            </a:xfrm>
          </p:grpSpPr>
          <p:grpSp>
            <p:nvGrpSpPr>
              <p:cNvPr id="54" name="组合 53"/>
              <p:cNvGrpSpPr/>
              <p:nvPr/>
            </p:nvGrpSpPr>
            <p:grpSpPr>
              <a:xfrm>
                <a:off x="1391452" y="-143713"/>
                <a:ext cx="5654468" cy="590783"/>
                <a:chOff x="1391452" y="-143713"/>
                <a:chExt cx="5654468" cy="590783"/>
              </a:xfrm>
            </p:grpSpPr>
            <p:sp>
              <p:nvSpPr>
                <p:cNvPr id="56" name="TextBox 25"/>
                <p:cNvSpPr txBox="1"/>
                <p:nvPr/>
              </p:nvSpPr>
              <p:spPr>
                <a:xfrm>
                  <a:off x="1391452" y="-10692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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57" name="矩形 56"/>
                <p:cNvSpPr/>
                <p:nvPr/>
              </p:nvSpPr>
              <p:spPr>
                <a:xfrm>
                  <a:off x="1971344" y="-143713"/>
                  <a:ext cx="5074576" cy="569965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55" name="矩形 54"/>
              <p:cNvSpPr/>
              <p:nvPr/>
            </p:nvSpPr>
            <p:spPr>
              <a:xfrm>
                <a:off x="2055662" y="-106928"/>
                <a:ext cx="141577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插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入形状</a:t>
                </a:r>
              </a:p>
            </p:txBody>
          </p:sp>
        </p:grpSp>
      </p:grpSp>
      <p:grpSp>
        <p:nvGrpSpPr>
          <p:cNvPr id="68" name="组合 67"/>
          <p:cNvGrpSpPr/>
          <p:nvPr/>
        </p:nvGrpSpPr>
        <p:grpSpPr>
          <a:xfrm>
            <a:off x="1780067" y="3338279"/>
            <a:ext cx="5654468" cy="1890921"/>
            <a:chOff x="1797852" y="1706540"/>
            <a:chExt cx="5654468" cy="1890921"/>
          </a:xfrm>
        </p:grpSpPr>
        <p:grpSp>
          <p:nvGrpSpPr>
            <p:cNvPr id="69" name="组合 68"/>
            <p:cNvGrpSpPr/>
            <p:nvPr/>
          </p:nvGrpSpPr>
          <p:grpSpPr>
            <a:xfrm>
              <a:off x="1797852" y="1706540"/>
              <a:ext cx="5654468" cy="1201502"/>
              <a:chOff x="1391452" y="719645"/>
              <a:chExt cx="5654468" cy="1201501"/>
            </a:xfrm>
          </p:grpSpPr>
          <p:grpSp>
            <p:nvGrpSpPr>
              <p:cNvPr id="75" name="组合 74"/>
              <p:cNvGrpSpPr/>
              <p:nvPr/>
            </p:nvGrpSpPr>
            <p:grpSpPr>
              <a:xfrm>
                <a:off x="1391452" y="719645"/>
                <a:ext cx="5654468" cy="1201501"/>
                <a:chOff x="1391452" y="719645"/>
                <a:chExt cx="5654468" cy="1201501"/>
              </a:xfrm>
            </p:grpSpPr>
            <p:sp>
              <p:nvSpPr>
                <p:cNvPr id="78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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79" name="TextBox 10"/>
                <p:cNvSpPr txBox="1"/>
                <p:nvPr/>
              </p:nvSpPr>
              <p:spPr>
                <a:xfrm>
                  <a:off x="1391452" y="133648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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80" name="矩形 79"/>
                <p:cNvSpPr/>
                <p:nvPr/>
              </p:nvSpPr>
              <p:spPr>
                <a:xfrm>
                  <a:off x="1971344" y="720713"/>
                  <a:ext cx="5074576" cy="552930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1" name="矩形 80"/>
                <p:cNvSpPr/>
                <p:nvPr/>
              </p:nvSpPr>
              <p:spPr>
                <a:xfrm>
                  <a:off x="1971633" y="1357507"/>
                  <a:ext cx="5074287" cy="56363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6" name="矩形 75"/>
              <p:cNvSpPr/>
              <p:nvPr/>
            </p:nvSpPr>
            <p:spPr>
              <a:xfrm>
                <a:off x="2072755" y="762358"/>
                <a:ext cx="2161169" cy="5355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插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入</a:t>
                </a:r>
                <a:r>
                  <a:rPr lang="en-US" altLang="zh-CN" sz="2400" b="1" kern="0" dirty="0" err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Smartart</a:t>
                </a:r>
                <a:endPara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7" name="矩形 76"/>
              <p:cNvSpPr/>
              <p:nvPr/>
            </p:nvSpPr>
            <p:spPr>
              <a:xfrm>
                <a:off x="2101157" y="1408495"/>
                <a:ext cx="141577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插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入视频</a:t>
                </a: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1797852" y="3006678"/>
              <a:ext cx="5654468" cy="590783"/>
              <a:chOff x="1391452" y="-143713"/>
              <a:chExt cx="5654468" cy="590783"/>
            </a:xfrm>
          </p:grpSpPr>
          <p:grpSp>
            <p:nvGrpSpPr>
              <p:cNvPr id="71" name="组合 70"/>
              <p:cNvGrpSpPr/>
              <p:nvPr/>
            </p:nvGrpSpPr>
            <p:grpSpPr>
              <a:xfrm>
                <a:off x="1391452" y="-143713"/>
                <a:ext cx="5654468" cy="590783"/>
                <a:chOff x="1391452" y="-143713"/>
                <a:chExt cx="5654468" cy="590783"/>
              </a:xfrm>
            </p:grpSpPr>
            <p:sp>
              <p:nvSpPr>
                <p:cNvPr id="73" name="TextBox 25"/>
                <p:cNvSpPr txBox="1"/>
                <p:nvPr/>
              </p:nvSpPr>
              <p:spPr>
                <a:xfrm>
                  <a:off x="1391452" y="-10692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 panose="05000000000000000000" pitchFamily="2" charset="2"/>
                    </a:rPr>
                    <a:t>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74" name="矩形 73"/>
                <p:cNvSpPr/>
                <p:nvPr/>
              </p:nvSpPr>
              <p:spPr>
                <a:xfrm>
                  <a:off x="1971344" y="-143713"/>
                  <a:ext cx="5074576" cy="569965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2" name="矩形 71"/>
              <p:cNvSpPr/>
              <p:nvPr/>
            </p:nvSpPr>
            <p:spPr>
              <a:xfrm>
                <a:off x="2055662" y="-106928"/>
                <a:ext cx="141577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插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入音频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0179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6" y="1772816"/>
            <a:ext cx="6948233" cy="2448272"/>
            <a:chOff x="1350216" y="720713"/>
            <a:chExt cx="6948233" cy="2100482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6" y="720713"/>
              <a:ext cx="6948233" cy="2100482"/>
              <a:chOff x="1350216" y="720713"/>
              <a:chExt cx="6948233" cy="2100482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3"/>
                <a:ext cx="6937250" cy="92930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61200" y="2203406"/>
                <a:ext cx="6937249" cy="617789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776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分小组设计并完成“我的班集体”</a:t>
              </a:r>
              <a:r>
                <a:rPr lang="en-US" altLang="zh-CN" sz="2200" kern="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的美化。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1418050" y="2326964"/>
              <a:ext cx="6747205" cy="427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7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相关习题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16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33010" y="658342"/>
              <a:ext cx="2528229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7.3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：美化演示文稿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4195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82471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初步使用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PowerPoint</a:t>
            </a:r>
            <a:endParaRPr lang="zh-CN" altLang="en-US" sz="32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93530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使用幻灯片母版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3045894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美化演示文稿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415648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使用动画效果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526707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放映与发布演示文稿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1682" y="4156483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62873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9" grpId="0" animBg="1"/>
      <p:bldP spid="39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31177" y="2708920"/>
            <a:ext cx="5805319" cy="1220563"/>
            <a:chOff x="757757" y="1687143"/>
            <a:chExt cx="5933624" cy="1220563"/>
          </a:xfrm>
        </p:grpSpPr>
        <p:sp>
          <p:nvSpPr>
            <p:cNvPr id="3" name="矩形 2"/>
            <p:cNvSpPr/>
            <p:nvPr/>
          </p:nvSpPr>
          <p:spPr>
            <a:xfrm>
              <a:off x="757757" y="1687143"/>
              <a:ext cx="5933624" cy="1220563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721176"/>
              <a:ext cx="5688632" cy="11524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对于幻灯片的切换、配色方案的使用、母版的使用用实例进行提问，通过学生的操作了解学生掌握的情况，并加强学生的实践操作能力。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332656"/>
            <a:ext cx="3744416" cy="650475"/>
            <a:chOff x="-33010" y="588691"/>
            <a:chExt cx="7360383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732737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6645145" cy="2763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任务目标：使用动画效果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7873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528229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7.4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：使用动画效果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835696" y="1700808"/>
            <a:ext cx="5654468" cy="1890921"/>
            <a:chOff x="1797852" y="1706540"/>
            <a:chExt cx="5654468" cy="1890921"/>
          </a:xfrm>
        </p:grpSpPr>
        <p:grpSp>
          <p:nvGrpSpPr>
            <p:cNvPr id="25" name="组合 24"/>
            <p:cNvGrpSpPr/>
            <p:nvPr/>
          </p:nvGrpSpPr>
          <p:grpSpPr>
            <a:xfrm>
              <a:off x="1797852" y="1706540"/>
              <a:ext cx="5654468" cy="1201502"/>
              <a:chOff x="1391452" y="719645"/>
              <a:chExt cx="5654468" cy="1201501"/>
            </a:xfrm>
          </p:grpSpPr>
          <p:grpSp>
            <p:nvGrpSpPr>
              <p:cNvPr id="33" name="组合 32"/>
              <p:cNvGrpSpPr/>
              <p:nvPr/>
            </p:nvGrpSpPr>
            <p:grpSpPr>
              <a:xfrm>
                <a:off x="1391452" y="719645"/>
                <a:ext cx="5654468" cy="1201501"/>
                <a:chOff x="1391452" y="719645"/>
                <a:chExt cx="5654468" cy="1201501"/>
              </a:xfrm>
            </p:grpSpPr>
            <p:sp>
              <p:nvSpPr>
                <p:cNvPr id="36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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37" name="TextBox 10"/>
                <p:cNvSpPr txBox="1"/>
                <p:nvPr/>
              </p:nvSpPr>
              <p:spPr>
                <a:xfrm>
                  <a:off x="1391452" y="133648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>
                      <a:latin typeface="Franklin Gothic Book" pitchFamily="34" charset="0"/>
                      <a:sym typeface="Wingdings"/>
                    </a:rPr>
                    <a:t>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38" name="矩形 37"/>
                <p:cNvSpPr/>
                <p:nvPr/>
              </p:nvSpPr>
              <p:spPr>
                <a:xfrm>
                  <a:off x="1971344" y="720713"/>
                  <a:ext cx="5074576" cy="552930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9" name="矩形 38"/>
                <p:cNvSpPr/>
                <p:nvPr/>
              </p:nvSpPr>
              <p:spPr>
                <a:xfrm>
                  <a:off x="1971633" y="1357507"/>
                  <a:ext cx="5074287" cy="56363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4" name="矩形 33"/>
              <p:cNvSpPr/>
              <p:nvPr/>
            </p:nvSpPr>
            <p:spPr>
              <a:xfrm>
                <a:off x="2072755" y="762358"/>
                <a:ext cx="2031325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创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建基本动画</a:t>
                </a: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2101157" y="1408495"/>
                <a:ext cx="2646878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创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建动作路径动画</a:t>
                </a: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1797852" y="3006678"/>
              <a:ext cx="5654468" cy="590783"/>
              <a:chOff x="1391452" y="-143713"/>
              <a:chExt cx="5654468" cy="590783"/>
            </a:xfrm>
          </p:grpSpPr>
          <p:grpSp>
            <p:nvGrpSpPr>
              <p:cNvPr id="29" name="组合 28"/>
              <p:cNvGrpSpPr/>
              <p:nvPr/>
            </p:nvGrpSpPr>
            <p:grpSpPr>
              <a:xfrm>
                <a:off x="1391452" y="-143713"/>
                <a:ext cx="5654468" cy="590783"/>
                <a:chOff x="1391452" y="-143713"/>
                <a:chExt cx="5654468" cy="590783"/>
              </a:xfrm>
            </p:grpSpPr>
            <p:sp>
              <p:nvSpPr>
                <p:cNvPr id="31" name="TextBox 25"/>
                <p:cNvSpPr txBox="1"/>
                <p:nvPr/>
              </p:nvSpPr>
              <p:spPr>
                <a:xfrm>
                  <a:off x="1391452" y="-10692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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32" name="矩形 31"/>
                <p:cNvSpPr/>
                <p:nvPr/>
              </p:nvSpPr>
              <p:spPr>
                <a:xfrm>
                  <a:off x="1971344" y="-143713"/>
                  <a:ext cx="5074576" cy="569965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0" name="矩形 29"/>
              <p:cNvSpPr/>
              <p:nvPr/>
            </p:nvSpPr>
            <p:spPr>
              <a:xfrm>
                <a:off x="2055662" y="-106928"/>
                <a:ext cx="2031325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创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建复杂动画</a:t>
                </a: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1852358" y="3671810"/>
            <a:ext cx="5637806" cy="553998"/>
            <a:chOff x="1408114" y="719645"/>
            <a:chExt cx="5637806" cy="553998"/>
          </a:xfrm>
        </p:grpSpPr>
        <p:grpSp>
          <p:nvGrpSpPr>
            <p:cNvPr id="47" name="组合 46"/>
            <p:cNvGrpSpPr/>
            <p:nvPr/>
          </p:nvGrpSpPr>
          <p:grpSpPr>
            <a:xfrm>
              <a:off x="1408114" y="719645"/>
              <a:ext cx="5637806" cy="553998"/>
              <a:chOff x="1408114" y="719645"/>
              <a:chExt cx="5637806" cy="553998"/>
            </a:xfrm>
          </p:grpSpPr>
          <p:sp>
            <p:nvSpPr>
              <p:cNvPr id="5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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1971344" y="720713"/>
                <a:ext cx="5074576" cy="55293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矩形 47"/>
            <p:cNvSpPr/>
            <p:nvPr/>
          </p:nvSpPr>
          <p:spPr>
            <a:xfrm>
              <a:off x="2072755" y="762358"/>
              <a:ext cx="2954655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设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置幻灯片切换效果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1099237" y="1700808"/>
            <a:ext cx="695222" cy="3306637"/>
            <a:chOff x="654993" y="1901757"/>
            <a:chExt cx="695222" cy="1527334"/>
          </a:xfrm>
        </p:grpSpPr>
        <p:sp>
          <p:nvSpPr>
            <p:cNvPr id="60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5630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14514" y="1706540"/>
            <a:ext cx="5637806" cy="1818236"/>
            <a:chOff x="1408114" y="719645"/>
            <a:chExt cx="5637806" cy="1818235"/>
          </a:xfrm>
        </p:grpSpPr>
        <p:grpSp>
          <p:nvGrpSpPr>
            <p:cNvPr id="6" name="组合 5"/>
            <p:cNvGrpSpPr/>
            <p:nvPr/>
          </p:nvGrpSpPr>
          <p:grpSpPr>
            <a:xfrm>
              <a:off x="1408114" y="719645"/>
              <a:ext cx="5637806" cy="1818235"/>
              <a:chOff x="1408114" y="719645"/>
              <a:chExt cx="5637806" cy="1818235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08114" y="191187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971633" y="1822114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2101157" y="788418"/>
              <a:ext cx="1723549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动画的类型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2149376" y="1882351"/>
              <a:ext cx="2339102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动画窗格的组成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814514" y="3861048"/>
            <a:ext cx="5637806" cy="711092"/>
            <a:chOff x="1408114" y="719645"/>
            <a:chExt cx="5637806" cy="711092"/>
          </a:xfrm>
        </p:grpSpPr>
        <p:grpSp>
          <p:nvGrpSpPr>
            <p:cNvPr id="17" name="组合 16"/>
            <p:cNvGrpSpPr/>
            <p:nvPr/>
          </p:nvGrpSpPr>
          <p:grpSpPr>
            <a:xfrm>
              <a:off x="1408114" y="719645"/>
              <a:ext cx="5637806" cy="711092"/>
              <a:chOff x="1408114" y="719645"/>
              <a:chExt cx="5637806" cy="711092"/>
            </a:xfrm>
          </p:grpSpPr>
          <p:sp>
            <p:nvSpPr>
              <p:cNvPr id="2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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矩形 17"/>
            <p:cNvSpPr/>
            <p:nvPr/>
          </p:nvSpPr>
          <p:spPr>
            <a:xfrm>
              <a:off x="2101157" y="788418"/>
              <a:ext cx="2031325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动画计时选项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28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-33010" y="658342"/>
              <a:ext cx="2528229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7.4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：使用动画效果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932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39552" y="1988840"/>
            <a:ext cx="7272808" cy="498093"/>
            <a:chOff x="5053868" y="1895211"/>
            <a:chExt cx="7272808" cy="498093"/>
          </a:xfrm>
        </p:grpSpPr>
        <p:sp>
          <p:nvSpPr>
            <p:cNvPr id="3" name="TextBox 22"/>
            <p:cNvSpPr txBox="1"/>
            <p:nvPr/>
          </p:nvSpPr>
          <p:spPr>
            <a:xfrm>
              <a:off x="5053868" y="1895211"/>
              <a:ext cx="56573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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进入：对象进入屏幕时的动画效果；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053868" y="2393304"/>
              <a:ext cx="7272808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/>
        </p:nvGrpSpPr>
        <p:grpSpPr>
          <a:xfrm>
            <a:off x="539552" y="2619360"/>
            <a:ext cx="7503977" cy="498093"/>
            <a:chOff x="5053868" y="1895211"/>
            <a:chExt cx="7503977" cy="498093"/>
          </a:xfrm>
        </p:grpSpPr>
        <p:sp>
          <p:nvSpPr>
            <p:cNvPr id="6" name="TextBox 22"/>
            <p:cNvSpPr txBox="1"/>
            <p:nvPr/>
          </p:nvSpPr>
          <p:spPr>
            <a:xfrm>
              <a:off x="5053868" y="1895211"/>
              <a:ext cx="750397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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强调：对象在幻灯片中增加醒目效果的动画效果；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5053868" y="2393304"/>
              <a:ext cx="7344816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组合 7"/>
          <p:cNvGrpSpPr/>
          <p:nvPr/>
        </p:nvGrpSpPr>
        <p:grpSpPr>
          <a:xfrm>
            <a:off x="539552" y="3345220"/>
            <a:ext cx="7344816" cy="498093"/>
            <a:chOff x="5053868" y="1895211"/>
            <a:chExt cx="7344816" cy="498093"/>
          </a:xfrm>
        </p:grpSpPr>
        <p:sp>
          <p:nvSpPr>
            <p:cNvPr id="9" name="TextBox 22"/>
            <p:cNvSpPr txBox="1"/>
            <p:nvPr/>
          </p:nvSpPr>
          <p:spPr>
            <a:xfrm>
              <a:off x="5053868" y="1895211"/>
              <a:ext cx="56573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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退出：对象退出屏幕时的动画效果；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5053868" y="2393304"/>
              <a:ext cx="7344816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/>
          <p:cNvGrpSpPr/>
          <p:nvPr/>
        </p:nvGrpSpPr>
        <p:grpSpPr>
          <a:xfrm>
            <a:off x="539552" y="4034651"/>
            <a:ext cx="7344816" cy="498093"/>
            <a:chOff x="5053868" y="1895211"/>
            <a:chExt cx="7344816" cy="498093"/>
          </a:xfrm>
        </p:grpSpPr>
        <p:sp>
          <p:nvSpPr>
            <p:cNvPr id="12" name="TextBox 22"/>
            <p:cNvSpPr txBox="1"/>
            <p:nvPr/>
          </p:nvSpPr>
          <p:spPr>
            <a:xfrm>
              <a:off x="5053868" y="1895211"/>
              <a:ext cx="688842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   </a:t>
              </a:r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动作路径：设置对象动画所通过的运动轨迹。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5053868" y="2393304"/>
              <a:ext cx="7344816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-36512" y="404664"/>
            <a:ext cx="2160240" cy="650475"/>
            <a:chOff x="-33010" y="588691"/>
            <a:chExt cx="3059780" cy="449319"/>
          </a:xfrm>
        </p:grpSpPr>
        <p:sp>
          <p:nvSpPr>
            <p:cNvPr id="18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-33010" y="658342"/>
              <a:ext cx="2243839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动画的类型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0447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39552" y="1340768"/>
            <a:ext cx="7272808" cy="498093"/>
            <a:chOff x="5053868" y="1895211"/>
            <a:chExt cx="7272808" cy="498093"/>
          </a:xfrm>
        </p:grpSpPr>
        <p:sp>
          <p:nvSpPr>
            <p:cNvPr id="3" name="TextBox 22"/>
            <p:cNvSpPr txBox="1"/>
            <p:nvPr/>
          </p:nvSpPr>
          <p:spPr>
            <a:xfrm>
              <a:off x="5053868" y="1895211"/>
              <a:ext cx="603242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动画窗格用于对幻灯片动画进行高级设置。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053868" y="2393304"/>
              <a:ext cx="7272808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-36512" y="404664"/>
            <a:ext cx="2520280" cy="650475"/>
            <a:chOff x="-33010" y="588691"/>
            <a:chExt cx="3569743" cy="449319"/>
          </a:xfrm>
        </p:grpSpPr>
        <p:sp>
          <p:nvSpPr>
            <p:cNvPr id="18" name="矩形 1"/>
            <p:cNvSpPr/>
            <p:nvPr/>
          </p:nvSpPr>
          <p:spPr>
            <a:xfrm>
              <a:off x="-1" y="588691"/>
              <a:ext cx="353673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-33010" y="658342"/>
              <a:ext cx="305978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动画窗格的组成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620688"/>
            <a:ext cx="1800200" cy="5387574"/>
          </a:xfrm>
          <a:prstGeom prst="rect">
            <a:avLst/>
          </a:prstGeom>
        </p:spPr>
      </p:pic>
      <p:sp>
        <p:nvSpPr>
          <p:cNvPr id="15" name="矩形标注 14"/>
          <p:cNvSpPr/>
          <p:nvPr/>
        </p:nvSpPr>
        <p:spPr>
          <a:xfrm>
            <a:off x="4499992" y="2060848"/>
            <a:ext cx="2016224" cy="1101364"/>
          </a:xfrm>
          <a:prstGeom prst="wedgeRectCallout">
            <a:avLst>
              <a:gd name="adj1" fmla="val 89941"/>
              <a:gd name="adj2" fmla="val -143379"/>
            </a:avLst>
          </a:prstGeom>
          <a:solidFill>
            <a:srgbClr val="63AD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单击“播放”按钮，播放幻灯片中设置的所有动画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标注 19"/>
          <p:cNvSpPr/>
          <p:nvPr/>
        </p:nvSpPr>
        <p:spPr>
          <a:xfrm>
            <a:off x="4499992" y="3284984"/>
            <a:ext cx="2016224" cy="504056"/>
          </a:xfrm>
          <a:prstGeom prst="wedgeRectCallout">
            <a:avLst>
              <a:gd name="adj1" fmla="val 91505"/>
              <a:gd name="adj2" fmla="val -390331"/>
            </a:avLst>
          </a:prstGeom>
          <a:solidFill>
            <a:srgbClr val="63AD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已添加动画列表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标注 20"/>
          <p:cNvSpPr/>
          <p:nvPr/>
        </p:nvSpPr>
        <p:spPr>
          <a:xfrm>
            <a:off x="4520815" y="5445224"/>
            <a:ext cx="2016224" cy="432048"/>
          </a:xfrm>
          <a:prstGeom prst="wedgeRectCallout">
            <a:avLst>
              <a:gd name="adj1" fmla="val 133729"/>
              <a:gd name="adj2" fmla="val 52417"/>
            </a:avLst>
          </a:prstGeom>
          <a:solidFill>
            <a:srgbClr val="63AD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时间轴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标注 21"/>
          <p:cNvSpPr/>
          <p:nvPr/>
        </p:nvSpPr>
        <p:spPr>
          <a:xfrm>
            <a:off x="6876256" y="3343059"/>
            <a:ext cx="2016224" cy="504056"/>
          </a:xfrm>
          <a:prstGeom prst="wedgeRectCallout">
            <a:avLst>
              <a:gd name="adj1" fmla="val 37291"/>
              <a:gd name="adj2" fmla="val -492503"/>
            </a:avLst>
          </a:prstGeom>
          <a:solidFill>
            <a:srgbClr val="63AD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调整动画顺序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00536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 animBg="1"/>
      <p:bldP spid="2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1520" y="1844824"/>
            <a:ext cx="8784976" cy="498093"/>
            <a:chOff x="5053868" y="1895211"/>
            <a:chExt cx="8784976" cy="498093"/>
          </a:xfrm>
        </p:grpSpPr>
        <p:sp>
          <p:nvSpPr>
            <p:cNvPr id="3" name="TextBox 22"/>
            <p:cNvSpPr txBox="1"/>
            <p:nvPr/>
          </p:nvSpPr>
          <p:spPr>
            <a:xfrm>
              <a:off x="5053868" y="1895211"/>
              <a:ext cx="790633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   </a:t>
              </a:r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单击时：单击鼠标播放动画，当前动画序号为上一动画序号</a:t>
              </a:r>
              <a:r>
                <a:rPr lang="en-US" altLang="zh-CN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+1</a:t>
              </a:r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；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125876" y="2393304"/>
              <a:ext cx="8712968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/>
        </p:nvGrpSpPr>
        <p:grpSpPr>
          <a:xfrm>
            <a:off x="251520" y="2475344"/>
            <a:ext cx="8784976" cy="498093"/>
            <a:chOff x="5053868" y="1895211"/>
            <a:chExt cx="8784976" cy="498093"/>
          </a:xfrm>
        </p:grpSpPr>
        <p:sp>
          <p:nvSpPr>
            <p:cNvPr id="6" name="TextBox 22"/>
            <p:cNvSpPr txBox="1"/>
            <p:nvPr/>
          </p:nvSpPr>
          <p:spPr>
            <a:xfrm>
              <a:off x="5053868" y="1895211"/>
              <a:ext cx="80778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   </a:t>
              </a:r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与上一动画同时：</a:t>
              </a: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当</a:t>
              </a:r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前动画与上一动画同时播放，动画序号相同；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5053868" y="2393304"/>
              <a:ext cx="8784976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组合 7"/>
          <p:cNvGrpSpPr/>
          <p:nvPr/>
        </p:nvGrpSpPr>
        <p:grpSpPr>
          <a:xfrm>
            <a:off x="251520" y="3201204"/>
            <a:ext cx="9103774" cy="498093"/>
            <a:chOff x="5053868" y="1895211"/>
            <a:chExt cx="9103774" cy="498093"/>
          </a:xfrm>
        </p:grpSpPr>
        <p:sp>
          <p:nvSpPr>
            <p:cNvPr id="9" name="TextBox 22"/>
            <p:cNvSpPr txBox="1"/>
            <p:nvPr/>
          </p:nvSpPr>
          <p:spPr>
            <a:xfrm>
              <a:off x="5053868" y="1895211"/>
              <a:ext cx="91037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   </a:t>
              </a:r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上一动画之后：当前动画与上一动画之后播放，动画序号与上一动画相同；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5053868" y="2393304"/>
              <a:ext cx="8784976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/>
          <p:cNvGrpSpPr/>
          <p:nvPr/>
        </p:nvGrpSpPr>
        <p:grpSpPr>
          <a:xfrm>
            <a:off x="251520" y="3890635"/>
            <a:ext cx="8784976" cy="498093"/>
            <a:chOff x="5053868" y="1895211"/>
            <a:chExt cx="8784976" cy="498093"/>
          </a:xfrm>
        </p:grpSpPr>
        <p:sp>
          <p:nvSpPr>
            <p:cNvPr id="12" name="TextBox 22"/>
            <p:cNvSpPr txBox="1"/>
            <p:nvPr/>
          </p:nvSpPr>
          <p:spPr>
            <a:xfrm>
              <a:off x="5053868" y="1895211"/>
              <a:ext cx="397416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   </a:t>
              </a:r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持续时间：动画的播放时间。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5053868" y="2393304"/>
              <a:ext cx="8784976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-36512" y="404664"/>
            <a:ext cx="2376264" cy="650475"/>
            <a:chOff x="-33010" y="588691"/>
            <a:chExt cx="3059780" cy="449319"/>
          </a:xfrm>
        </p:grpSpPr>
        <p:sp>
          <p:nvSpPr>
            <p:cNvPr id="18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-33010" y="658342"/>
              <a:ext cx="2596177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动画计时选项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58385" y="4653136"/>
            <a:ext cx="8778111" cy="498093"/>
            <a:chOff x="5053868" y="1895211"/>
            <a:chExt cx="8778111" cy="498093"/>
          </a:xfrm>
        </p:grpSpPr>
        <p:sp>
          <p:nvSpPr>
            <p:cNvPr id="21" name="TextBox 22"/>
            <p:cNvSpPr txBox="1"/>
            <p:nvPr/>
          </p:nvSpPr>
          <p:spPr>
            <a:xfrm>
              <a:off x="5053868" y="1895211"/>
              <a:ext cx="602600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   </a:t>
              </a:r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延迟：动画距离上一动画之后开始的时间间隔。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053868" y="2393304"/>
              <a:ext cx="8778111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612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6" y="1772816"/>
            <a:ext cx="6948233" cy="2370806"/>
            <a:chOff x="1350216" y="720713"/>
            <a:chExt cx="6948233" cy="2034021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6" y="720713"/>
              <a:ext cx="6948233" cy="2034021"/>
              <a:chOff x="1350216" y="720713"/>
              <a:chExt cx="6948233" cy="2034021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3"/>
                <a:ext cx="6937250" cy="92930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61200" y="2203406"/>
                <a:ext cx="6937249" cy="551328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776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分小组完成“我的班集体”</a:t>
              </a:r>
              <a:r>
                <a:rPr lang="en-US" altLang="zh-CN" sz="2200" kern="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中动画的添加和文档的切换效果。。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1418050" y="2326964"/>
              <a:ext cx="6747205" cy="427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7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相关习题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16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33010" y="658342"/>
              <a:ext cx="2528229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7.4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：使用动画效果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6505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82471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初步使用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PowerPoint</a:t>
            </a:r>
            <a:endParaRPr lang="zh-CN" altLang="en-US" sz="32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93530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使用幻灯片母版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3045894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美化演示文稿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415648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使用动画效果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526707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7.5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放映与发布演示文稿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1680" y="5267070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5284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9" grpId="0" animBg="1"/>
      <p:bldP spid="39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10376" y="2640485"/>
            <a:ext cx="5933624" cy="1220563"/>
            <a:chOff x="736956" y="1618708"/>
            <a:chExt cx="5933624" cy="1220563"/>
          </a:xfrm>
        </p:grpSpPr>
        <p:sp>
          <p:nvSpPr>
            <p:cNvPr id="3" name="矩形 2"/>
            <p:cNvSpPr/>
            <p:nvPr/>
          </p:nvSpPr>
          <p:spPr>
            <a:xfrm>
              <a:off x="736956" y="1618708"/>
              <a:ext cx="5933624" cy="1220563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80253" y="1768076"/>
              <a:ext cx="5688632" cy="783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制作</a:t>
              </a:r>
              <a:r>
                <a:rPr lang="en-US" altLang="zh-CN" sz="1600" b="1" dirty="0" err="1">
                  <a:latin typeface="Arial" charset="0"/>
                </a:rPr>
                <a:t>ppt</a:t>
              </a:r>
              <a:r>
                <a:rPr lang="zh-CN" altLang="en-US" sz="1600" b="1" dirty="0">
                  <a:latin typeface="Arial" charset="0"/>
                </a:rPr>
                <a:t>的目的就是要进行演示或者发布，这节课我们将解决演示和发布过程中的一些操作技巧。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332656"/>
            <a:ext cx="4320480" cy="808719"/>
            <a:chOff x="-33010" y="588691"/>
            <a:chExt cx="7360383" cy="558627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732737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6645145" cy="4889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任务目标：放映和发布演示文稿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4962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-36512" y="404664"/>
            <a:ext cx="4512114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712376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7.5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：放映和发布演示文稿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780067" y="1418507"/>
            <a:ext cx="5654468" cy="1890921"/>
            <a:chOff x="1797852" y="1706540"/>
            <a:chExt cx="5654468" cy="1890921"/>
          </a:xfrm>
        </p:grpSpPr>
        <p:grpSp>
          <p:nvGrpSpPr>
            <p:cNvPr id="25" name="组合 24"/>
            <p:cNvGrpSpPr/>
            <p:nvPr/>
          </p:nvGrpSpPr>
          <p:grpSpPr>
            <a:xfrm>
              <a:off x="1797852" y="1706540"/>
              <a:ext cx="5654468" cy="1201502"/>
              <a:chOff x="1391452" y="719645"/>
              <a:chExt cx="5654468" cy="1201501"/>
            </a:xfrm>
          </p:grpSpPr>
          <p:grpSp>
            <p:nvGrpSpPr>
              <p:cNvPr id="33" name="组合 32"/>
              <p:cNvGrpSpPr/>
              <p:nvPr/>
            </p:nvGrpSpPr>
            <p:grpSpPr>
              <a:xfrm>
                <a:off x="1391452" y="719645"/>
                <a:ext cx="5654468" cy="1201501"/>
                <a:chOff x="1391452" y="719645"/>
                <a:chExt cx="5654468" cy="1201501"/>
              </a:xfrm>
            </p:grpSpPr>
            <p:sp>
              <p:nvSpPr>
                <p:cNvPr id="36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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37" name="TextBox 10"/>
                <p:cNvSpPr txBox="1"/>
                <p:nvPr/>
              </p:nvSpPr>
              <p:spPr>
                <a:xfrm>
                  <a:off x="1391452" y="133648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>
                      <a:latin typeface="Franklin Gothic Book" pitchFamily="34" charset="0"/>
                      <a:sym typeface="Wingdings"/>
                    </a:rPr>
                    <a:t>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38" name="矩形 37"/>
                <p:cNvSpPr/>
                <p:nvPr/>
              </p:nvSpPr>
              <p:spPr>
                <a:xfrm>
                  <a:off x="1971344" y="720713"/>
                  <a:ext cx="5074576" cy="552930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9" name="矩形 38"/>
                <p:cNvSpPr/>
                <p:nvPr/>
              </p:nvSpPr>
              <p:spPr>
                <a:xfrm>
                  <a:off x="1971633" y="1357507"/>
                  <a:ext cx="5074287" cy="563639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4" name="矩形 33"/>
              <p:cNvSpPr/>
              <p:nvPr/>
            </p:nvSpPr>
            <p:spPr>
              <a:xfrm>
                <a:off x="2072755" y="762358"/>
                <a:ext cx="4185761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插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入超链接，修改超链接属性</a:t>
                </a: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2101157" y="1408495"/>
                <a:ext cx="2031325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添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加动作按钮</a:t>
                </a: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1797852" y="3006678"/>
              <a:ext cx="5654468" cy="590783"/>
              <a:chOff x="1391452" y="-143713"/>
              <a:chExt cx="5654468" cy="590783"/>
            </a:xfrm>
          </p:grpSpPr>
          <p:grpSp>
            <p:nvGrpSpPr>
              <p:cNvPr id="29" name="组合 28"/>
              <p:cNvGrpSpPr/>
              <p:nvPr/>
            </p:nvGrpSpPr>
            <p:grpSpPr>
              <a:xfrm>
                <a:off x="1391452" y="-143713"/>
                <a:ext cx="5654468" cy="590783"/>
                <a:chOff x="1391452" y="-143713"/>
                <a:chExt cx="5654468" cy="590783"/>
              </a:xfrm>
            </p:grpSpPr>
            <p:sp>
              <p:nvSpPr>
                <p:cNvPr id="31" name="TextBox 25"/>
                <p:cNvSpPr txBox="1"/>
                <p:nvPr/>
              </p:nvSpPr>
              <p:spPr>
                <a:xfrm>
                  <a:off x="1391452" y="-106928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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32" name="矩形 31"/>
                <p:cNvSpPr/>
                <p:nvPr/>
              </p:nvSpPr>
              <p:spPr>
                <a:xfrm>
                  <a:off x="1971344" y="-143713"/>
                  <a:ext cx="5074576" cy="569965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0" name="矩形 29"/>
              <p:cNvSpPr/>
              <p:nvPr/>
            </p:nvSpPr>
            <p:spPr>
              <a:xfrm>
                <a:off x="2055662" y="-106928"/>
                <a:ext cx="2031325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设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置放映方式</a:t>
                </a: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1780067" y="3389510"/>
            <a:ext cx="5654468" cy="1201502"/>
            <a:chOff x="1391452" y="719645"/>
            <a:chExt cx="5654468" cy="1201501"/>
          </a:xfrm>
        </p:grpSpPr>
        <p:grpSp>
          <p:nvGrpSpPr>
            <p:cNvPr id="47" name="组合 46"/>
            <p:cNvGrpSpPr/>
            <p:nvPr/>
          </p:nvGrpSpPr>
          <p:grpSpPr>
            <a:xfrm>
              <a:off x="1391452" y="719645"/>
              <a:ext cx="5654468" cy="1201501"/>
              <a:chOff x="1391452" y="719645"/>
              <a:chExt cx="5654468" cy="1201501"/>
            </a:xfrm>
          </p:grpSpPr>
          <p:sp>
            <p:nvSpPr>
              <p:cNvPr id="5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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51" name="TextBox 10"/>
              <p:cNvSpPr txBox="1"/>
              <p:nvPr/>
            </p:nvSpPr>
            <p:spPr>
              <a:xfrm>
                <a:off x="1391452" y="1336488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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1971344" y="720713"/>
                <a:ext cx="5074576" cy="55293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1971633" y="1357507"/>
                <a:ext cx="5074287" cy="563639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矩形 47"/>
            <p:cNvSpPr/>
            <p:nvPr/>
          </p:nvSpPr>
          <p:spPr>
            <a:xfrm>
              <a:off x="2072755" y="762358"/>
              <a:ext cx="2031325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放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映演示文稿</a:t>
              </a:r>
            </a:p>
          </p:txBody>
        </p:sp>
        <p:sp>
          <p:nvSpPr>
            <p:cNvPr id="49" name="矩形 48"/>
            <p:cNvSpPr/>
            <p:nvPr/>
          </p:nvSpPr>
          <p:spPr>
            <a:xfrm>
              <a:off x="2101157" y="1408495"/>
              <a:ext cx="2031325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打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包演示文稿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1043608" y="1418507"/>
            <a:ext cx="695222" cy="3306637"/>
            <a:chOff x="654993" y="1901757"/>
            <a:chExt cx="695222" cy="1527334"/>
          </a:xfrm>
        </p:grpSpPr>
        <p:sp>
          <p:nvSpPr>
            <p:cNvPr id="60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64186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14514" y="1706540"/>
            <a:ext cx="5637806" cy="1818236"/>
            <a:chOff x="1408114" y="719645"/>
            <a:chExt cx="5637806" cy="1818235"/>
          </a:xfrm>
        </p:grpSpPr>
        <p:grpSp>
          <p:nvGrpSpPr>
            <p:cNvPr id="6" name="组合 5"/>
            <p:cNvGrpSpPr/>
            <p:nvPr/>
          </p:nvGrpSpPr>
          <p:grpSpPr>
            <a:xfrm>
              <a:off x="1408114" y="719645"/>
              <a:ext cx="5637806" cy="1818235"/>
              <a:chOff x="1408114" y="719645"/>
              <a:chExt cx="5637806" cy="1818235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08114" y="191187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971633" y="1822114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2101157" y="788418"/>
              <a:ext cx="1415772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放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映类型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2221384" y="1882351"/>
              <a:ext cx="1415772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放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映时间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-36512" y="404664"/>
            <a:ext cx="4512114" cy="650475"/>
            <a:chOff x="-33010" y="588691"/>
            <a:chExt cx="3059780" cy="449319"/>
          </a:xfrm>
        </p:grpSpPr>
        <p:sp>
          <p:nvSpPr>
            <p:cNvPr id="17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-33010" y="658342"/>
              <a:ext cx="2712376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7.5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：放映和发布演示文稿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06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39552" y="1988840"/>
            <a:ext cx="8303876" cy="504056"/>
            <a:chOff x="5053868" y="1895211"/>
            <a:chExt cx="8303876" cy="504056"/>
          </a:xfrm>
        </p:grpSpPr>
        <p:sp>
          <p:nvSpPr>
            <p:cNvPr id="3" name="TextBox 22"/>
            <p:cNvSpPr txBox="1"/>
            <p:nvPr/>
          </p:nvSpPr>
          <p:spPr>
            <a:xfrm>
              <a:off x="5053868" y="1895211"/>
              <a:ext cx="8303876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   </a:t>
              </a:r>
              <a:r>
                <a:rPr lang="zh-CN" altLang="en-US" sz="2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浏览者放映（</a:t>
              </a:r>
              <a:r>
                <a:rPr lang="zh-CN" altLang="en-US" sz="2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全屏</a:t>
              </a:r>
              <a:r>
                <a:rPr lang="zh-CN" altLang="en-US" sz="2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）：在用户的控制下全屏幕放映演示文稿；</a:t>
              </a:r>
              <a:endParaRPr lang="zh-CN" alt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053868" y="2393304"/>
              <a:ext cx="8208912" cy="5963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/>
        </p:nvGrpSpPr>
        <p:grpSpPr>
          <a:xfrm>
            <a:off x="539552" y="2619360"/>
            <a:ext cx="8247771" cy="498093"/>
            <a:chOff x="5053868" y="1895211"/>
            <a:chExt cx="8247771" cy="498093"/>
          </a:xfrm>
        </p:grpSpPr>
        <p:sp>
          <p:nvSpPr>
            <p:cNvPr id="6" name="TextBox 22"/>
            <p:cNvSpPr txBox="1"/>
            <p:nvPr/>
          </p:nvSpPr>
          <p:spPr>
            <a:xfrm>
              <a:off x="5053868" y="1895211"/>
              <a:ext cx="8247771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   </a:t>
              </a:r>
              <a:r>
                <a:rPr lang="zh-CN" altLang="en-US" sz="2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观众自行浏览（窗口）：在</a:t>
              </a:r>
              <a:r>
                <a:rPr lang="en-US" altLang="zh-CN" sz="2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PPT</a:t>
              </a:r>
              <a:r>
                <a:rPr lang="zh-CN" altLang="en-US" sz="2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中放映演示文稿，用户可以打</a:t>
              </a:r>
              <a:endParaRPr lang="zh-CN" alt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5053868" y="2393304"/>
              <a:ext cx="8136904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组合 7"/>
          <p:cNvGrpSpPr/>
          <p:nvPr/>
        </p:nvGrpSpPr>
        <p:grpSpPr>
          <a:xfrm>
            <a:off x="571600" y="4077072"/>
            <a:ext cx="8586005" cy="498093"/>
            <a:chOff x="5053868" y="1895211"/>
            <a:chExt cx="8586005" cy="498093"/>
          </a:xfrm>
        </p:grpSpPr>
        <p:sp>
          <p:nvSpPr>
            <p:cNvPr id="9" name="TextBox 22"/>
            <p:cNvSpPr txBox="1"/>
            <p:nvPr/>
          </p:nvSpPr>
          <p:spPr>
            <a:xfrm>
              <a:off x="5053868" y="1895211"/>
              <a:ext cx="858600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   </a:t>
              </a:r>
              <a:r>
                <a:rPr lang="zh-CN" altLang="en-US" sz="2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在展台浏览（全屏幕）：自动运行演示文稿，不需要专人控制。</a:t>
              </a:r>
              <a:endParaRPr lang="zh-CN" alt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5053868" y="2393304"/>
              <a:ext cx="8104856" cy="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/>
          <p:cNvGrpSpPr/>
          <p:nvPr/>
        </p:nvGrpSpPr>
        <p:grpSpPr>
          <a:xfrm>
            <a:off x="2752507" y="4834389"/>
            <a:ext cx="6391493" cy="430887"/>
            <a:chOff x="7234775" y="1963097"/>
            <a:chExt cx="6391493" cy="430887"/>
          </a:xfrm>
        </p:grpSpPr>
        <p:sp>
          <p:nvSpPr>
            <p:cNvPr id="12" name="TextBox 22"/>
            <p:cNvSpPr txBox="1"/>
            <p:nvPr/>
          </p:nvSpPr>
          <p:spPr>
            <a:xfrm>
              <a:off x="7234775" y="1963097"/>
              <a:ext cx="639149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采用该方式放映演示文稿通常需要设置排练时间。</a:t>
              </a:r>
              <a:endParaRPr lang="zh-CN" alt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 flipV="1">
              <a:off x="7254068" y="2393304"/>
              <a:ext cx="5904656" cy="680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-36512" y="404664"/>
            <a:ext cx="2160240" cy="650475"/>
            <a:chOff x="-33010" y="588691"/>
            <a:chExt cx="3059780" cy="449319"/>
          </a:xfrm>
        </p:grpSpPr>
        <p:sp>
          <p:nvSpPr>
            <p:cNvPr id="18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-33010" y="658342"/>
              <a:ext cx="2243839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放映类型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067944" y="3357719"/>
            <a:ext cx="4608512" cy="517052"/>
            <a:chOff x="8550212" y="1876252"/>
            <a:chExt cx="4608512" cy="517052"/>
          </a:xfrm>
        </p:grpSpPr>
        <p:sp>
          <p:nvSpPr>
            <p:cNvPr id="21" name="TextBox 22"/>
            <p:cNvSpPr txBox="1"/>
            <p:nvPr/>
          </p:nvSpPr>
          <p:spPr>
            <a:xfrm>
              <a:off x="8550212" y="1876252"/>
              <a:ext cx="3570208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印、复制、编辑演示文稿；</a:t>
              </a:r>
              <a:endParaRPr lang="zh-CN" alt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8550212" y="2379581"/>
              <a:ext cx="4608512" cy="13723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35142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687" y="2597605"/>
            <a:ext cx="4355976" cy="1374758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539552" y="1340768"/>
            <a:ext cx="3024336" cy="498093"/>
            <a:chOff x="5053868" y="1895211"/>
            <a:chExt cx="3024336" cy="498093"/>
          </a:xfrm>
        </p:grpSpPr>
        <p:sp>
          <p:nvSpPr>
            <p:cNvPr id="3" name="TextBox 22"/>
            <p:cNvSpPr txBox="1"/>
            <p:nvPr/>
          </p:nvSpPr>
          <p:spPr>
            <a:xfrm>
              <a:off x="5053868" y="1895211"/>
              <a:ext cx="301236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 人工设置放映时间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 flipV="1">
              <a:off x="5053868" y="2356876"/>
              <a:ext cx="3024336" cy="36428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-36512" y="404664"/>
            <a:ext cx="2520280" cy="650475"/>
            <a:chOff x="-33010" y="588691"/>
            <a:chExt cx="3569743" cy="449319"/>
          </a:xfrm>
        </p:grpSpPr>
        <p:sp>
          <p:nvSpPr>
            <p:cNvPr id="18" name="矩形 1"/>
            <p:cNvSpPr/>
            <p:nvPr/>
          </p:nvSpPr>
          <p:spPr>
            <a:xfrm>
              <a:off x="-1" y="588691"/>
              <a:ext cx="353673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-33010" y="658342"/>
              <a:ext cx="305978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设置放映时间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矩形标注 14"/>
          <p:cNvSpPr/>
          <p:nvPr/>
        </p:nvSpPr>
        <p:spPr>
          <a:xfrm>
            <a:off x="1403648" y="4653136"/>
            <a:ext cx="2016224" cy="1101364"/>
          </a:xfrm>
          <a:prstGeom prst="wedgeRectCallout">
            <a:avLst>
              <a:gd name="adj1" fmla="val 89941"/>
              <a:gd name="adj2" fmla="val -143379"/>
            </a:avLst>
          </a:prstGeom>
          <a:solidFill>
            <a:srgbClr val="63AD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选中“设置自动换片时间”复选框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标注 20"/>
          <p:cNvSpPr/>
          <p:nvPr/>
        </p:nvSpPr>
        <p:spPr>
          <a:xfrm>
            <a:off x="5220072" y="4221088"/>
            <a:ext cx="2016224" cy="432048"/>
          </a:xfrm>
          <a:prstGeom prst="wedgeRectCallout">
            <a:avLst>
              <a:gd name="adj1" fmla="val -16402"/>
              <a:gd name="adj2" fmla="val -168957"/>
            </a:avLst>
          </a:prstGeom>
          <a:solidFill>
            <a:srgbClr val="63AD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指定放映时间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7320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950986"/>
              </p:ext>
            </p:extLst>
          </p:nvPr>
        </p:nvGraphicFramePr>
        <p:xfrm>
          <a:off x="213234" y="2088062"/>
          <a:ext cx="3676972" cy="18389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Image" r:id="rId3" imgW="6933240" imgH="3466440" progId="Photoshop.Image.16">
                  <p:embed/>
                </p:oleObj>
              </mc:Choice>
              <mc:Fallback>
                <p:oleObj name="Image" r:id="rId3" imgW="6933240" imgH="3466440" progId="Photoshop.Image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3234" y="2088062"/>
                        <a:ext cx="3676972" cy="18389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组合 1"/>
          <p:cNvGrpSpPr/>
          <p:nvPr/>
        </p:nvGrpSpPr>
        <p:grpSpPr>
          <a:xfrm>
            <a:off x="539552" y="1340768"/>
            <a:ext cx="3024336" cy="498093"/>
            <a:chOff x="5053868" y="1895211"/>
            <a:chExt cx="3024336" cy="498093"/>
          </a:xfrm>
        </p:grpSpPr>
        <p:sp>
          <p:nvSpPr>
            <p:cNvPr id="3" name="TextBox 22"/>
            <p:cNvSpPr txBox="1"/>
            <p:nvPr/>
          </p:nvSpPr>
          <p:spPr>
            <a:xfrm>
              <a:off x="5053868" y="1895211"/>
              <a:ext cx="239681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 pitchFamily="2" charset="2"/>
                </a:rPr>
                <a:t> 使用排练计时</a:t>
              </a:r>
              <a:endPara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 flipV="1">
              <a:off x="5053868" y="2356876"/>
              <a:ext cx="3024336" cy="36428"/>
            </a:xfrm>
            <a:prstGeom prst="line">
              <a:avLst/>
            </a:prstGeom>
            <a:ln w="28575">
              <a:solidFill>
                <a:srgbClr val="E1D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-36512" y="404664"/>
            <a:ext cx="2520280" cy="650475"/>
            <a:chOff x="-33010" y="588691"/>
            <a:chExt cx="3569743" cy="449319"/>
          </a:xfrm>
        </p:grpSpPr>
        <p:sp>
          <p:nvSpPr>
            <p:cNvPr id="18" name="矩形 1"/>
            <p:cNvSpPr/>
            <p:nvPr/>
          </p:nvSpPr>
          <p:spPr>
            <a:xfrm>
              <a:off x="-1" y="588691"/>
              <a:ext cx="353673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-33010" y="658342"/>
              <a:ext cx="3059780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设置放映时间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矩形标注 14"/>
          <p:cNvSpPr/>
          <p:nvPr/>
        </p:nvSpPr>
        <p:spPr>
          <a:xfrm>
            <a:off x="227168" y="4409210"/>
            <a:ext cx="2016224" cy="1101364"/>
          </a:xfrm>
          <a:prstGeom prst="wedgeRectCallout">
            <a:avLst>
              <a:gd name="adj1" fmla="val -3370"/>
              <a:gd name="adj2" fmla="val -133835"/>
            </a:avLst>
          </a:prstGeom>
          <a:solidFill>
            <a:srgbClr val="63AD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在“幻灯片放映”选项卡“设置”功能区中单击“排练计时”按钮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6136255"/>
              </p:ext>
            </p:extLst>
          </p:nvPr>
        </p:nvGraphicFramePr>
        <p:xfrm>
          <a:off x="4355976" y="2088062"/>
          <a:ext cx="3456384" cy="8940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Image" r:id="rId5" imgW="4812480" imgH="1244160" progId="Photoshop.Image.16">
                  <p:embed/>
                </p:oleObj>
              </mc:Choice>
              <mc:Fallback>
                <p:oleObj name="Image" r:id="rId5" imgW="4812480" imgH="1244160" progId="Photoshop.Image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55976" y="2088062"/>
                        <a:ext cx="3456384" cy="8940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矩形标注 20"/>
          <p:cNvSpPr/>
          <p:nvPr/>
        </p:nvSpPr>
        <p:spPr>
          <a:xfrm>
            <a:off x="5364088" y="3284984"/>
            <a:ext cx="2016224" cy="432048"/>
          </a:xfrm>
          <a:prstGeom prst="wedgeRectCallout">
            <a:avLst>
              <a:gd name="adj1" fmla="val -16402"/>
              <a:gd name="adj2" fmla="val -168957"/>
            </a:avLst>
          </a:prstGeom>
          <a:solidFill>
            <a:srgbClr val="63AD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当前放映时间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27984" y="3861048"/>
            <a:ext cx="3240842" cy="1184617"/>
          </a:xfrm>
          <a:prstGeom prst="rect">
            <a:avLst/>
          </a:prstGeom>
        </p:spPr>
      </p:pic>
      <p:sp>
        <p:nvSpPr>
          <p:cNvPr id="16" name="矩形标注 15"/>
          <p:cNvSpPr/>
          <p:nvPr/>
        </p:nvSpPr>
        <p:spPr>
          <a:xfrm>
            <a:off x="3707904" y="5373216"/>
            <a:ext cx="1512168" cy="576064"/>
          </a:xfrm>
          <a:prstGeom prst="wedgeRectCallout">
            <a:avLst>
              <a:gd name="adj1" fmla="val 69177"/>
              <a:gd name="adj2" fmla="val -138244"/>
            </a:avLst>
          </a:prstGeom>
          <a:solidFill>
            <a:srgbClr val="63AD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单击“是”接受排练计时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6459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8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3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1" grpId="0" animBg="1"/>
      <p:bldP spid="1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6" y="1772816"/>
            <a:ext cx="6948233" cy="2520280"/>
            <a:chOff x="1350216" y="720713"/>
            <a:chExt cx="6948233" cy="2162261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6" y="720713"/>
              <a:ext cx="6948233" cy="2162261"/>
              <a:chOff x="1350216" y="720713"/>
              <a:chExt cx="6948233" cy="2162261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3"/>
                <a:ext cx="6937250" cy="1235578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61200" y="2203406"/>
                <a:ext cx="6937249" cy="679568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10953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（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）分小组完成“我的班集体”</a:t>
              </a:r>
              <a:r>
                <a:rPr lang="en-US" altLang="zh-CN" sz="2200" kern="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，并完成放映设置，打包做演示准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备；（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）各小组派代表演示小组作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品。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418050" y="2326964"/>
              <a:ext cx="6747205" cy="3982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元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7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相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关习题，按实训指导书完成操作记录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36512" y="404664"/>
            <a:ext cx="4512114" cy="650475"/>
            <a:chOff x="-33010" y="588691"/>
            <a:chExt cx="3059780" cy="449319"/>
          </a:xfrm>
        </p:grpSpPr>
        <p:sp>
          <p:nvSpPr>
            <p:cNvPr id="16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33010" y="658342"/>
              <a:ext cx="2712376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7.5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：放映和发布演示文稿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7178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圆角矩形 8"/>
          <p:cNvSpPr/>
          <p:nvPr/>
        </p:nvSpPr>
        <p:spPr>
          <a:xfrm>
            <a:off x="579476" y="1726309"/>
            <a:ext cx="8064896" cy="4427621"/>
          </a:xfrm>
          <a:custGeom>
            <a:avLst/>
            <a:gdLst/>
            <a:ahLst/>
            <a:cxnLst/>
            <a:rect l="l" t="t" r="r" b="b"/>
            <a:pathLst>
              <a:path w="8064896" h="4427621">
                <a:moveTo>
                  <a:pt x="309092" y="0"/>
                </a:moveTo>
                <a:lnTo>
                  <a:pt x="2862274" y="0"/>
                </a:lnTo>
                <a:cubicBezTo>
                  <a:pt x="2862274" y="646269"/>
                  <a:pt x="3386179" y="1170174"/>
                  <a:pt x="4032448" y="1170174"/>
                </a:cubicBezTo>
                <a:cubicBezTo>
                  <a:pt x="4678717" y="1170174"/>
                  <a:pt x="5202622" y="646269"/>
                  <a:pt x="5202622" y="0"/>
                </a:cubicBezTo>
                <a:lnTo>
                  <a:pt x="7755804" y="0"/>
                </a:lnTo>
                <a:cubicBezTo>
                  <a:pt x="7926511" y="0"/>
                  <a:pt x="8064896" y="138385"/>
                  <a:pt x="8064896" y="309092"/>
                </a:cubicBezTo>
                <a:lnTo>
                  <a:pt x="8064896" y="4118529"/>
                </a:lnTo>
                <a:cubicBezTo>
                  <a:pt x="8064896" y="4289236"/>
                  <a:pt x="7926511" y="4427621"/>
                  <a:pt x="7755804" y="4427621"/>
                </a:cubicBezTo>
                <a:lnTo>
                  <a:pt x="309092" y="4427621"/>
                </a:lnTo>
                <a:cubicBezTo>
                  <a:pt x="138385" y="4427621"/>
                  <a:pt x="0" y="4289236"/>
                  <a:pt x="0" y="4118529"/>
                </a:cubicBezTo>
                <a:lnTo>
                  <a:pt x="0" y="309092"/>
                </a:lnTo>
                <a:cubicBezTo>
                  <a:pt x="0" y="138385"/>
                  <a:pt x="138385" y="0"/>
                  <a:pt x="309092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圆角矩形 35"/>
          <p:cNvSpPr/>
          <p:nvPr/>
        </p:nvSpPr>
        <p:spPr>
          <a:xfrm>
            <a:off x="1458220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圆角矩形 36"/>
          <p:cNvSpPr/>
          <p:nvPr/>
        </p:nvSpPr>
        <p:spPr>
          <a:xfrm>
            <a:off x="6521287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579476" y="4966650"/>
            <a:ext cx="8064896" cy="1210587"/>
            <a:chOff x="579476" y="4966650"/>
            <a:chExt cx="8064896" cy="1210587"/>
          </a:xfrm>
        </p:grpSpPr>
        <p:sp>
          <p:nvSpPr>
            <p:cNvPr id="40" name="矩形 15"/>
            <p:cNvSpPr/>
            <p:nvPr/>
          </p:nvSpPr>
          <p:spPr>
            <a:xfrm>
              <a:off x="579476" y="4966650"/>
              <a:ext cx="8064896" cy="1210587"/>
            </a:xfrm>
            <a:custGeom>
              <a:avLst/>
              <a:gdLst/>
              <a:ahLst/>
              <a:cxnLst/>
              <a:rect l="l" t="t" r="r" b="b"/>
              <a:pathLst>
                <a:path w="8064896" h="1512168">
                  <a:moveTo>
                    <a:pt x="0" y="0"/>
                  </a:moveTo>
                  <a:lnTo>
                    <a:pt x="8064896" y="0"/>
                  </a:lnTo>
                  <a:lnTo>
                    <a:pt x="8064896" y="1203076"/>
                  </a:lnTo>
                  <a:cubicBezTo>
                    <a:pt x="8064896" y="1373783"/>
                    <a:pt x="7926511" y="1512168"/>
                    <a:pt x="7755804" y="1512168"/>
                  </a:cubicBezTo>
                  <a:lnTo>
                    <a:pt x="309092" y="1512168"/>
                  </a:lnTo>
                  <a:cubicBezTo>
                    <a:pt x="138385" y="1512168"/>
                    <a:pt x="0" y="1373783"/>
                    <a:pt x="0" y="1203076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4560554" y="5336381"/>
              <a:ext cx="0" cy="448469"/>
            </a:xfrm>
            <a:prstGeom prst="line">
              <a:avLst/>
            </a:prstGeom>
            <a:solidFill>
              <a:schemeClr val="accent5">
                <a:lumMod val="60000"/>
                <a:lumOff val="40000"/>
              </a:schemeClr>
            </a:solidFill>
            <a:ln w="19050">
              <a:solidFill>
                <a:srgbClr val="63ADB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46" name="矩形 45"/>
          <p:cNvSpPr/>
          <p:nvPr/>
        </p:nvSpPr>
        <p:spPr>
          <a:xfrm>
            <a:off x="1619672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6688978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2155" y="3253854"/>
            <a:ext cx="3818674" cy="10156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6000">
                <a:ln w="6350">
                  <a:noFill/>
                </a:ln>
                <a:effectLst/>
                <a:latin typeface="Arial Black" pitchFamily="34" charset="0"/>
                <a:ea typeface="叶根友刀锋黑草" pitchFamily="2" charset="-122"/>
              </a:defRPr>
            </a:lvl1pPr>
            <a:lvl2pPr marL="742950" indent="-28575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2pPr>
            <a:lvl3pPr marL="1143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3pPr>
            <a:lvl4pPr marL="1600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4pPr>
            <a:lvl5pPr marL="20574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9pPr>
          </a:lstStyle>
          <a:p>
            <a:r>
              <a:rPr lang="en-US" altLang="zh-CN" dirty="0"/>
              <a:t>THANKS</a:t>
            </a:r>
            <a:endParaRPr lang="zh-CN" altLang="en-US" dirty="0"/>
          </a:p>
        </p:txBody>
      </p:sp>
      <p:grpSp>
        <p:nvGrpSpPr>
          <p:cNvPr id="22" name="组合 21"/>
          <p:cNvGrpSpPr/>
          <p:nvPr/>
        </p:nvGrpSpPr>
        <p:grpSpPr>
          <a:xfrm>
            <a:off x="579476" y="4966650"/>
            <a:ext cx="8064896" cy="1210587"/>
            <a:chOff x="579476" y="4966650"/>
            <a:chExt cx="8064896" cy="1210587"/>
          </a:xfrm>
        </p:grpSpPr>
        <p:sp>
          <p:nvSpPr>
            <p:cNvPr id="23" name="矩形 15"/>
            <p:cNvSpPr/>
            <p:nvPr/>
          </p:nvSpPr>
          <p:spPr>
            <a:xfrm>
              <a:off x="579476" y="4966650"/>
              <a:ext cx="8064896" cy="1210587"/>
            </a:xfrm>
            <a:custGeom>
              <a:avLst/>
              <a:gdLst/>
              <a:ahLst/>
              <a:cxnLst/>
              <a:rect l="l" t="t" r="r" b="b"/>
              <a:pathLst>
                <a:path w="8064896" h="1512168">
                  <a:moveTo>
                    <a:pt x="0" y="0"/>
                  </a:moveTo>
                  <a:lnTo>
                    <a:pt x="8064896" y="0"/>
                  </a:lnTo>
                  <a:lnTo>
                    <a:pt x="8064896" y="1203076"/>
                  </a:lnTo>
                  <a:cubicBezTo>
                    <a:pt x="8064896" y="1373783"/>
                    <a:pt x="7926511" y="1512168"/>
                    <a:pt x="7755804" y="1512168"/>
                  </a:cubicBezTo>
                  <a:lnTo>
                    <a:pt x="309092" y="1512168"/>
                  </a:lnTo>
                  <a:cubicBezTo>
                    <a:pt x="138385" y="1512168"/>
                    <a:pt x="0" y="1373783"/>
                    <a:pt x="0" y="1203076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436096" y="5373216"/>
              <a:ext cx="17028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spc="80" dirty="0" smtClean="0">
                  <a:ln w="3175"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itchFamily="34" charset="-122"/>
                  <a:ea typeface="微软雅黑" pitchFamily="34" charset="-122"/>
                  <a:cs typeface="Times New Roman" pitchFamily="18" charset="0"/>
                </a:rPr>
                <a:t>高等教育出版社</a:t>
              </a:r>
              <a:endParaRPr lang="zh-CN" altLang="en-US" sz="1400" spc="80" dirty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4560554" y="5336381"/>
              <a:ext cx="0" cy="448469"/>
            </a:xfrm>
            <a:prstGeom prst="line">
              <a:avLst/>
            </a:prstGeom>
            <a:solidFill>
              <a:schemeClr val="accent5">
                <a:lumMod val="60000"/>
                <a:lumOff val="40000"/>
              </a:schemeClr>
            </a:solidFill>
            <a:ln w="19050">
              <a:solidFill>
                <a:srgbClr val="63ADB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6" name="TextBox 25"/>
          <p:cNvSpPr txBox="1"/>
          <p:nvPr/>
        </p:nvSpPr>
        <p:spPr>
          <a:xfrm>
            <a:off x="2123728" y="5373216"/>
            <a:ext cx="1702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spc="80" dirty="0" smtClean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主编：张巍</a:t>
            </a:r>
            <a:endParaRPr lang="zh-CN" altLang="en-US" sz="1400" spc="80" dirty="0">
              <a:ln w="3175"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604098" y="709900"/>
            <a:ext cx="2015652" cy="2015652"/>
            <a:chOff x="3604098" y="709900"/>
            <a:chExt cx="2015652" cy="2015652"/>
          </a:xfrm>
        </p:grpSpPr>
        <p:sp>
          <p:nvSpPr>
            <p:cNvPr id="27" name="椭圆 26"/>
            <p:cNvSpPr/>
            <p:nvPr/>
          </p:nvSpPr>
          <p:spPr>
            <a:xfrm>
              <a:off x="3604098" y="709900"/>
              <a:ext cx="2015652" cy="2015652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7562" y="895559"/>
              <a:ext cx="1678676" cy="16148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3066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21600000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46" grpId="0" animBg="1"/>
      <p:bldP spid="47" grpId="0" animBg="1"/>
      <p:bldP spid="2" grpId="0"/>
      <p:bldP spid="26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</TotalTime>
  <Words>2257</Words>
  <Application>Microsoft Office PowerPoint</Application>
  <PresentationFormat>全屏显示(4:3)</PresentationFormat>
  <Paragraphs>215</Paragraphs>
  <Slides>37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50" baseType="lpstr">
      <vt:lpstr>方正粗倩简体</vt:lpstr>
      <vt:lpstr>黑体</vt:lpstr>
      <vt:lpstr>宋体</vt:lpstr>
      <vt:lpstr>微软雅黑</vt:lpstr>
      <vt:lpstr>叶根友刀锋黑草</vt:lpstr>
      <vt:lpstr>Arial</vt:lpstr>
      <vt:lpstr>Arial Black</vt:lpstr>
      <vt:lpstr>Calibri</vt:lpstr>
      <vt:lpstr>Franklin Gothic Book</vt:lpstr>
      <vt:lpstr>Times New Roman</vt:lpstr>
      <vt:lpstr>Wingdings</vt:lpstr>
      <vt:lpstr>Office 主题​​</vt:lpstr>
      <vt:lpstr>Image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张岚</cp:lastModifiedBy>
  <cp:revision>115</cp:revision>
  <dcterms:created xsi:type="dcterms:W3CDTF">2013-07-22T14:16:44Z</dcterms:created>
  <dcterms:modified xsi:type="dcterms:W3CDTF">2016-08-01T12:55:32Z</dcterms:modified>
</cp:coreProperties>
</file>