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82" r:id="rId3"/>
    <p:sldId id="272" r:id="rId4"/>
    <p:sldId id="267" r:id="rId5"/>
    <p:sldId id="274" r:id="rId6"/>
    <p:sldId id="273" r:id="rId7"/>
    <p:sldId id="277" r:id="rId8"/>
    <p:sldId id="279" r:id="rId9"/>
    <p:sldId id="271" r:id="rId10"/>
    <p:sldId id="280" r:id="rId11"/>
    <p:sldId id="281" r:id="rId1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5CFF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722" autoAdjust="0"/>
    <p:restoredTop sz="94660"/>
  </p:normalViewPr>
  <p:slideViewPr>
    <p:cSldViewPr>
      <p:cViewPr>
        <p:scale>
          <a:sx n="60" d="100"/>
          <a:sy n="60" d="100"/>
        </p:scale>
        <p:origin x="-72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1714500" y="-21511"/>
            <a:ext cx="7200900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3635896" y="-21511"/>
            <a:ext cx="5184576" cy="42617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37330" y="2021195"/>
            <a:ext cx="5949470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330016" y="6170024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530820CF-B880-4189-942D-D702A7CBA730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50" name="Rectangle 49"/>
          <p:cNvSpPr/>
          <p:nvPr/>
        </p:nvSpPr>
        <p:spPr>
          <a:xfrm>
            <a:off x="5328642" y="610926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981273" y="574094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26849" y="574094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9" name="Rectangle 88"/>
          <p:cNvSpPr/>
          <p:nvPr/>
        </p:nvSpPr>
        <p:spPr>
          <a:xfrm>
            <a:off x="5328642" y="610926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8867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39181" y="448221"/>
            <a:ext cx="7024744" cy="80827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1484784"/>
            <a:ext cx="6777317" cy="43478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363604" y="59235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5312" y="5923507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4000" b="1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b="1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b="1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b="1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b="1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815872" y="1412776"/>
            <a:ext cx="6851104" cy="1702160"/>
          </a:xfrm>
        </p:spPr>
        <p:txBody>
          <a:bodyPr>
            <a:normAutofit/>
          </a:bodyPr>
          <a:lstStyle/>
          <a:p>
            <a:r>
              <a:rPr lang="en-US" altLang="zh-CN" sz="4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PPT</a:t>
            </a:r>
            <a:r>
              <a:rPr lang="zh-CN" altLang="en-US" sz="4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动画制作</a:t>
            </a:r>
            <a:r>
              <a:rPr lang="en-US" altLang="zh-CN" sz="4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—</a:t>
            </a:r>
            <a:br>
              <a:rPr lang="en-US" altLang="zh-CN" sz="4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CN" altLang="en-US" sz="4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文本框数字动画</a:t>
            </a:r>
            <a:endParaRPr lang="zh-CN" altLang="en-US" sz="40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4572000" y="4005064"/>
            <a:ext cx="3309803" cy="1260629"/>
          </a:xfrm>
        </p:spPr>
        <p:txBody>
          <a:bodyPr>
            <a:noAutofit/>
          </a:bodyPr>
          <a:lstStyle/>
          <a:p>
            <a:r>
              <a:rPr lang="zh-CN" altLang="en-US" sz="3600" dirty="0" smtClean="0"/>
              <a:t>主讲人：黄毅</a:t>
            </a:r>
            <a:endParaRPr lang="zh-CN" altLang="en-US" sz="3600" dirty="0"/>
          </a:p>
        </p:txBody>
      </p:sp>
      <p:sp>
        <p:nvSpPr>
          <p:cNvPr id="4" name="TextBox 3"/>
          <p:cNvSpPr txBox="1"/>
          <p:nvPr/>
        </p:nvSpPr>
        <p:spPr>
          <a:xfrm>
            <a:off x="5148064" y="0"/>
            <a:ext cx="35189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</a:rPr>
              <a:t>岳阳市网络工程职业技术学校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4143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上节回顾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43492" y="1484785"/>
            <a:ext cx="6777317" cy="1255470"/>
          </a:xfrm>
        </p:spPr>
        <p:txBody>
          <a:bodyPr/>
          <a:lstStyle/>
          <a:p>
            <a:r>
              <a:rPr lang="en-US" altLang="zh-CN" dirty="0"/>
              <a:t>PPT</a:t>
            </a:r>
            <a:r>
              <a:rPr lang="zh-CN" altLang="en-US" dirty="0"/>
              <a:t>动画</a:t>
            </a:r>
            <a:r>
              <a:rPr lang="en-US" altLang="zh-CN" dirty="0"/>
              <a:t>——</a:t>
            </a:r>
            <a:r>
              <a:rPr lang="zh-CN" altLang="en-US" dirty="0"/>
              <a:t>图片放大技巧</a:t>
            </a:r>
          </a:p>
        </p:txBody>
      </p:sp>
      <p:sp>
        <p:nvSpPr>
          <p:cNvPr id="4" name="标题 1"/>
          <p:cNvSpPr txBox="1">
            <a:spLocks/>
          </p:cNvSpPr>
          <p:nvPr/>
        </p:nvSpPr>
        <p:spPr>
          <a:xfrm>
            <a:off x="1080940" y="2692732"/>
            <a:ext cx="7024744" cy="80827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zh-CN" altLang="en-US" dirty="0" smtClean="0"/>
              <a:t>本节内容</a:t>
            </a:r>
            <a:endParaRPr lang="zh-CN" altLang="en-US" dirty="0"/>
          </a:p>
        </p:txBody>
      </p:sp>
      <p:sp>
        <p:nvSpPr>
          <p:cNvPr id="5" name="内容占位符 2"/>
          <p:cNvSpPr txBox="1">
            <a:spLocks/>
          </p:cNvSpPr>
          <p:nvPr/>
        </p:nvSpPr>
        <p:spPr>
          <a:xfrm>
            <a:off x="1080940" y="3863331"/>
            <a:ext cx="6777317" cy="16539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 smtClean="0"/>
              <a:t>PPT</a:t>
            </a:r>
            <a:r>
              <a:rPr lang="zh-CN" altLang="en-US" dirty="0" smtClean="0"/>
              <a:t>动画</a:t>
            </a:r>
            <a:r>
              <a:rPr lang="en-US" altLang="zh-CN" dirty="0" smtClean="0"/>
              <a:t>——</a:t>
            </a:r>
            <a:r>
              <a:rPr lang="zh-CN" altLang="en-US" dirty="0" smtClean="0"/>
              <a:t>文本框</a:t>
            </a:r>
            <a:r>
              <a:rPr lang="zh-CN" altLang="en-US" dirty="0"/>
              <a:t>数字</a:t>
            </a:r>
            <a:r>
              <a:rPr lang="zh-CN" altLang="en-US" dirty="0" smtClean="0"/>
              <a:t>动画</a:t>
            </a:r>
            <a:endParaRPr lang="en-US" altLang="zh-CN" dirty="0" smtClean="0"/>
          </a:p>
        </p:txBody>
      </p:sp>
      <p:pic>
        <p:nvPicPr>
          <p:cNvPr id="12" name="no2-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23127" y="1593086"/>
            <a:ext cx="1397936" cy="1835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no2-大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24128" y="675087"/>
            <a:ext cx="2795934" cy="3671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719620" y="4561199"/>
            <a:ext cx="612068" cy="837768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en-US" altLang="zh-CN" spc="-10000" dirty="0" smtClean="0"/>
              <a:t>0123456789</a:t>
            </a:r>
            <a:endParaRPr lang="zh-CN" altLang="en-US" spc="-10000" dirty="0"/>
          </a:p>
        </p:txBody>
      </p:sp>
      <p:sp>
        <p:nvSpPr>
          <p:cNvPr id="9" name="TextBox 8"/>
          <p:cNvSpPr txBox="1"/>
          <p:nvPr/>
        </p:nvSpPr>
        <p:spPr>
          <a:xfrm>
            <a:off x="89550" y="4561199"/>
            <a:ext cx="612000" cy="837768"/>
          </a:xfrm>
          <a:prstGeom prst="rect">
            <a:avLst/>
          </a:prstGeom>
          <a:noFill/>
        </p:spPr>
        <p:txBody>
          <a:bodyPr wrap="none" numCol="1" rtlCol="0">
            <a:prstTxWarp prst="textPlain">
              <a:avLst/>
            </a:prstTxWarp>
            <a:spAutoFit/>
          </a:bodyPr>
          <a:lstStyle>
            <a:defPPr>
              <a:defRPr lang="zh-CN"/>
            </a:defPPr>
            <a:lvl1pPr>
              <a:defRPr spc="-10000"/>
            </a:lvl1pPr>
          </a:lstStyle>
          <a:p>
            <a:r>
              <a:rPr lang="en-US" altLang="zh-CN" dirty="0" smtClean="0">
                <a:noFill/>
              </a:rPr>
              <a:t>-</a:t>
            </a:r>
            <a:r>
              <a:rPr lang="en-US" altLang="zh-CN" dirty="0" smtClean="0"/>
              <a:t>123456789</a:t>
            </a:r>
            <a:endParaRPr lang="zh-CN" alt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701550" y="5650759"/>
            <a:ext cx="7604652" cy="461686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en-US" altLang="zh-CN" dirty="0" smtClean="0">
                <a:solidFill>
                  <a:srgbClr val="00B0F0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____________________________________________________________________________________________________</a:t>
            </a:r>
            <a:endParaRPr lang="zh-CN" altLang="en-US" dirty="0">
              <a:solidFill>
                <a:srgbClr val="00B0F0"/>
              </a:solidFill>
              <a:effectLst>
                <a:glow rad="101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046062" y="4561199"/>
            <a:ext cx="1836204" cy="837768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en-US" altLang="zh-CN" dirty="0" smtClean="0"/>
              <a:t>100</a:t>
            </a:r>
            <a:endParaRPr lang="zh-CN" altLang="en-US" dirty="0"/>
          </a:p>
        </p:txBody>
      </p:sp>
      <p:sp>
        <p:nvSpPr>
          <p:cNvPr id="14" name="圆角矩形 13"/>
          <p:cNvSpPr/>
          <p:nvPr/>
        </p:nvSpPr>
        <p:spPr>
          <a:xfrm>
            <a:off x="701550" y="5666763"/>
            <a:ext cx="7604652" cy="445681"/>
          </a:xfrm>
          <a:prstGeom prst="roundRect">
            <a:avLst/>
          </a:prstGeom>
          <a:noFill/>
          <a:ln w="1016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3932319" y="5666764"/>
            <a:ext cx="14029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/>
              <a:t>Loading…</a:t>
            </a:r>
            <a:endParaRPr lang="zh-CN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825064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nodeType="clickEffect">
                                  <p:stCondLst>
                                    <p:cond delay="1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1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10" fill="hold"/>
                                        <p:tgtEl>
                                          <p:spTgt spid="1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6" presetClass="emph" presetSubtype="0" fill="hold" nodeType="withEffect">
                                  <p:stCondLst>
                                    <p:cond delay="1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1" presetClass="entr" presetSubtype="0" repeatCount="1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0" dur="1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4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7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5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grpId="8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6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grpId="9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42" presetClass="pat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1.94444E-6 4.44444E-6 L 0.83559 0.00185 " pathEditMode="relative" rAng="0" ptsTypes="AA">
                                      <p:cBhvr>
                                        <p:cTn id="78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771" y="93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42" presetClass="pat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1.66667E-6 4.44444E-6 L 0.82587 0.00185 " pathEditMode="relative" rAng="0" ptsTypes="AA">
                                      <p:cBhvr>
                                        <p:cTn id="80" dur="1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285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8" grpId="0"/>
      <p:bldP spid="8" grpId="1"/>
      <p:bldP spid="9" grpId="0"/>
      <p:bldP spid="9" grpId="1"/>
      <p:bldP spid="10" grpId="0"/>
      <p:bldP spid="11" grpId="0"/>
      <p:bldP spid="14" grpId="0" animBg="1"/>
      <p:bldP spid="15" grpId="0"/>
      <p:bldP spid="15" grpId="1"/>
      <p:bldP spid="15" grpId="2"/>
      <p:bldP spid="15" grpId="3"/>
      <p:bldP spid="15" grpId="4"/>
      <p:bldP spid="15" grpId="5"/>
      <p:bldP spid="15" grpId="6"/>
      <p:bldP spid="15" grpId="7"/>
      <p:bldP spid="15" grpId="8"/>
      <p:bldP spid="15" grpId="9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1"/>
          <p:cNvSpPr txBox="1">
            <a:spLocks/>
          </p:cNvSpPr>
          <p:nvPr/>
        </p:nvSpPr>
        <p:spPr>
          <a:xfrm>
            <a:off x="467544" y="548680"/>
            <a:ext cx="7024744" cy="576064"/>
          </a:xfrm>
          <a:prstGeom prst="rect">
            <a:avLst/>
          </a:prstGeom>
        </p:spPr>
        <p:txBody>
          <a:bodyPr>
            <a:normAutofit fontScale="90000" lnSpcReduction="2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altLang="zh-CN" dirty="0" smtClean="0"/>
              <a:t>1</a:t>
            </a:r>
            <a:r>
              <a:rPr lang="zh-CN" altLang="en-US" dirty="0" smtClean="0"/>
              <a:t>、动画演示</a:t>
            </a:r>
            <a:endParaRPr lang="zh-CN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690839" y="2771488"/>
            <a:ext cx="612068" cy="837768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en-US" altLang="zh-CN" spc="-10000" dirty="0" smtClean="0"/>
              <a:t>0123456789</a:t>
            </a:r>
            <a:endParaRPr lang="zh-CN" altLang="en-US" spc="-10000" dirty="0"/>
          </a:p>
        </p:txBody>
      </p:sp>
      <p:sp>
        <p:nvSpPr>
          <p:cNvPr id="4" name="TextBox 3"/>
          <p:cNvSpPr txBox="1"/>
          <p:nvPr/>
        </p:nvSpPr>
        <p:spPr>
          <a:xfrm>
            <a:off x="60769" y="2771488"/>
            <a:ext cx="612000" cy="837768"/>
          </a:xfrm>
          <a:prstGeom prst="rect">
            <a:avLst/>
          </a:prstGeom>
          <a:noFill/>
        </p:spPr>
        <p:txBody>
          <a:bodyPr wrap="none" numCol="1" rtlCol="0">
            <a:prstTxWarp prst="textPlain">
              <a:avLst/>
            </a:prstTxWarp>
            <a:spAutoFit/>
          </a:bodyPr>
          <a:lstStyle>
            <a:defPPr>
              <a:defRPr lang="zh-CN"/>
            </a:defPPr>
            <a:lvl1pPr>
              <a:defRPr spc="-10000"/>
            </a:lvl1pPr>
          </a:lstStyle>
          <a:p>
            <a:r>
              <a:rPr lang="en-US" altLang="zh-CN" dirty="0" smtClean="0">
                <a:noFill/>
              </a:rPr>
              <a:t>-</a:t>
            </a:r>
            <a:r>
              <a:rPr lang="en-US" altLang="zh-CN" dirty="0" smtClean="0"/>
              <a:t>123456789</a:t>
            </a:r>
            <a:endParaRPr lang="zh-CN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72769" y="3861048"/>
            <a:ext cx="7604652" cy="461686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en-US" altLang="zh-CN" dirty="0" smtClean="0">
                <a:solidFill>
                  <a:srgbClr val="00B0F0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____________________________________________________________________________________________________</a:t>
            </a:r>
            <a:endParaRPr lang="zh-CN" altLang="en-US" dirty="0">
              <a:solidFill>
                <a:srgbClr val="00B0F0"/>
              </a:solidFill>
              <a:effectLst>
                <a:glow rad="101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017281" y="2771488"/>
            <a:ext cx="1836204" cy="837768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en-US" altLang="zh-CN" dirty="0" smtClean="0"/>
              <a:t>100</a:t>
            </a:r>
            <a:endParaRPr lang="zh-CN" altLang="en-US" dirty="0"/>
          </a:p>
        </p:txBody>
      </p:sp>
      <p:sp>
        <p:nvSpPr>
          <p:cNvPr id="8" name="圆角矩形 7"/>
          <p:cNvSpPr/>
          <p:nvPr/>
        </p:nvSpPr>
        <p:spPr>
          <a:xfrm>
            <a:off x="672769" y="3877052"/>
            <a:ext cx="7604652" cy="445681"/>
          </a:xfrm>
          <a:prstGeom prst="roundRect">
            <a:avLst/>
          </a:prstGeom>
          <a:noFill/>
          <a:ln w="1016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3903538" y="3877053"/>
            <a:ext cx="14029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/>
              <a:t>Loading…</a:t>
            </a:r>
            <a:endParaRPr lang="zh-CN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035292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1" presetClass="entr" presetSubtype="0" repeatCount="1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0" dur="1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4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7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5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8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6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9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2" presetClass="pat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1.94444E-6 4.44444E-6 L 0.83559 0.00185 " pathEditMode="relative" rAng="0" ptsTypes="AA">
                                      <p:cBhvr>
                                        <p:cTn id="48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771" y="93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1.66667E-6 4.44444E-6 L 0.82587 0.00185 " pathEditMode="relative" rAng="0" ptsTypes="AA">
                                      <p:cBhvr>
                                        <p:cTn id="50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285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/>
      <p:bldP spid="4" grpId="1"/>
      <p:bldP spid="6" grpId="0"/>
      <p:bldP spid="7" grpId="0"/>
      <p:bldP spid="8" grpId="0" animBg="1"/>
      <p:bldP spid="9" grpId="0"/>
      <p:bldP spid="9" grpId="1"/>
      <p:bldP spid="9" grpId="2"/>
      <p:bldP spid="9" grpId="3"/>
      <p:bldP spid="9" grpId="4"/>
      <p:bldP spid="9" grpId="5"/>
      <p:bldP spid="9" grpId="6"/>
      <p:bldP spid="9" grpId="7"/>
      <p:bldP spid="9" grpId="8"/>
      <p:bldP spid="9" grpId="9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576064"/>
          </a:xfrm>
        </p:spPr>
        <p:txBody>
          <a:bodyPr>
            <a:normAutofit fontScale="90000"/>
          </a:bodyPr>
          <a:lstStyle/>
          <a:p>
            <a:r>
              <a:rPr lang="en-US" altLang="zh-CN" dirty="0" smtClean="0"/>
              <a:t>2</a:t>
            </a:r>
            <a:r>
              <a:rPr lang="zh-CN" altLang="en-US" dirty="0" smtClean="0"/>
              <a:t>、动画分解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980729"/>
            <a:ext cx="6777317" cy="432048"/>
          </a:xfrm>
        </p:spPr>
        <p:txBody>
          <a:bodyPr>
            <a:normAutofit lnSpcReduction="10000"/>
          </a:bodyPr>
          <a:lstStyle/>
          <a:p>
            <a:r>
              <a:rPr lang="zh-CN" altLang="en-US" dirty="0" smtClean="0"/>
              <a:t>准备两个文本框 输入</a:t>
            </a:r>
            <a:r>
              <a:rPr lang="en-US" altLang="zh-CN" dirty="0" smtClean="0"/>
              <a:t>0-9</a:t>
            </a:r>
          </a:p>
        </p:txBody>
      </p:sp>
    </p:spTree>
    <p:extLst>
      <p:ext uri="{BB962C8B-B14F-4D97-AF65-F5344CB8AC3E}">
        <p14:creationId xmlns:p14="http://schemas.microsoft.com/office/powerpoint/2010/main" val="3188874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576064"/>
          </a:xfrm>
        </p:spPr>
        <p:txBody>
          <a:bodyPr>
            <a:normAutofit fontScale="90000"/>
          </a:bodyPr>
          <a:lstStyle/>
          <a:p>
            <a:r>
              <a:rPr lang="en-US" altLang="zh-CN" dirty="0" smtClean="0"/>
              <a:t>2</a:t>
            </a:r>
            <a:r>
              <a:rPr lang="zh-CN" altLang="en-US" dirty="0" smtClean="0"/>
              <a:t>、动画分解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980728"/>
            <a:ext cx="6777317" cy="1368151"/>
          </a:xfrm>
        </p:spPr>
        <p:txBody>
          <a:bodyPr>
            <a:normAutofit/>
          </a:bodyPr>
          <a:lstStyle/>
          <a:p>
            <a:r>
              <a:rPr lang="zh-CN" altLang="en-US" dirty="0" smtClean="0"/>
              <a:t>文字格式变为正方形</a:t>
            </a:r>
            <a:endParaRPr lang="en-US" altLang="zh-CN" dirty="0" smtClean="0"/>
          </a:p>
          <a:p>
            <a:r>
              <a:rPr lang="zh-CN" altLang="en-US" dirty="0" smtClean="0"/>
              <a:t>（格式</a:t>
            </a:r>
            <a:r>
              <a:rPr lang="en-US" altLang="zh-CN" dirty="0" smtClean="0"/>
              <a:t>-</a:t>
            </a:r>
            <a:r>
              <a:rPr lang="zh-CN" altLang="en-US" dirty="0" smtClean="0"/>
              <a:t>文本效果</a:t>
            </a:r>
            <a:r>
              <a:rPr lang="en-US" altLang="zh-CN" dirty="0" smtClean="0"/>
              <a:t>-</a:t>
            </a:r>
            <a:r>
              <a:rPr lang="zh-CN" altLang="en-US" dirty="0" smtClean="0"/>
              <a:t>转换</a:t>
            </a:r>
            <a:r>
              <a:rPr lang="en-US" altLang="zh-CN" dirty="0" smtClean="0"/>
              <a:t>-</a:t>
            </a:r>
            <a:r>
              <a:rPr lang="zh-CN" altLang="en-US" dirty="0" smtClean="0"/>
              <a:t>正方形）</a:t>
            </a:r>
            <a:endParaRPr lang="en-US" altLang="zh-CN" dirty="0" smtClean="0"/>
          </a:p>
        </p:txBody>
      </p:sp>
    </p:spTree>
    <p:extLst>
      <p:ext uri="{BB962C8B-B14F-4D97-AF65-F5344CB8AC3E}">
        <p14:creationId xmlns:p14="http://schemas.microsoft.com/office/powerpoint/2010/main" val="1071618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576064"/>
          </a:xfrm>
        </p:spPr>
        <p:txBody>
          <a:bodyPr>
            <a:normAutofit fontScale="90000"/>
          </a:bodyPr>
          <a:lstStyle/>
          <a:p>
            <a:r>
              <a:rPr lang="en-US" altLang="zh-CN" dirty="0" smtClean="0"/>
              <a:t>2</a:t>
            </a:r>
            <a:r>
              <a:rPr lang="zh-CN" altLang="en-US" dirty="0" smtClean="0"/>
              <a:t>、动画分解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980728"/>
            <a:ext cx="6777317" cy="1512167"/>
          </a:xfrm>
        </p:spPr>
        <p:txBody>
          <a:bodyPr>
            <a:normAutofit/>
          </a:bodyPr>
          <a:lstStyle/>
          <a:p>
            <a:r>
              <a:rPr lang="zh-CN" altLang="en-US" dirty="0" smtClean="0"/>
              <a:t>文字压到一起</a:t>
            </a:r>
            <a:endParaRPr lang="en-US" altLang="zh-CN" dirty="0" smtClean="0"/>
          </a:p>
          <a:p>
            <a:r>
              <a:rPr lang="zh-CN" altLang="en-US" dirty="0" smtClean="0"/>
              <a:t>（字体</a:t>
            </a:r>
            <a:r>
              <a:rPr lang="en-US" altLang="zh-CN" dirty="0" smtClean="0"/>
              <a:t>-</a:t>
            </a:r>
            <a:r>
              <a:rPr lang="zh-CN" altLang="en-US" dirty="0" smtClean="0"/>
              <a:t>字符间距</a:t>
            </a:r>
            <a:r>
              <a:rPr lang="en-US" altLang="zh-CN" dirty="0" smtClean="0"/>
              <a:t>-</a:t>
            </a:r>
            <a:r>
              <a:rPr lang="zh-CN" altLang="en-US" dirty="0" smtClean="0"/>
              <a:t>紧缩</a:t>
            </a:r>
            <a:r>
              <a:rPr lang="en-US" altLang="zh-CN" dirty="0" smtClean="0"/>
              <a:t>-100</a:t>
            </a:r>
            <a:r>
              <a:rPr lang="zh-CN" altLang="en-US" dirty="0" smtClean="0"/>
              <a:t>磅）</a:t>
            </a: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600581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576064"/>
          </a:xfrm>
        </p:spPr>
        <p:txBody>
          <a:bodyPr>
            <a:normAutofit fontScale="90000"/>
          </a:bodyPr>
          <a:lstStyle/>
          <a:p>
            <a:r>
              <a:rPr lang="en-US" altLang="zh-CN" dirty="0" smtClean="0"/>
              <a:t>2</a:t>
            </a:r>
            <a:r>
              <a:rPr lang="zh-CN" altLang="en-US" dirty="0" smtClean="0"/>
              <a:t>、动画分解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980728"/>
            <a:ext cx="7546650" cy="2448272"/>
          </a:xfrm>
        </p:spPr>
        <p:txBody>
          <a:bodyPr>
            <a:normAutofit/>
          </a:bodyPr>
          <a:lstStyle/>
          <a:p>
            <a:r>
              <a:rPr lang="zh-CN" altLang="en-US" dirty="0" smtClean="0"/>
              <a:t>文本框帧动画</a:t>
            </a:r>
            <a:endParaRPr lang="en-US" altLang="zh-CN" dirty="0" smtClean="0"/>
          </a:p>
          <a:p>
            <a:r>
              <a:rPr lang="zh-CN" altLang="en-US" dirty="0" smtClean="0"/>
              <a:t>添加闪烁一</a:t>
            </a:r>
            <a:r>
              <a:rPr lang="zh-CN" altLang="en-US" dirty="0"/>
              <a:t>次动画（按字出现）</a:t>
            </a:r>
            <a:r>
              <a:rPr lang="en-US" altLang="zh-CN" dirty="0"/>
              <a:t>2003</a:t>
            </a:r>
            <a:r>
              <a:rPr lang="zh-CN" altLang="en-US" dirty="0"/>
              <a:t>版</a:t>
            </a:r>
            <a:r>
              <a:rPr lang="zh-CN" altLang="en-US" dirty="0" smtClean="0"/>
              <a:t>才有</a:t>
            </a:r>
            <a:endParaRPr lang="en-US" altLang="zh-CN" dirty="0" smtClean="0"/>
          </a:p>
          <a:p>
            <a:r>
              <a:rPr lang="zh-CN" altLang="en-US" dirty="0" smtClean="0"/>
              <a:t>动画时间就是每一个数字的时间</a:t>
            </a:r>
            <a:endParaRPr lang="en-US" altLang="zh-CN" dirty="0" smtClean="0"/>
          </a:p>
          <a:p>
            <a:r>
              <a:rPr lang="zh-CN" altLang="en-US" dirty="0" smtClean="0"/>
              <a:t>动画延迟设为</a:t>
            </a:r>
            <a:r>
              <a:rPr lang="en-US" altLang="zh-CN" dirty="0" smtClean="0"/>
              <a:t>100</a:t>
            </a:r>
            <a:r>
              <a:rPr lang="zh-CN" altLang="en-US" dirty="0" smtClean="0"/>
              <a:t>（上一数字放完才播放后面数字）</a:t>
            </a:r>
            <a:endParaRPr lang="en-US" altLang="zh-CN" dirty="0" smtClean="0"/>
          </a:p>
          <a:p>
            <a:endParaRPr lang="en-US" altLang="zh-CN" dirty="0"/>
          </a:p>
        </p:txBody>
      </p:sp>
      <p:sp>
        <p:nvSpPr>
          <p:cNvPr id="5" name="TextBox 4"/>
          <p:cNvSpPr txBox="1"/>
          <p:nvPr/>
        </p:nvSpPr>
        <p:spPr>
          <a:xfrm>
            <a:off x="7306308" y="1484784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/>
              <a:t>出现一次</a:t>
            </a:r>
            <a:endParaRPr lang="en-US" altLang="zh-CN" sz="2400" dirty="0" smtClean="0"/>
          </a:p>
        </p:txBody>
      </p:sp>
    </p:spTree>
    <p:extLst>
      <p:ext uri="{BB962C8B-B14F-4D97-AF65-F5344CB8AC3E}">
        <p14:creationId xmlns:p14="http://schemas.microsoft.com/office/powerpoint/2010/main" val="860930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2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576064"/>
          </a:xfrm>
        </p:spPr>
        <p:txBody>
          <a:bodyPr>
            <a:normAutofit fontScale="90000"/>
          </a:bodyPr>
          <a:lstStyle/>
          <a:p>
            <a:r>
              <a:rPr lang="en-US" altLang="zh-CN" dirty="0" smtClean="0"/>
              <a:t>2</a:t>
            </a:r>
            <a:r>
              <a:rPr lang="zh-CN" altLang="en-US" dirty="0" smtClean="0"/>
              <a:t>、动画分解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980728"/>
            <a:ext cx="6777317" cy="1512167"/>
          </a:xfrm>
        </p:spPr>
        <p:txBody>
          <a:bodyPr>
            <a:normAutofit/>
          </a:bodyPr>
          <a:lstStyle/>
          <a:p>
            <a:r>
              <a:rPr lang="zh-CN" altLang="en-US" dirty="0" smtClean="0"/>
              <a:t>动画参数设定</a:t>
            </a:r>
            <a:endParaRPr lang="en-US" altLang="zh-CN" dirty="0" smtClean="0"/>
          </a:p>
          <a:p>
            <a:r>
              <a:rPr lang="zh-CN" altLang="en-US" dirty="0" smtClean="0"/>
              <a:t>调整两个文本框的时长</a:t>
            </a: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750478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3</a:t>
            </a:r>
            <a:r>
              <a:rPr lang="zh-CN" altLang="en-US" smtClean="0"/>
              <a:t>、总结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/>
              <a:t>准备两个文本框 输入</a:t>
            </a:r>
            <a:r>
              <a:rPr lang="en-US" altLang="zh-CN" dirty="0"/>
              <a:t>0-9</a:t>
            </a:r>
          </a:p>
          <a:p>
            <a:r>
              <a:rPr lang="zh-CN" altLang="en-US" dirty="0" smtClean="0"/>
              <a:t>文本</a:t>
            </a:r>
            <a:r>
              <a:rPr lang="zh-CN" altLang="en-US" dirty="0"/>
              <a:t>效果</a:t>
            </a:r>
            <a:r>
              <a:rPr lang="en-US" altLang="zh-CN" dirty="0"/>
              <a:t>——</a:t>
            </a:r>
            <a:r>
              <a:rPr lang="zh-CN" altLang="en-US" dirty="0"/>
              <a:t>转换</a:t>
            </a:r>
            <a:r>
              <a:rPr lang="en-US" altLang="zh-CN" dirty="0"/>
              <a:t>——</a:t>
            </a:r>
            <a:r>
              <a:rPr lang="zh-CN" altLang="en-US" dirty="0" smtClean="0"/>
              <a:t>正方形</a:t>
            </a:r>
            <a:endParaRPr lang="en-US" altLang="zh-CN" dirty="0" smtClean="0"/>
          </a:p>
          <a:p>
            <a:r>
              <a:rPr lang="zh-CN" altLang="en-US" dirty="0"/>
              <a:t>文字压到</a:t>
            </a:r>
            <a:r>
              <a:rPr lang="zh-CN" altLang="en-US" dirty="0" smtClean="0"/>
              <a:t>一起</a:t>
            </a:r>
            <a:endParaRPr lang="en-US" altLang="zh-CN" dirty="0" smtClean="0"/>
          </a:p>
          <a:p>
            <a:r>
              <a:rPr lang="zh-CN" altLang="en-US" dirty="0" smtClean="0"/>
              <a:t>添加闪烁一次动画（按字出现）</a:t>
            </a:r>
            <a:r>
              <a:rPr lang="en-US" altLang="zh-CN" dirty="0" smtClean="0"/>
              <a:t>2003</a:t>
            </a:r>
            <a:r>
              <a:rPr lang="zh-CN" altLang="en-US" dirty="0" smtClean="0"/>
              <a:t>版才有</a:t>
            </a:r>
            <a:endParaRPr lang="en-US" altLang="zh-CN" dirty="0" smtClean="0"/>
          </a:p>
          <a:p>
            <a:r>
              <a:rPr lang="zh-CN" altLang="en-US" dirty="0" smtClean="0"/>
              <a:t>动画设定</a:t>
            </a:r>
            <a:endParaRPr lang="en-US" altLang="zh-CN" dirty="0" smtClean="0"/>
          </a:p>
        </p:txBody>
      </p:sp>
    </p:spTree>
    <p:extLst>
      <p:ext uri="{BB962C8B-B14F-4D97-AF65-F5344CB8AC3E}">
        <p14:creationId xmlns:p14="http://schemas.microsoft.com/office/powerpoint/2010/main" val="1571466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s0.bdstatic.com/70cFvHSh_Q1YnxGkpoWK1HF6hhy/it/u=3659201694,1836903616&amp;fm=26&amp;gp=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26" r="11758"/>
          <a:stretch/>
        </p:blipFill>
        <p:spPr bwMode="auto">
          <a:xfrm>
            <a:off x="1558173" y="360119"/>
            <a:ext cx="6027654" cy="6137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82961" y="188640"/>
            <a:ext cx="7024744" cy="808276"/>
          </a:xfrm>
        </p:spPr>
        <p:txBody>
          <a:bodyPr/>
          <a:lstStyle/>
          <a:p>
            <a:r>
              <a:rPr lang="en-US" altLang="zh-CN" dirty="0" smtClean="0"/>
              <a:t>4</a:t>
            </a:r>
            <a:r>
              <a:rPr lang="zh-CN" altLang="en-US" dirty="0" smtClean="0"/>
              <a:t>、其他应用</a:t>
            </a:r>
            <a:endParaRPr lang="zh-CN" altLang="en-US" dirty="0"/>
          </a:p>
        </p:txBody>
      </p:sp>
      <p:grpSp>
        <p:nvGrpSpPr>
          <p:cNvPr id="8" name="组合 7"/>
          <p:cNvGrpSpPr/>
          <p:nvPr/>
        </p:nvGrpSpPr>
        <p:grpSpPr>
          <a:xfrm>
            <a:off x="4451746" y="1190624"/>
            <a:ext cx="216144" cy="4470624"/>
            <a:chOff x="10800692" y="1118536"/>
            <a:chExt cx="216144" cy="4470624"/>
          </a:xfrm>
        </p:grpSpPr>
        <p:sp>
          <p:nvSpPr>
            <p:cNvPr id="9" name="等腰三角形 8"/>
            <p:cNvSpPr/>
            <p:nvPr/>
          </p:nvSpPr>
          <p:spPr>
            <a:xfrm flipV="1">
              <a:off x="10800692" y="3212976"/>
              <a:ext cx="216144" cy="2376184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等腰三角形 6"/>
            <p:cNvSpPr/>
            <p:nvPr/>
          </p:nvSpPr>
          <p:spPr>
            <a:xfrm>
              <a:off x="10800692" y="1118536"/>
              <a:ext cx="216144" cy="2376184"/>
            </a:xfrm>
            <a:prstGeom prst="triangl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3347864" y="2666334"/>
            <a:ext cx="1080000" cy="1440000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en-US" altLang="zh-CN" sz="8000" spc="-10000" dirty="0" smtClean="0">
                <a:ln w="1905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innerShdw blurRad="114300">
                    <a:prstClr val="black"/>
                  </a:innerShdw>
                  <a:reflection blurRad="6350" stA="55000" endA="300" endPos="45500" dir="5400000" sy="-100000" algn="bl" rotWithShape="0"/>
                </a:effectLst>
                <a:latin typeface="Arial Black" pitchFamily="34" charset="0"/>
              </a:rPr>
              <a:t>543210</a:t>
            </a:r>
            <a:endParaRPr lang="zh-CN" altLang="en-US" sz="8000" spc="-10000" dirty="0">
              <a:ln w="19050">
                <a:solidFill>
                  <a:schemeClr val="tx1"/>
                </a:solidFill>
              </a:ln>
              <a:solidFill>
                <a:srgbClr val="FF0000"/>
              </a:solidFill>
              <a:effectLst>
                <a:innerShdw blurRad="114300">
                  <a:prstClr val="black"/>
                </a:innerShdw>
                <a:reflection blurRad="6350" stA="55000" endA="300" endPos="45500" dir="5400000" sy="-100000" algn="bl" rotWithShape="0"/>
              </a:effectLst>
              <a:latin typeface="Arial Black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88144" y="2636912"/>
            <a:ext cx="1080000" cy="1440000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en-US" altLang="zh-CN" sz="8000" spc="-10000" dirty="0" smtClean="0">
                <a:ln w="1905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innerShdw blurRad="114300">
                    <a:prstClr val="black"/>
                  </a:innerShdw>
                  <a:reflection blurRad="6350" stA="55000" endA="300" endPos="45500" dir="5400000" sy="-100000" algn="bl" rotWithShape="0"/>
                </a:effectLst>
                <a:latin typeface="Arial Black" pitchFamily="34" charset="0"/>
              </a:rPr>
              <a:t>9876543210</a:t>
            </a:r>
            <a:endParaRPr lang="zh-CN" altLang="en-US" sz="8000" spc="-10000" dirty="0">
              <a:ln w="19050">
                <a:solidFill>
                  <a:schemeClr val="tx1"/>
                </a:solidFill>
              </a:ln>
              <a:solidFill>
                <a:srgbClr val="FF0000"/>
              </a:solidFill>
              <a:effectLst>
                <a:innerShdw blurRad="114300">
                  <a:prstClr val="black"/>
                </a:innerShdw>
                <a:reflection blurRad="6350" stA="55000" endA="300" endPos="45500" dir="5400000" sy="-100000" algn="bl" rotWithShape="0"/>
              </a:effectLst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6452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" dur="1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1" presetClass="entr" presetSubtype="0" repeatCount="9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8" dur="2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1" presetClass="entr" presetSubtype="0" repeatCount="59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0" dur="2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s0.bdstatic.com/70cFvHSh_Q1YnxGkpoWK1HF6hhy/it/u=3659201694,1836903616&amp;fm=26&amp;gp=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26" r="11758"/>
          <a:stretch/>
        </p:blipFill>
        <p:spPr bwMode="auto">
          <a:xfrm>
            <a:off x="1558173" y="360119"/>
            <a:ext cx="6027654" cy="6137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82961" y="188640"/>
            <a:ext cx="7024744" cy="808276"/>
          </a:xfrm>
        </p:spPr>
        <p:txBody>
          <a:bodyPr/>
          <a:lstStyle/>
          <a:p>
            <a:r>
              <a:rPr lang="en-US" altLang="zh-CN" dirty="0" smtClean="0"/>
              <a:t>4</a:t>
            </a:r>
            <a:r>
              <a:rPr lang="zh-CN" altLang="en-US" dirty="0" smtClean="0"/>
              <a:t>、其他应用</a:t>
            </a:r>
            <a:endParaRPr lang="zh-CN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959992" y="332736"/>
            <a:ext cx="540000" cy="720000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en-US" altLang="zh-CN" sz="8000" spc="-10000" dirty="0" smtClean="0">
                <a:ln w="1905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innerShdw blurRad="114300">
                    <a:prstClr val="black"/>
                  </a:innerShdw>
                  <a:reflection blurRad="6350" stA="55000" endA="300" endPos="45500" dir="5400000" sy="-100000" algn="bl" rotWithShape="0"/>
                </a:effectLst>
                <a:latin typeface="Arial Black" pitchFamily="34" charset="0"/>
              </a:rPr>
              <a:t>543210</a:t>
            </a:r>
            <a:endParaRPr lang="zh-CN" altLang="en-US" sz="8000" spc="-10000" dirty="0">
              <a:ln w="19050">
                <a:solidFill>
                  <a:schemeClr val="tx1"/>
                </a:solidFill>
              </a:ln>
              <a:solidFill>
                <a:srgbClr val="FF0000"/>
              </a:solidFill>
              <a:effectLst>
                <a:innerShdw blurRad="114300">
                  <a:prstClr val="black"/>
                </a:innerShdw>
                <a:reflection blurRad="6350" stA="55000" endA="300" endPos="45500" dir="5400000" sy="-100000" algn="bl" rotWithShape="0"/>
              </a:effectLst>
              <a:latin typeface="Arial Black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08064" y="303314"/>
            <a:ext cx="540000" cy="720000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en-US" altLang="zh-CN" sz="8000" spc="-10000" dirty="0" smtClean="0">
                <a:ln w="1905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innerShdw blurRad="114300">
                    <a:prstClr val="black"/>
                  </a:innerShdw>
                  <a:reflection blurRad="6350" stA="55000" endA="300" endPos="45500" dir="5400000" sy="-100000" algn="bl" rotWithShape="0"/>
                </a:effectLst>
                <a:latin typeface="Arial Black" pitchFamily="34" charset="0"/>
              </a:rPr>
              <a:t>9876543210</a:t>
            </a:r>
            <a:endParaRPr lang="zh-CN" altLang="en-US" sz="8000" spc="-10000" dirty="0">
              <a:ln w="19050">
                <a:solidFill>
                  <a:schemeClr val="tx1"/>
                </a:solidFill>
              </a:ln>
              <a:solidFill>
                <a:srgbClr val="FF0000"/>
              </a:solidFill>
              <a:effectLst>
                <a:innerShdw blurRad="114300">
                  <a:prstClr val="black"/>
                </a:innerShdw>
                <a:reflection blurRad="6350" stA="55000" endA="300" endPos="45500" dir="5400000" sy="-100000" algn="bl" rotWithShape="0"/>
              </a:effectLst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8225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repeatCount="9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2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1" presetClass="entr" presetSubtype="0" repeatCount="59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8" dur="2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pat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1.38889E-6 -2.56244E-6 C -0.14722 -2.56244E-6 -0.26667 0.16906 -0.26667 0.37766 C -0.26667 0.5858 -0.14722 0.75532 1.38889E-6 0.75532 C 0.14757 0.75532 0.26875 0.5858 0.26875 0.37766 C 0.26875 0.16906 0.14757 -2.56244E-6 1.38889E-6 -2.56244E-6 Z " pathEditMode="relative" rAng="0" ptsTypes="fffff">
                                      <p:cBhvr>
                                        <p:cTn id="10" dur="1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" y="3776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" presetClass="pat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0.00295 2.49769E-7 C -0.15087 2.49769E-7 -0.27188 0.16998 -0.27188 0.37951 C -0.27188 0.58904 -0.15087 0.75948 -0.00295 0.75948 C 0.14531 0.75948 0.26649 0.58904 0.26649 0.37951 C 0.26649 0.16998 0.14531 2.49769E-7 -0.00295 2.49769E-7 Z " pathEditMode="relative" rAng="0" ptsTypes="fffff">
                                      <p:cBhvr>
                                        <p:cTn id="12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379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6" grpId="0"/>
      <p:bldP spid="6" grpId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奥斯汀">
  <a:themeElements>
    <a:clrScheme name="奥斯汀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奥斯汀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奥斯汀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831</TotalTime>
  <Words>203</Words>
  <Application>Microsoft Office PowerPoint</Application>
  <PresentationFormat>全屏显示(4:3)</PresentationFormat>
  <Paragraphs>47</Paragraphs>
  <Slides>11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2" baseType="lpstr">
      <vt:lpstr>奥斯汀</vt:lpstr>
      <vt:lpstr>PPT动画制作— 文本框数字动画</vt:lpstr>
      <vt:lpstr>上节回顾</vt:lpstr>
      <vt:lpstr>PowerPoint 演示文稿</vt:lpstr>
      <vt:lpstr>2、动画分解</vt:lpstr>
      <vt:lpstr>2、动画分解</vt:lpstr>
      <vt:lpstr>2、动画分解</vt:lpstr>
      <vt:lpstr>2、动画分解</vt:lpstr>
      <vt:lpstr>2、动画分解</vt:lpstr>
      <vt:lpstr>3、总结</vt:lpstr>
      <vt:lpstr>4、其他应用</vt:lpstr>
      <vt:lpstr>4、其他应用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Ppt动画技术</dc:title>
  <dc:creator>Administrator</dc:creator>
  <cp:lastModifiedBy>AutoBVT</cp:lastModifiedBy>
  <cp:revision>49</cp:revision>
  <dcterms:created xsi:type="dcterms:W3CDTF">2020-02-24T04:23:59Z</dcterms:created>
  <dcterms:modified xsi:type="dcterms:W3CDTF">2020-04-19T08:22:58Z</dcterms:modified>
</cp:coreProperties>
</file>