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Lst>
  <p:sldSz cx="9144000" cy="6858000" type="screen4x3"/>
  <p:notesSz cx="6858000" cy="9144000"/>
  <p:defaultTextStyle>
    <a:defPPr>
      <a:defRPr lang="zh-CN"/>
    </a:defPPr>
    <a:lvl1pPr algn="l" rtl="0" fontAlgn="base">
      <a:spcBef>
        <a:spcPct val="0"/>
      </a:spcBef>
      <a:spcAft>
        <a:spcPct val="0"/>
      </a:spcAft>
      <a:defRPr sz="2400" kern="1200">
        <a:solidFill>
          <a:schemeClr val="tx1"/>
        </a:solidFill>
        <a:latin typeface="Arial" charset="0"/>
        <a:ea typeface="宋体" pitchFamily="2" charset="-122"/>
        <a:cs typeface="+mn-cs"/>
      </a:defRPr>
    </a:lvl1pPr>
    <a:lvl2pPr marL="457200" algn="l" rtl="0" fontAlgn="base">
      <a:spcBef>
        <a:spcPct val="0"/>
      </a:spcBef>
      <a:spcAft>
        <a:spcPct val="0"/>
      </a:spcAft>
      <a:defRPr sz="2400" kern="1200">
        <a:solidFill>
          <a:schemeClr val="tx1"/>
        </a:solidFill>
        <a:latin typeface="Arial" charset="0"/>
        <a:ea typeface="宋体" pitchFamily="2" charset="-122"/>
        <a:cs typeface="+mn-cs"/>
      </a:defRPr>
    </a:lvl2pPr>
    <a:lvl3pPr marL="914400" algn="l" rtl="0" fontAlgn="base">
      <a:spcBef>
        <a:spcPct val="0"/>
      </a:spcBef>
      <a:spcAft>
        <a:spcPct val="0"/>
      </a:spcAft>
      <a:defRPr sz="2400" kern="1200">
        <a:solidFill>
          <a:schemeClr val="tx1"/>
        </a:solidFill>
        <a:latin typeface="Arial" charset="0"/>
        <a:ea typeface="宋体" pitchFamily="2" charset="-122"/>
        <a:cs typeface="+mn-cs"/>
      </a:defRPr>
    </a:lvl3pPr>
    <a:lvl4pPr marL="1371600" algn="l" rtl="0" fontAlgn="base">
      <a:spcBef>
        <a:spcPct val="0"/>
      </a:spcBef>
      <a:spcAft>
        <a:spcPct val="0"/>
      </a:spcAft>
      <a:defRPr sz="2400" kern="1200">
        <a:solidFill>
          <a:schemeClr val="tx1"/>
        </a:solidFill>
        <a:latin typeface="Arial" charset="0"/>
        <a:ea typeface="宋体" pitchFamily="2" charset="-122"/>
        <a:cs typeface="+mn-cs"/>
      </a:defRPr>
    </a:lvl4pPr>
    <a:lvl5pPr marL="1828800" algn="l" rtl="0" fontAlgn="base">
      <a:spcBef>
        <a:spcPct val="0"/>
      </a:spcBef>
      <a:spcAft>
        <a:spcPct val="0"/>
      </a:spcAft>
      <a:defRPr sz="2400" kern="1200">
        <a:solidFill>
          <a:schemeClr val="tx1"/>
        </a:solidFill>
        <a:latin typeface="Arial" charset="0"/>
        <a:ea typeface="宋体" pitchFamily="2" charset="-122"/>
        <a:cs typeface="+mn-cs"/>
      </a:defRPr>
    </a:lvl5pPr>
    <a:lvl6pPr marL="2286000" algn="l" defTabSz="914400" rtl="0" eaLnBrk="1" latinLnBrk="0" hangingPunct="1">
      <a:defRPr sz="2400" kern="1200">
        <a:solidFill>
          <a:schemeClr val="tx1"/>
        </a:solidFill>
        <a:latin typeface="Arial" charset="0"/>
        <a:ea typeface="宋体" pitchFamily="2" charset="-122"/>
        <a:cs typeface="+mn-cs"/>
      </a:defRPr>
    </a:lvl6pPr>
    <a:lvl7pPr marL="2743200" algn="l" defTabSz="914400" rtl="0" eaLnBrk="1" latinLnBrk="0" hangingPunct="1">
      <a:defRPr sz="2400" kern="1200">
        <a:solidFill>
          <a:schemeClr val="tx1"/>
        </a:solidFill>
        <a:latin typeface="Arial" charset="0"/>
        <a:ea typeface="宋体" pitchFamily="2" charset="-122"/>
        <a:cs typeface="+mn-cs"/>
      </a:defRPr>
    </a:lvl7pPr>
    <a:lvl8pPr marL="3200400" algn="l" defTabSz="914400" rtl="0" eaLnBrk="1" latinLnBrk="0" hangingPunct="1">
      <a:defRPr sz="2400" kern="1200">
        <a:solidFill>
          <a:schemeClr val="tx1"/>
        </a:solidFill>
        <a:latin typeface="Arial" charset="0"/>
        <a:ea typeface="宋体" pitchFamily="2" charset="-122"/>
        <a:cs typeface="+mn-cs"/>
      </a:defRPr>
    </a:lvl8pPr>
    <a:lvl9pPr marL="3657600" algn="l" defTabSz="914400" rtl="0" eaLnBrk="1" latinLnBrk="0" hangingPunct="1">
      <a:defRPr sz="2400"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48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E727F1D-C12C-4533-B1BA-EB983C0A1ABA}" type="slidenum">
              <a:rPr lang="en-US" altLang="zh-CN"/>
              <a:pPr/>
              <a:t>‹#›</a:t>
            </a:fld>
            <a:endParaRPr lang="en-US" altLang="zh-CN"/>
          </a:p>
        </p:txBody>
      </p:sp>
    </p:spTree>
    <p:extLst>
      <p:ext uri="{BB962C8B-B14F-4D97-AF65-F5344CB8AC3E}">
        <p14:creationId xmlns:p14="http://schemas.microsoft.com/office/powerpoint/2010/main" val="3567542690"/>
      </p:ext>
    </p:extLst>
  </p:cSld>
  <p:clrMapOvr>
    <a:masterClrMapping/>
  </p:clrMapOvr>
  <p:transition>
    <p:cover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9A61291-72F4-4579-A677-DB9E9C9213A8}" type="slidenum">
              <a:rPr lang="en-US" altLang="zh-CN"/>
              <a:pPr/>
              <a:t>‹#›</a:t>
            </a:fld>
            <a:endParaRPr lang="en-US" altLang="zh-CN"/>
          </a:p>
        </p:txBody>
      </p:sp>
    </p:spTree>
    <p:extLst>
      <p:ext uri="{BB962C8B-B14F-4D97-AF65-F5344CB8AC3E}">
        <p14:creationId xmlns:p14="http://schemas.microsoft.com/office/powerpoint/2010/main" val="1452055883"/>
      </p:ext>
    </p:extLst>
  </p:cSld>
  <p:clrMapOvr>
    <a:masterClrMapping/>
  </p:clrMapOvr>
  <p:transition>
    <p:cover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F7B72A3-89A8-40C2-B18C-83AF0DCA8486}" type="slidenum">
              <a:rPr lang="en-US" altLang="zh-CN"/>
              <a:pPr/>
              <a:t>‹#›</a:t>
            </a:fld>
            <a:endParaRPr lang="en-US" altLang="zh-CN"/>
          </a:p>
        </p:txBody>
      </p:sp>
    </p:spTree>
    <p:extLst>
      <p:ext uri="{BB962C8B-B14F-4D97-AF65-F5344CB8AC3E}">
        <p14:creationId xmlns:p14="http://schemas.microsoft.com/office/powerpoint/2010/main" val="3101850625"/>
      </p:ext>
    </p:extLst>
  </p:cSld>
  <p:clrMapOvr>
    <a:masterClrMapping/>
  </p:clrMapOvr>
  <p:transition>
    <p:cover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A501481-9443-472E-84E7-1E292C7B87F6}" type="slidenum">
              <a:rPr lang="en-US" altLang="zh-CN"/>
              <a:pPr/>
              <a:t>‹#›</a:t>
            </a:fld>
            <a:endParaRPr lang="en-US" altLang="zh-CN"/>
          </a:p>
        </p:txBody>
      </p:sp>
    </p:spTree>
    <p:extLst>
      <p:ext uri="{BB962C8B-B14F-4D97-AF65-F5344CB8AC3E}">
        <p14:creationId xmlns:p14="http://schemas.microsoft.com/office/powerpoint/2010/main" val="2227074254"/>
      </p:ext>
    </p:extLst>
  </p:cSld>
  <p:clrMapOvr>
    <a:masterClrMapping/>
  </p:clrMapOvr>
  <p:transition>
    <p:cover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296D6673-6FB4-4092-B014-820F8DD97354}" type="slidenum">
              <a:rPr lang="en-US" altLang="zh-CN"/>
              <a:pPr/>
              <a:t>‹#›</a:t>
            </a:fld>
            <a:endParaRPr lang="en-US" altLang="zh-CN"/>
          </a:p>
        </p:txBody>
      </p:sp>
    </p:spTree>
    <p:extLst>
      <p:ext uri="{BB962C8B-B14F-4D97-AF65-F5344CB8AC3E}">
        <p14:creationId xmlns:p14="http://schemas.microsoft.com/office/powerpoint/2010/main" val="2165275365"/>
      </p:ext>
    </p:extLst>
  </p:cSld>
  <p:clrMapOvr>
    <a:masterClrMapping/>
  </p:clrMapOvr>
  <p:transition>
    <p:cover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910D32AF-8FA2-4C50-837C-31DE3FE807DB}" type="slidenum">
              <a:rPr lang="en-US" altLang="zh-CN"/>
              <a:pPr/>
              <a:t>‹#›</a:t>
            </a:fld>
            <a:endParaRPr lang="en-US" altLang="zh-CN"/>
          </a:p>
        </p:txBody>
      </p:sp>
    </p:spTree>
    <p:extLst>
      <p:ext uri="{BB962C8B-B14F-4D97-AF65-F5344CB8AC3E}">
        <p14:creationId xmlns:p14="http://schemas.microsoft.com/office/powerpoint/2010/main" val="335589703"/>
      </p:ext>
    </p:extLst>
  </p:cSld>
  <p:clrMapOvr>
    <a:masterClrMapping/>
  </p:clrMapOvr>
  <p:transition>
    <p:cover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F327E07E-9D21-4AD6-A2D5-59C339018F65}" type="slidenum">
              <a:rPr lang="en-US" altLang="zh-CN"/>
              <a:pPr/>
              <a:t>‹#›</a:t>
            </a:fld>
            <a:endParaRPr lang="en-US" altLang="zh-CN"/>
          </a:p>
        </p:txBody>
      </p:sp>
    </p:spTree>
    <p:extLst>
      <p:ext uri="{BB962C8B-B14F-4D97-AF65-F5344CB8AC3E}">
        <p14:creationId xmlns:p14="http://schemas.microsoft.com/office/powerpoint/2010/main" val="2756899475"/>
      </p:ext>
    </p:extLst>
  </p:cSld>
  <p:clrMapOvr>
    <a:masterClrMapping/>
  </p:clrMapOvr>
  <p:transition>
    <p:cover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139E649E-CDF1-47AD-AC48-69A4A2E9C095}" type="slidenum">
              <a:rPr lang="en-US" altLang="zh-CN"/>
              <a:pPr/>
              <a:t>‹#›</a:t>
            </a:fld>
            <a:endParaRPr lang="en-US" altLang="zh-CN"/>
          </a:p>
        </p:txBody>
      </p:sp>
    </p:spTree>
    <p:extLst>
      <p:ext uri="{BB962C8B-B14F-4D97-AF65-F5344CB8AC3E}">
        <p14:creationId xmlns:p14="http://schemas.microsoft.com/office/powerpoint/2010/main" val="3111654508"/>
      </p:ext>
    </p:extLst>
  </p:cSld>
  <p:clrMapOvr>
    <a:masterClrMapping/>
  </p:clrMapOvr>
  <p:transition>
    <p:cover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96EF2D5-F40E-4750-ADAC-964242FCF918}" type="slidenum">
              <a:rPr lang="en-US" altLang="zh-CN"/>
              <a:pPr/>
              <a:t>‹#›</a:t>
            </a:fld>
            <a:endParaRPr lang="en-US" altLang="zh-CN"/>
          </a:p>
        </p:txBody>
      </p:sp>
    </p:spTree>
    <p:extLst>
      <p:ext uri="{BB962C8B-B14F-4D97-AF65-F5344CB8AC3E}">
        <p14:creationId xmlns:p14="http://schemas.microsoft.com/office/powerpoint/2010/main" val="1275069049"/>
      </p:ext>
    </p:extLst>
  </p:cSld>
  <p:clrMapOvr>
    <a:masterClrMapping/>
  </p:clrMapOvr>
  <p:transition>
    <p:cover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1EFBEAA-2099-40BF-97E1-D1F67F003868}" type="slidenum">
              <a:rPr lang="en-US" altLang="zh-CN"/>
              <a:pPr/>
              <a:t>‹#›</a:t>
            </a:fld>
            <a:endParaRPr lang="en-US" altLang="zh-CN"/>
          </a:p>
        </p:txBody>
      </p:sp>
    </p:spTree>
    <p:extLst>
      <p:ext uri="{BB962C8B-B14F-4D97-AF65-F5344CB8AC3E}">
        <p14:creationId xmlns:p14="http://schemas.microsoft.com/office/powerpoint/2010/main" val="3845466922"/>
      </p:ext>
    </p:extLst>
  </p:cSld>
  <p:clrMapOvr>
    <a:masterClrMapping/>
  </p:clrMapOvr>
  <p:transition>
    <p:cover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457200"/>
            <a:ext cx="1943100" cy="56388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457200"/>
            <a:ext cx="5676900" cy="56388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14D77EF1-B68D-4F9E-94F2-45C8BE8FC91F}" type="slidenum">
              <a:rPr lang="en-US" altLang="zh-CN"/>
              <a:pPr/>
              <a:t>‹#›</a:t>
            </a:fld>
            <a:endParaRPr lang="en-US" altLang="zh-CN"/>
          </a:p>
        </p:txBody>
      </p:sp>
    </p:spTree>
    <p:extLst>
      <p:ext uri="{BB962C8B-B14F-4D97-AF65-F5344CB8AC3E}">
        <p14:creationId xmlns:p14="http://schemas.microsoft.com/office/powerpoint/2010/main" val="1416113068"/>
      </p:ext>
    </p:extLst>
  </p:cSld>
  <p:clrMapOvr>
    <a:masterClrMapping/>
  </p:clrMapOvr>
  <p:transition>
    <p:cover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85800" y="457200"/>
            <a:ext cx="7772400" cy="5638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685800" y="624840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124200" y="624840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553200" y="6248400"/>
            <a:ext cx="1905000" cy="457200"/>
          </a:xfrm>
        </p:spPr>
        <p:txBody>
          <a:bodyPr/>
          <a:lstStyle>
            <a:lvl1pPr>
              <a:defRPr/>
            </a:lvl1pPr>
          </a:lstStyle>
          <a:p>
            <a:fld id="{7E4635ED-EE17-40AF-A716-4CA13502800F}" type="slidenum">
              <a:rPr lang="en-US" altLang="zh-CN"/>
              <a:pPr/>
              <a:t>‹#›</a:t>
            </a:fld>
            <a:endParaRPr lang="en-US" altLang="zh-CN"/>
          </a:p>
        </p:txBody>
      </p:sp>
    </p:spTree>
    <p:extLst>
      <p:ext uri="{BB962C8B-B14F-4D97-AF65-F5344CB8AC3E}">
        <p14:creationId xmlns:p14="http://schemas.microsoft.com/office/powerpoint/2010/main" val="745931828"/>
      </p:ext>
    </p:extLst>
  </p:cSld>
  <p:clrMapOvr>
    <a:masterClrMapping/>
  </p:clrMapOvr>
  <p:transition>
    <p:cover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wmf"/><Relationship Id="rId2" Type="http://schemas.openxmlformats.org/officeDocument/2006/relationships/slideLayout" Target="../slideLayouts/slideLayout2.xml"/><Relationship Id="rId16" Type="http://schemas.openxmlformats.org/officeDocument/2006/relationships/image" Target="../media/image3.gi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gi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66FFFF"/>
            </a:gs>
            <a:gs pos="50000">
              <a:srgbClr val="66FFFF">
                <a:gamma/>
                <a:tint val="0"/>
                <a:invGamma/>
              </a:srgbClr>
            </a:gs>
            <a:gs pos="100000">
              <a:srgbClr val="66FFFF"/>
            </a:gs>
          </a:gsLst>
          <a:lin ang="2700000" scaled="1"/>
        </a:gradFill>
        <a:effectLst/>
      </p:bgPr>
    </p:bg>
    <p:spTree>
      <p:nvGrpSpPr>
        <p:cNvPr id="1" name=""/>
        <p:cNvGrpSpPr/>
        <p:nvPr/>
      </p:nvGrpSpPr>
      <p:grpSpPr>
        <a:xfrm>
          <a:off x="0" y="0"/>
          <a:ext cx="0" cy="0"/>
          <a:chOff x="0" y="0"/>
          <a:chExt cx="0" cy="0"/>
        </a:xfrm>
      </p:grpSpPr>
      <p:sp>
        <p:nvSpPr>
          <p:cNvPr id="82946" name="Freeform 2"/>
          <p:cNvSpPr>
            <a:spLocks/>
          </p:cNvSpPr>
          <p:nvPr userDrawn="1"/>
        </p:nvSpPr>
        <p:spPr bwMode="auto">
          <a:xfrm>
            <a:off x="0" y="6381750"/>
            <a:ext cx="9144000" cy="476250"/>
          </a:xfrm>
          <a:custGeom>
            <a:avLst/>
            <a:gdLst>
              <a:gd name="T0" fmla="*/ 0 w 5751"/>
              <a:gd name="T1" fmla="*/ 283 h 589"/>
              <a:gd name="T2" fmla="*/ 207 w 5751"/>
              <a:gd name="T3" fmla="*/ 204 h 589"/>
              <a:gd name="T4" fmla="*/ 298 w 5751"/>
              <a:gd name="T5" fmla="*/ 272 h 589"/>
              <a:gd name="T6" fmla="*/ 425 w 5751"/>
              <a:gd name="T7" fmla="*/ 272 h 589"/>
              <a:gd name="T8" fmla="*/ 689 w 5751"/>
              <a:gd name="T9" fmla="*/ 136 h 589"/>
              <a:gd name="T10" fmla="*/ 850 w 5751"/>
              <a:gd name="T11" fmla="*/ 159 h 589"/>
              <a:gd name="T12" fmla="*/ 1044 w 5751"/>
              <a:gd name="T13" fmla="*/ 204 h 589"/>
              <a:gd name="T14" fmla="*/ 1194 w 5751"/>
              <a:gd name="T15" fmla="*/ 136 h 589"/>
              <a:gd name="T16" fmla="*/ 1389 w 5751"/>
              <a:gd name="T17" fmla="*/ 159 h 589"/>
              <a:gd name="T18" fmla="*/ 1619 w 5751"/>
              <a:gd name="T19" fmla="*/ 136 h 589"/>
              <a:gd name="T20" fmla="*/ 1791 w 5751"/>
              <a:gd name="T21" fmla="*/ 272 h 589"/>
              <a:gd name="T22" fmla="*/ 1998 w 5751"/>
              <a:gd name="T23" fmla="*/ 295 h 589"/>
              <a:gd name="T24" fmla="*/ 2250 w 5751"/>
              <a:gd name="T25" fmla="*/ 113 h 589"/>
              <a:gd name="T26" fmla="*/ 2354 w 5751"/>
              <a:gd name="T27" fmla="*/ 91 h 589"/>
              <a:gd name="T28" fmla="*/ 2572 w 5751"/>
              <a:gd name="T29" fmla="*/ 136 h 589"/>
              <a:gd name="T30" fmla="*/ 2777 w 5751"/>
              <a:gd name="T31" fmla="*/ 204 h 589"/>
              <a:gd name="T32" fmla="*/ 2985 w 5751"/>
              <a:gd name="T33" fmla="*/ 159 h 589"/>
              <a:gd name="T34" fmla="*/ 3146 w 5751"/>
              <a:gd name="T35" fmla="*/ 46 h 589"/>
              <a:gd name="T36" fmla="*/ 3330 w 5751"/>
              <a:gd name="T37" fmla="*/ 46 h 589"/>
              <a:gd name="T38" fmla="*/ 3386 w 5751"/>
              <a:gd name="T39" fmla="*/ 79 h 589"/>
              <a:gd name="T40" fmla="*/ 3593 w 5751"/>
              <a:gd name="T41" fmla="*/ 102 h 589"/>
              <a:gd name="T42" fmla="*/ 3846 w 5751"/>
              <a:gd name="T43" fmla="*/ 102 h 589"/>
              <a:gd name="T44" fmla="*/ 4064 w 5751"/>
              <a:gd name="T45" fmla="*/ 0 h 589"/>
              <a:gd name="T46" fmla="*/ 4329 w 5751"/>
              <a:gd name="T47" fmla="*/ 181 h 589"/>
              <a:gd name="T48" fmla="*/ 4581 w 5751"/>
              <a:gd name="T49" fmla="*/ 181 h 589"/>
              <a:gd name="T50" fmla="*/ 4822 w 5751"/>
              <a:gd name="T51" fmla="*/ 46 h 589"/>
              <a:gd name="T52" fmla="*/ 5028 w 5751"/>
              <a:gd name="T53" fmla="*/ 12 h 589"/>
              <a:gd name="T54" fmla="*/ 5166 w 5751"/>
              <a:gd name="T55" fmla="*/ 68 h 589"/>
              <a:gd name="T56" fmla="*/ 5377 w 5751"/>
              <a:gd name="T57" fmla="*/ 92 h 589"/>
              <a:gd name="T58" fmla="*/ 5581 w 5751"/>
              <a:gd name="T59" fmla="*/ 80 h 589"/>
              <a:gd name="T60" fmla="*/ 5751 w 5751"/>
              <a:gd name="T61" fmla="*/ 80 h 589"/>
              <a:gd name="T62" fmla="*/ 5751 w 5751"/>
              <a:gd name="T63" fmla="*/ 589 h 589"/>
              <a:gd name="T64" fmla="*/ 0 w 5751"/>
              <a:gd name="T65" fmla="*/ 589 h 589"/>
              <a:gd name="T66" fmla="*/ 0 w 5751"/>
              <a:gd name="T67" fmla="*/ 283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751" h="589">
                <a:moveTo>
                  <a:pt x="0" y="283"/>
                </a:moveTo>
                <a:lnTo>
                  <a:pt x="207" y="204"/>
                </a:lnTo>
                <a:lnTo>
                  <a:pt x="298" y="272"/>
                </a:lnTo>
                <a:lnTo>
                  <a:pt x="425" y="272"/>
                </a:lnTo>
                <a:lnTo>
                  <a:pt x="689" y="136"/>
                </a:lnTo>
                <a:lnTo>
                  <a:pt x="850" y="159"/>
                </a:lnTo>
                <a:lnTo>
                  <a:pt x="1044" y="204"/>
                </a:lnTo>
                <a:lnTo>
                  <a:pt x="1194" y="136"/>
                </a:lnTo>
                <a:lnTo>
                  <a:pt x="1389" y="159"/>
                </a:lnTo>
                <a:lnTo>
                  <a:pt x="1619" y="136"/>
                </a:lnTo>
                <a:lnTo>
                  <a:pt x="1791" y="272"/>
                </a:lnTo>
                <a:lnTo>
                  <a:pt x="1998" y="295"/>
                </a:lnTo>
                <a:lnTo>
                  <a:pt x="2250" y="113"/>
                </a:lnTo>
                <a:lnTo>
                  <a:pt x="2354" y="91"/>
                </a:lnTo>
                <a:lnTo>
                  <a:pt x="2572" y="136"/>
                </a:lnTo>
                <a:lnTo>
                  <a:pt x="2777" y="204"/>
                </a:lnTo>
                <a:lnTo>
                  <a:pt x="2985" y="159"/>
                </a:lnTo>
                <a:lnTo>
                  <a:pt x="3146" y="46"/>
                </a:lnTo>
                <a:lnTo>
                  <a:pt x="3330" y="46"/>
                </a:lnTo>
                <a:lnTo>
                  <a:pt x="3386" y="79"/>
                </a:lnTo>
                <a:lnTo>
                  <a:pt x="3593" y="102"/>
                </a:lnTo>
                <a:lnTo>
                  <a:pt x="3846" y="102"/>
                </a:lnTo>
                <a:lnTo>
                  <a:pt x="4064" y="0"/>
                </a:lnTo>
                <a:lnTo>
                  <a:pt x="4329" y="181"/>
                </a:lnTo>
                <a:lnTo>
                  <a:pt x="4581" y="181"/>
                </a:lnTo>
                <a:lnTo>
                  <a:pt x="4822" y="46"/>
                </a:lnTo>
                <a:lnTo>
                  <a:pt x="5028" y="12"/>
                </a:lnTo>
                <a:lnTo>
                  <a:pt x="5166" y="68"/>
                </a:lnTo>
                <a:lnTo>
                  <a:pt x="5377" y="92"/>
                </a:lnTo>
                <a:lnTo>
                  <a:pt x="5581" y="80"/>
                </a:lnTo>
                <a:lnTo>
                  <a:pt x="5751" y="80"/>
                </a:lnTo>
                <a:lnTo>
                  <a:pt x="5751" y="589"/>
                </a:lnTo>
                <a:lnTo>
                  <a:pt x="0" y="589"/>
                </a:lnTo>
                <a:lnTo>
                  <a:pt x="0" y="283"/>
                </a:lnTo>
                <a:close/>
              </a:path>
            </a:pathLst>
          </a:custGeom>
          <a:solidFill>
            <a:srgbClr val="008000"/>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zh-CN" altLang="en-US"/>
          </a:p>
        </p:txBody>
      </p:sp>
      <p:sp>
        <p:nvSpPr>
          <p:cNvPr id="82947" name="Rectangle 3"/>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82948" name="Rectangle 4"/>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82949" name="Rectangle 5"/>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1" sz="1400">
                <a:solidFill>
                  <a:schemeClr val="bg2"/>
                </a:solidFill>
                <a:latin typeface="+mn-lt"/>
              </a:defRPr>
            </a:lvl1pPr>
          </a:lstStyle>
          <a:p>
            <a:endParaRPr lang="en-US" altLang="zh-CN"/>
          </a:p>
        </p:txBody>
      </p:sp>
      <p:sp>
        <p:nvSpPr>
          <p:cNvPr id="82950" name="Rectangle 6"/>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1" sz="1400">
                <a:solidFill>
                  <a:schemeClr val="bg2"/>
                </a:solidFill>
                <a:latin typeface="+mn-lt"/>
              </a:defRPr>
            </a:lvl1pPr>
          </a:lstStyle>
          <a:p>
            <a:endParaRPr lang="en-US" altLang="zh-CN"/>
          </a:p>
        </p:txBody>
      </p:sp>
      <p:sp>
        <p:nvSpPr>
          <p:cNvPr id="82951" name="Rectangle 7"/>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1" sz="1400">
                <a:solidFill>
                  <a:schemeClr val="bg2"/>
                </a:solidFill>
                <a:latin typeface="+mn-lt"/>
              </a:defRPr>
            </a:lvl1pPr>
          </a:lstStyle>
          <a:p>
            <a:fld id="{B45D8C61-99BD-40C5-B74B-8385641A4AEA}" type="slidenum">
              <a:rPr lang="en-US" altLang="zh-CN"/>
              <a:pPr/>
              <a:t>‹#›</a:t>
            </a:fld>
            <a:endParaRPr lang="en-US" altLang="zh-CN"/>
          </a:p>
        </p:txBody>
      </p:sp>
      <p:pic>
        <p:nvPicPr>
          <p:cNvPr id="82952" name="Picture 8"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7956550" y="0"/>
            <a:ext cx="431800" cy="333375"/>
          </a:xfrm>
          <a:prstGeom prst="rect">
            <a:avLst/>
          </a:prstGeom>
          <a:noFill/>
          <a:extLst>
            <a:ext uri="{909E8E84-426E-40DD-AFC4-6F175D3DCCD1}">
              <a14:hiddenFill xmlns:a14="http://schemas.microsoft.com/office/drawing/2010/main">
                <a:solidFill>
                  <a:srgbClr val="FFFFFF"/>
                </a:solidFill>
              </a14:hiddenFill>
            </a:ext>
          </a:extLst>
        </p:spPr>
      </p:pic>
      <p:pic>
        <p:nvPicPr>
          <p:cNvPr id="82953" name="Picture 9"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4787900" y="0"/>
            <a:ext cx="431800" cy="360363"/>
          </a:xfrm>
          <a:prstGeom prst="rect">
            <a:avLst/>
          </a:prstGeom>
          <a:noFill/>
          <a:extLst>
            <a:ext uri="{909E8E84-426E-40DD-AFC4-6F175D3DCCD1}">
              <a14:hiddenFill xmlns:a14="http://schemas.microsoft.com/office/drawing/2010/main">
                <a:solidFill>
                  <a:srgbClr val="FFFFFF"/>
                </a:solidFill>
              </a14:hiddenFill>
            </a:ext>
          </a:extLst>
        </p:spPr>
      </p:pic>
      <p:pic>
        <p:nvPicPr>
          <p:cNvPr id="82954" name="Picture 10"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539750"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82955" name="Picture 11" descr="001"/>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0" y="0"/>
            <a:ext cx="9144000" cy="404813"/>
          </a:xfrm>
          <a:prstGeom prst="rect">
            <a:avLst/>
          </a:prstGeom>
          <a:noFill/>
          <a:extLst>
            <a:ext uri="{909E8E84-426E-40DD-AFC4-6F175D3DCCD1}">
              <a14:hiddenFill xmlns:a14="http://schemas.microsoft.com/office/drawing/2010/main">
                <a:solidFill>
                  <a:srgbClr val="FFFFFF"/>
                </a:solidFill>
              </a14:hiddenFill>
            </a:ext>
          </a:extLst>
        </p:spPr>
      </p:pic>
      <p:pic>
        <p:nvPicPr>
          <p:cNvPr id="82956" name="Picture 12" descr="vine">
            <a:hlinkClick r:id="" action="ppaction://hlinkshowjump?jump=nextslide"/>
          </p:cNvPr>
          <p:cNvPicPr>
            <a:picLocks noChangeAspect="1" noChangeArrowheads="1" noCrop="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6742113"/>
            <a:ext cx="9144000" cy="115887"/>
          </a:xfrm>
          <a:prstGeom prst="rect">
            <a:avLst/>
          </a:prstGeom>
          <a:noFill/>
          <a:extLst>
            <a:ext uri="{909E8E84-426E-40DD-AFC4-6F175D3DCCD1}">
              <a14:hiddenFill xmlns:a14="http://schemas.microsoft.com/office/drawing/2010/main">
                <a:solidFill>
                  <a:srgbClr val="FFFFFF"/>
                </a:solidFill>
              </a14:hiddenFill>
            </a:ext>
          </a:extLst>
        </p:spPr>
      </p:pic>
      <p:pic>
        <p:nvPicPr>
          <p:cNvPr id="82957" name="Picture 13"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2411413" y="0"/>
            <a:ext cx="360362" cy="333375"/>
          </a:xfrm>
          <a:prstGeom prst="rect">
            <a:avLst/>
          </a:prstGeom>
          <a:noFill/>
          <a:extLst>
            <a:ext uri="{909E8E84-426E-40DD-AFC4-6F175D3DCCD1}">
              <a14:hiddenFill xmlns:a14="http://schemas.microsoft.com/office/drawing/2010/main">
                <a:solidFill>
                  <a:srgbClr val="FFFFFF"/>
                </a:solidFill>
              </a14:hiddenFill>
            </a:ext>
          </a:extLst>
        </p:spPr>
      </p:pic>
      <p:pic>
        <p:nvPicPr>
          <p:cNvPr id="82958" name="Picture 14" descr="starnnn.gif (2987 字节)"/>
          <p:cNvPicPr>
            <a:picLocks noChangeAspect="1" noChangeArrowheads="1" noCrop="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156325" y="0"/>
            <a:ext cx="360363" cy="333375"/>
          </a:xfrm>
          <a:prstGeom prst="rect">
            <a:avLst/>
          </a:prstGeom>
          <a:noFill/>
          <a:extLst>
            <a:ext uri="{909E8E84-426E-40DD-AFC4-6F175D3DCCD1}">
              <a14:hiddenFill xmlns:a14="http://schemas.microsoft.com/office/drawing/2010/main">
                <a:solidFill>
                  <a:srgbClr val="FFFFFF"/>
                </a:solidFill>
              </a14:hiddenFill>
            </a:ext>
          </a:extLst>
        </p:spPr>
      </p:pic>
      <p:pic>
        <p:nvPicPr>
          <p:cNvPr id="82959" name="Picture 15">
            <a:hlinkClick r:id="" action="ppaction://hlinkshowjump?jump=previousslide"/>
          </p:cNvPr>
          <p:cNvPicPr>
            <a:picLocks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auto">
          <a:xfrm>
            <a:off x="7596188"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960" name="Picture 16">
            <a:hlinkClick r:id="" action="ppaction://hlinkshowjump?jump=nextslide"/>
          </p:cNvPr>
          <p:cNvPicPr>
            <a:picLocks noChangeArrowheads="1"/>
          </p:cNvPicPr>
          <p:nvPr userDrawn="1"/>
        </p:nvPicPr>
        <p:blipFill>
          <a:blip r:embed="rId18" cstate="print">
            <a:extLst>
              <a:ext uri="{28A0092B-C50C-407E-A947-70E740481C1C}">
                <a14:useLocalDpi xmlns:a14="http://schemas.microsoft.com/office/drawing/2010/main" val="0"/>
              </a:ext>
            </a:extLst>
          </a:blip>
          <a:srcRect/>
          <a:stretch>
            <a:fillRect/>
          </a:stretch>
        </p:blipFill>
        <p:spPr bwMode="auto">
          <a:xfrm>
            <a:off x="7885113" y="6540500"/>
            <a:ext cx="317500" cy="31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961" name="Rectangle 17"/>
          <p:cNvSpPr>
            <a:spLocks noChangeArrowheads="1"/>
          </p:cNvSpPr>
          <p:nvPr userDrawn="1"/>
        </p:nvSpPr>
        <p:spPr bwMode="auto">
          <a:xfrm>
            <a:off x="6659563" y="0"/>
            <a:ext cx="1619250" cy="396875"/>
          </a:xfrm>
          <a:prstGeom prst="rect">
            <a:avLst/>
          </a:prstGeom>
          <a:noFill/>
          <a:ln>
            <a:noFill/>
          </a:ln>
          <a:extLst>
            <a:ext uri="{909E8E84-426E-40DD-AFC4-6F175D3DCCD1}">
              <a14:hiddenFill xmlns:a14="http://schemas.microsoft.com/office/drawing/2010/main">
                <a:solidFill>
                  <a:srgbClr val="008000"/>
                </a:solidFill>
              </a14:hiddenFill>
            </a:ext>
            <a:ext uri="{91240B29-F687-4F45-9708-019B960494DF}">
              <a14:hiddenLine xmlns:a14="http://schemas.microsoft.com/office/drawing/2010/main" w="9525">
                <a:solidFill>
                  <a:srgbClr val="969696"/>
                </a:solidFill>
                <a:miter lim="800000"/>
                <a:headEnd/>
                <a:tailEnd/>
              </a14:hiddenLine>
            </a:ext>
          </a:extLst>
        </p:spPr>
        <p:txBody>
          <a:bodyPr>
            <a:spAutoFit/>
          </a:bodyPr>
          <a:lstStyle/>
          <a:p>
            <a:pPr algn="ctr" eaLnBrk="0" hangingPunct="0">
              <a:spcBef>
                <a:spcPct val="50000"/>
              </a:spcBef>
            </a:pPr>
            <a:r>
              <a:rPr lang="zh-CN" altLang="en-US" sz="2000" b="1">
                <a:solidFill>
                  <a:schemeClr val="tx2"/>
                </a:solidFill>
                <a:ea typeface="隶书" pitchFamily="49" charset="-122"/>
              </a:rPr>
              <a:t>数据结构</a:t>
            </a:r>
          </a:p>
        </p:txBody>
      </p:sp>
      <p:sp>
        <p:nvSpPr>
          <p:cNvPr id="82962" name="Rectangle 18"/>
          <p:cNvSpPr>
            <a:spLocks noChangeArrowheads="1"/>
          </p:cNvSpPr>
          <p:nvPr userDrawn="1"/>
        </p:nvSpPr>
        <p:spPr bwMode="auto">
          <a:xfrm>
            <a:off x="395288" y="6524625"/>
            <a:ext cx="3313112"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岳阳市网络工程职业技术学校</a:t>
            </a:r>
          </a:p>
        </p:txBody>
      </p:sp>
      <p:sp>
        <p:nvSpPr>
          <p:cNvPr id="82963" name="Rectangle 19"/>
          <p:cNvSpPr>
            <a:spLocks noChangeArrowheads="1"/>
          </p:cNvSpPr>
          <p:nvPr userDrawn="1"/>
        </p:nvSpPr>
        <p:spPr bwMode="auto">
          <a:xfrm>
            <a:off x="5651500" y="6524625"/>
            <a:ext cx="1081088" cy="333375"/>
          </a:xfrm>
          <a:prstGeom prst="rect">
            <a:avLst/>
          </a:prstGeom>
          <a:noFill/>
          <a:ln>
            <a:noFill/>
          </a:ln>
          <a:effectLst/>
          <a:extLst>
            <a:ext uri="{909E8E84-426E-40DD-AFC4-6F175D3DCCD1}">
              <a14:hiddenFill xmlns:a14="http://schemas.microsoft.com/office/drawing/2010/main">
                <a:gradFill rotWithShape="0">
                  <a:gsLst>
                    <a:gs pos="0">
                      <a:srgbClr val="99CCFF"/>
                    </a:gs>
                    <a:gs pos="100000">
                      <a:srgbClr val="99CCFF">
                        <a:gamma/>
                        <a:tint val="73725"/>
                        <a:invGamma/>
                      </a:srgbClr>
                    </a:gs>
                  </a:gsLst>
                  <a:lin ang="0" scaled="1"/>
                </a:gradFill>
              </a14:hiddenFill>
            </a:ext>
            <a:ext uri="{91240B29-F687-4F45-9708-019B960494DF}">
              <a14:hiddenLine xmlns:a14="http://schemas.microsoft.com/office/drawing/2010/main" w="1905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wrap="none" anchor="ctr"/>
          <a:lstStyle/>
          <a:p>
            <a:pPr algn="ctr"/>
            <a:r>
              <a:rPr lang="zh-CN" altLang="en-US" sz="2000" b="1">
                <a:solidFill>
                  <a:srgbClr val="FFFF00"/>
                </a:solidFill>
                <a:ea typeface="隶书" pitchFamily="49" charset="-122"/>
              </a:rPr>
              <a:t>刘文英</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Lst>
  <p:transition>
    <p:cover dir="d"/>
  </p:transition>
  <p:timing>
    <p:tnLst>
      <p:par>
        <p:cTn id="1" dur="indefinite" restart="never" nodeType="tmRoot"/>
      </p:par>
    </p:tnLst>
  </p:timing>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imes New Roman" pitchFamily="18" charset="0"/>
          <a:ea typeface="宋体" pitchFamily="2" charset="-122"/>
        </a:defRPr>
      </a:lvl2pPr>
      <a:lvl3pPr algn="l" rtl="0" fontAlgn="base">
        <a:spcBef>
          <a:spcPct val="0"/>
        </a:spcBef>
        <a:spcAft>
          <a:spcPct val="0"/>
        </a:spcAft>
        <a:defRPr sz="4400">
          <a:solidFill>
            <a:schemeClr val="tx2"/>
          </a:solidFill>
          <a:latin typeface="Times New Roman" pitchFamily="18" charset="0"/>
          <a:ea typeface="宋体" pitchFamily="2" charset="-122"/>
        </a:defRPr>
      </a:lvl3pPr>
      <a:lvl4pPr algn="l" rtl="0" fontAlgn="base">
        <a:spcBef>
          <a:spcPct val="0"/>
        </a:spcBef>
        <a:spcAft>
          <a:spcPct val="0"/>
        </a:spcAft>
        <a:defRPr sz="4400">
          <a:solidFill>
            <a:schemeClr val="tx2"/>
          </a:solidFill>
          <a:latin typeface="Times New Roman" pitchFamily="18" charset="0"/>
          <a:ea typeface="宋体" pitchFamily="2" charset="-122"/>
        </a:defRPr>
      </a:lvl4pPr>
      <a:lvl5pPr algn="l" rtl="0" fontAlgn="base">
        <a:spcBef>
          <a:spcPct val="0"/>
        </a:spcBef>
        <a:spcAft>
          <a:spcPct val="0"/>
        </a:spcAft>
        <a:defRPr sz="4400">
          <a:solidFill>
            <a:schemeClr val="tx2"/>
          </a:solidFill>
          <a:latin typeface="Times New Roman" pitchFamily="18" charset="0"/>
          <a:ea typeface="宋体" pitchFamily="2" charset="-122"/>
        </a:defRPr>
      </a:lvl5pPr>
      <a:lvl6pPr marL="457200" algn="l" rtl="0" fontAlgn="base">
        <a:spcBef>
          <a:spcPct val="0"/>
        </a:spcBef>
        <a:spcAft>
          <a:spcPct val="0"/>
        </a:spcAft>
        <a:defRPr sz="4400">
          <a:solidFill>
            <a:schemeClr val="tx2"/>
          </a:solidFill>
          <a:latin typeface="Times New Roman" pitchFamily="18" charset="0"/>
          <a:ea typeface="宋体" pitchFamily="2" charset="-122"/>
        </a:defRPr>
      </a:lvl6pPr>
      <a:lvl7pPr marL="914400" algn="l" rtl="0" fontAlgn="base">
        <a:spcBef>
          <a:spcPct val="0"/>
        </a:spcBef>
        <a:spcAft>
          <a:spcPct val="0"/>
        </a:spcAft>
        <a:defRPr sz="4400">
          <a:solidFill>
            <a:schemeClr val="tx2"/>
          </a:solidFill>
          <a:latin typeface="Times New Roman" pitchFamily="18" charset="0"/>
          <a:ea typeface="宋体" pitchFamily="2" charset="-122"/>
        </a:defRPr>
      </a:lvl7pPr>
      <a:lvl8pPr marL="1371600" algn="l" rtl="0" fontAlgn="base">
        <a:spcBef>
          <a:spcPct val="0"/>
        </a:spcBef>
        <a:spcAft>
          <a:spcPct val="0"/>
        </a:spcAft>
        <a:defRPr sz="4400">
          <a:solidFill>
            <a:schemeClr val="tx2"/>
          </a:solidFill>
          <a:latin typeface="Times New Roman" pitchFamily="18" charset="0"/>
          <a:ea typeface="宋体" pitchFamily="2" charset="-122"/>
        </a:defRPr>
      </a:lvl8pPr>
      <a:lvl9pPr marL="1828800" algn="l" rtl="0" fontAlgn="base">
        <a:spcBef>
          <a:spcPct val="0"/>
        </a:spcBef>
        <a:spcAft>
          <a:spcPct val="0"/>
        </a:spcAft>
        <a:defRPr sz="4400">
          <a:solidFill>
            <a:schemeClr val="tx2"/>
          </a:solidFill>
          <a:latin typeface="Times New Roman" pitchFamily="18" charset="0"/>
          <a:ea typeface="宋体" pitchFamily="2" charset="-122"/>
        </a:defRPr>
      </a:lvl9pPr>
    </p:titleStyle>
    <p:bodyStyle>
      <a:lvl1pPr marL="342900" indent="-342900" algn="l" rtl="0" fontAlgn="base">
        <a:spcBef>
          <a:spcPct val="20000"/>
        </a:spcBef>
        <a:spcAft>
          <a:spcPct val="0"/>
        </a:spcAft>
        <a:buClr>
          <a:schemeClr val="bg2"/>
        </a:buClr>
        <a:buFont typeface="Monotype Sorts" pitchFamily="2" charset="2"/>
        <a:buChar char="§"/>
        <a:defRPr sz="3200">
          <a:solidFill>
            <a:schemeClr val="tx1"/>
          </a:solidFill>
          <a:latin typeface="+mn-lt"/>
          <a:ea typeface="+mn-ea"/>
          <a:cs typeface="+mn-cs"/>
        </a:defRPr>
      </a:lvl1pPr>
      <a:lvl2pPr marL="742950" indent="-285750" algn="l" rtl="0" fontAlgn="base">
        <a:spcBef>
          <a:spcPct val="20000"/>
        </a:spcBef>
        <a:spcAft>
          <a:spcPct val="0"/>
        </a:spcAft>
        <a:buClr>
          <a:schemeClr val="bg2"/>
        </a:buClr>
        <a:buSzPct val="50000"/>
        <a:buFont typeface="Monotype Sorts" pitchFamily="2" charset="2"/>
        <a:buChar char="l"/>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333375"/>
            <a:ext cx="7772400" cy="792163"/>
          </a:xfrm>
        </p:spPr>
        <p:txBody>
          <a:bodyPr/>
          <a:lstStyle/>
          <a:p>
            <a:pPr algn="ctr"/>
            <a:r>
              <a:rPr lang="zh-CN" altLang="en-US"/>
              <a:t>七、查  找 </a:t>
            </a:r>
          </a:p>
        </p:txBody>
      </p:sp>
      <p:sp>
        <p:nvSpPr>
          <p:cNvPr id="2051" name="Rectangle 3"/>
          <p:cNvSpPr>
            <a:spLocks noGrp="1" noChangeArrowheads="1"/>
          </p:cNvSpPr>
          <p:nvPr>
            <p:ph type="subTitle" idx="1"/>
          </p:nvPr>
        </p:nvSpPr>
        <p:spPr>
          <a:xfrm>
            <a:off x="323850" y="1341438"/>
            <a:ext cx="8640763" cy="4824412"/>
          </a:xfrm>
        </p:spPr>
        <p:txBody>
          <a:bodyPr/>
          <a:lstStyle/>
          <a:p>
            <a:pPr algn="l">
              <a:lnSpc>
                <a:spcPct val="90000"/>
              </a:lnSpc>
            </a:pPr>
            <a:r>
              <a:rPr lang="zh-CN" altLang="en-US" sz="2400"/>
              <a:t>　　本章导读  </a:t>
            </a:r>
          </a:p>
          <a:p>
            <a:pPr algn="l">
              <a:lnSpc>
                <a:spcPct val="90000"/>
              </a:lnSpc>
            </a:pPr>
            <a:r>
              <a:rPr lang="zh-CN" altLang="en-US" sz="2400"/>
              <a:t>　　查找是计算机应用中最常用的操作。因此，查找算法的优劣对系统的运行效率影响极大。本章首先介绍查找的概念，然后讨论线性表、哈希表的查找方法。</a:t>
            </a:r>
          </a:p>
          <a:p>
            <a:pPr algn="l">
              <a:lnSpc>
                <a:spcPct val="90000"/>
              </a:lnSpc>
            </a:pPr>
            <a:r>
              <a:rPr lang="zh-CN" altLang="en-US" sz="2400"/>
              <a:t>　　学习目标</a:t>
            </a:r>
          </a:p>
          <a:p>
            <a:pPr algn="l">
              <a:lnSpc>
                <a:spcPct val="90000"/>
              </a:lnSpc>
            </a:pPr>
            <a:r>
              <a:rPr lang="zh-CN" altLang="en-US" sz="2400"/>
              <a:t>　　通过本章学习，要求掌握如下内容：</a:t>
            </a:r>
          </a:p>
          <a:p>
            <a:pPr algn="l">
              <a:lnSpc>
                <a:spcPct val="90000"/>
              </a:lnSpc>
            </a:pPr>
            <a:r>
              <a:rPr lang="zh-CN" altLang="en-US" sz="2400"/>
              <a:t>　　</a:t>
            </a:r>
            <a:r>
              <a:rPr lang="en-US" altLang="zh-CN" sz="2400"/>
              <a:t>1</a:t>
            </a:r>
            <a:r>
              <a:rPr lang="zh-CN" altLang="en-US" sz="2400"/>
              <a:t>．掌握查找的基本概念</a:t>
            </a:r>
          </a:p>
          <a:p>
            <a:pPr algn="l">
              <a:lnSpc>
                <a:spcPct val="90000"/>
              </a:lnSpc>
            </a:pPr>
            <a:r>
              <a:rPr lang="zh-CN" altLang="en-US" sz="2400"/>
              <a:t>　　</a:t>
            </a:r>
            <a:r>
              <a:rPr lang="en-US" altLang="zh-CN" sz="2400"/>
              <a:t>2</a:t>
            </a:r>
            <a:r>
              <a:rPr lang="zh-CN" altLang="en-US" sz="2400"/>
              <a:t>．掌握顺序表的定义及查找方法</a:t>
            </a:r>
          </a:p>
          <a:p>
            <a:pPr algn="l">
              <a:lnSpc>
                <a:spcPct val="90000"/>
              </a:lnSpc>
            </a:pPr>
            <a:r>
              <a:rPr lang="zh-CN" altLang="en-US" sz="2400"/>
              <a:t>　　</a:t>
            </a:r>
            <a:r>
              <a:rPr lang="en-US" altLang="zh-CN" sz="2400"/>
              <a:t>3</a:t>
            </a:r>
            <a:r>
              <a:rPr lang="zh-CN" altLang="en-US" sz="2400"/>
              <a:t>．哈希表的定义及查找方法</a:t>
            </a:r>
          </a:p>
          <a:p>
            <a:pPr algn="l">
              <a:lnSpc>
                <a:spcPct val="90000"/>
              </a:lnSpc>
            </a:pPr>
            <a:r>
              <a:rPr lang="zh-CN" altLang="en-US" sz="2400"/>
              <a:t>　　</a:t>
            </a:r>
            <a:r>
              <a:rPr lang="en-US" altLang="zh-CN" sz="2400"/>
              <a:t>4</a:t>
            </a:r>
            <a:r>
              <a:rPr lang="zh-CN" altLang="en-US" sz="2400"/>
              <a:t>．哈希表冲突的处理方法 </a:t>
            </a:r>
          </a:p>
        </p:txBody>
      </p:sp>
    </p:spTree>
  </p:cSld>
  <p:clrMapOvr>
    <a:masterClrMapping/>
  </p:clrMapOvr>
  <p:transition>
    <p:cover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Rot="1" noChangeArrowheads="1"/>
          </p:cNvSpPr>
          <p:nvPr/>
        </p:nvSpPr>
        <p:spPr bwMode="auto">
          <a:xfrm>
            <a:off x="323850" y="1557338"/>
            <a:ext cx="8640763" cy="410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　　</a:t>
            </a:r>
            <a:r>
              <a:rPr lang="zh-CN" altLang="en-US" b="1">
                <a:latin typeface="Times New Roman" pitchFamily="18" charset="0"/>
              </a:rPr>
              <a:t>查找（</a:t>
            </a:r>
            <a:r>
              <a:rPr lang="en-US" altLang="zh-CN" b="1">
                <a:latin typeface="Times New Roman" pitchFamily="18" charset="0"/>
              </a:rPr>
              <a:t>Search</a:t>
            </a:r>
            <a:r>
              <a:rPr lang="zh-CN" altLang="en-US" b="1">
                <a:latin typeface="Times New Roman" pitchFamily="18" charset="0"/>
              </a:rPr>
              <a:t>）</a:t>
            </a:r>
            <a:r>
              <a:rPr lang="zh-CN" altLang="en-US">
                <a:latin typeface="Times New Roman" pitchFamily="18" charset="0"/>
              </a:rPr>
              <a:t>又称检索，是数据结构中很常用的基本运算。查找就是在某种数据结构中找出满足给定条件的记录（或结点）。若从数据结构中找到满足条件的记录，则称查找成功，否则称查找失败。</a:t>
            </a:r>
          </a:p>
          <a:p>
            <a:pPr>
              <a:spcBef>
                <a:spcPct val="20000"/>
              </a:spcBef>
              <a:buClr>
                <a:schemeClr val="bg2"/>
              </a:buClr>
              <a:buFont typeface="Monotype Sorts" pitchFamily="2" charset="2"/>
              <a:buNone/>
            </a:pPr>
            <a:r>
              <a:rPr lang="zh-CN" altLang="en-US">
                <a:latin typeface="Times New Roman" pitchFamily="18" charset="0"/>
              </a:rPr>
              <a:t>　　</a:t>
            </a:r>
            <a:r>
              <a:rPr lang="zh-CN" altLang="en-US" b="1">
                <a:latin typeface="Times New Roman" pitchFamily="18" charset="0"/>
              </a:rPr>
              <a:t>查找表（</a:t>
            </a:r>
            <a:r>
              <a:rPr lang="en-US" altLang="zh-CN" b="1">
                <a:latin typeface="Times New Roman" pitchFamily="18" charset="0"/>
              </a:rPr>
              <a:t>Search Table</a:t>
            </a:r>
            <a:r>
              <a:rPr lang="zh-CN" altLang="en-US" b="1">
                <a:latin typeface="Times New Roman" pitchFamily="18" charset="0"/>
              </a:rPr>
              <a:t>）</a:t>
            </a:r>
            <a:r>
              <a:rPr lang="zh-CN" altLang="en-US">
                <a:latin typeface="Times New Roman" pitchFamily="18" charset="0"/>
              </a:rPr>
              <a:t>是由同一类型的数据元素（或记录）构成的集合。由于</a:t>
            </a:r>
            <a:r>
              <a:rPr lang="zh-CN" altLang="en-US">
                <a:latin typeface="Arial"/>
              </a:rPr>
              <a:t>“</a:t>
            </a:r>
            <a:r>
              <a:rPr lang="zh-CN" altLang="en-US">
                <a:latin typeface="Times New Roman" pitchFamily="18" charset="0"/>
              </a:rPr>
              <a:t>集合</a:t>
            </a:r>
            <a:r>
              <a:rPr lang="zh-CN" altLang="en-US">
                <a:latin typeface="Arial"/>
              </a:rPr>
              <a:t>”</a:t>
            </a:r>
            <a:r>
              <a:rPr lang="zh-CN" altLang="en-US">
                <a:latin typeface="Times New Roman" pitchFamily="18" charset="0"/>
              </a:rPr>
              <a:t>中的数据元素之间存在着完全松散的关系，因此查找表是一种非常灵便的数据结构。</a:t>
            </a:r>
          </a:p>
        </p:txBody>
      </p:sp>
      <p:sp>
        <p:nvSpPr>
          <p:cNvPr id="9221" name="Rectangle 5"/>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7.1</a:t>
            </a:r>
            <a:r>
              <a:rPr lang="zh-CN" altLang="en-US" sz="4400">
                <a:solidFill>
                  <a:schemeClr val="tx2"/>
                </a:solidFill>
                <a:latin typeface="Times New Roman" pitchFamily="18" charset="0"/>
              </a:rPr>
              <a:t>　查找的基本概念 </a:t>
            </a:r>
          </a:p>
        </p:txBody>
      </p:sp>
    </p:spTree>
  </p:cSld>
  <p:clrMapOvr>
    <a:masterClrMapping/>
  </p:clrMapOvr>
  <p:transition>
    <p:cover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Rot="1" noChangeArrowheads="1"/>
          </p:cNvSpPr>
          <p:nvPr/>
        </p:nvSpPr>
        <p:spPr bwMode="auto">
          <a:xfrm>
            <a:off x="323850" y="1341438"/>
            <a:ext cx="8640763"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顺序查找（</a:t>
            </a:r>
            <a:r>
              <a:rPr lang="en-US" altLang="zh-CN">
                <a:latin typeface="Times New Roman" pitchFamily="18" charset="0"/>
              </a:rPr>
              <a:t>Sequential Search</a:t>
            </a:r>
            <a:r>
              <a:rPr lang="zh-CN" altLang="en-US">
                <a:latin typeface="Times New Roman" pitchFamily="18" charset="0"/>
              </a:rPr>
              <a:t>）也称为线性查找，是线性表的最简单查找方法。查找过程为：从表中最后一个记录开始，逐个进行记录的关键字值和给定值的比较，若某个数据元素的关键字值和给定值相等，则查找成功，找到所查记录；反之，若一直找到第一个，其关键字值和给定值都不相等，则表明数组中没有所查元素，查找不成功。</a:t>
            </a:r>
          </a:p>
          <a:p>
            <a:pPr>
              <a:spcBef>
                <a:spcPct val="20000"/>
              </a:spcBef>
              <a:buClr>
                <a:schemeClr val="bg2"/>
              </a:buClr>
              <a:buFont typeface="Monotype Sorts" pitchFamily="2" charset="2"/>
              <a:buNone/>
            </a:pPr>
            <a:r>
              <a:rPr lang="zh-CN" altLang="en-US">
                <a:latin typeface="Times New Roman" pitchFamily="18" charset="0"/>
              </a:rPr>
              <a:t>顺序查找的程序如下：</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#define MAX 100     /*</a:t>
            </a:r>
            <a:r>
              <a:rPr lang="zh-CN" altLang="en-US">
                <a:latin typeface="Times New Roman" pitchFamily="18" charset="0"/>
              </a:rPr>
              <a:t>定义一常量</a:t>
            </a:r>
            <a:r>
              <a:rPr lang="en-US" altLang="zh-CN">
                <a:latin typeface="Times New Roman" pitchFamily="18" charset="0"/>
              </a:rPr>
              <a:t>MAX </a:t>
            </a:r>
            <a:r>
              <a:rPr lang="zh-CN" altLang="en-US">
                <a:latin typeface="Times New Roman" pitchFamily="18" charset="0"/>
              </a:rPr>
              <a:t>为</a:t>
            </a:r>
            <a:r>
              <a:rPr lang="en-US" altLang="zh-CN">
                <a:latin typeface="Times New Roman" pitchFamily="18" charset="0"/>
              </a:rPr>
              <a:t>100</a:t>
            </a:r>
            <a:r>
              <a:rPr lang="zh-CN" altLang="en-US">
                <a:latin typeface="Times New Roman" pitchFamily="18" charset="0"/>
              </a:rPr>
              <a:t>，为顺序表的大小*</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typedef struct node               /*</a:t>
            </a:r>
            <a:r>
              <a:rPr lang="zh-CN" altLang="en-US">
                <a:latin typeface="Times New Roman" pitchFamily="18" charset="0"/>
              </a:rPr>
              <a:t>顺序表的定义*</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p>
        </p:txBody>
      </p:sp>
      <p:sp>
        <p:nvSpPr>
          <p:cNvPr id="10244" name="Rectangle 4"/>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7.2</a:t>
            </a:r>
            <a:r>
              <a:rPr lang="zh-CN" altLang="en-US" sz="4400">
                <a:solidFill>
                  <a:schemeClr val="tx2"/>
                </a:solidFill>
                <a:latin typeface="Times New Roman" pitchFamily="18" charset="0"/>
              </a:rPr>
              <a:t>　顺序查找 </a:t>
            </a:r>
          </a:p>
        </p:txBody>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Rot="1" noChangeArrowheads="1"/>
          </p:cNvSpPr>
          <p:nvPr/>
        </p:nvSpPr>
        <p:spPr bwMode="auto">
          <a:xfrm>
            <a:off x="323850" y="547688"/>
            <a:ext cx="8640763"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 int key;                 /*</a:t>
            </a:r>
            <a:r>
              <a:rPr lang="zh-CN" altLang="en-US">
                <a:latin typeface="Times New Roman" pitchFamily="18" charset="0"/>
              </a:rPr>
              <a:t>结点关键字域*</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r>
              <a:rPr lang="zh-CN" altLang="en-US">
                <a:latin typeface="Times New Roman" pitchFamily="18" charset="0"/>
              </a:rPr>
              <a:t>若有其他数据，继续定义，这里假设只有</a:t>
            </a:r>
            <a:r>
              <a:rPr lang="en-US" altLang="zh-CN">
                <a:latin typeface="Times New Roman" pitchFamily="18" charset="0"/>
              </a:rPr>
              <a:t>key</a:t>
            </a:r>
            <a:r>
              <a:rPr lang="zh-CN" altLang="en-US">
                <a:latin typeface="Times New Roman" pitchFamily="18" charset="0"/>
              </a:rPr>
              <a:t>域*</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NODE</a:t>
            </a:r>
            <a:r>
              <a:rPr lang="zh-CN" altLang="en-US">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int seqsrch</a:t>
            </a:r>
            <a:r>
              <a:rPr lang="zh-CN" altLang="en-US">
                <a:latin typeface="Times New Roman" pitchFamily="18" charset="0"/>
              </a:rPr>
              <a:t>（</a:t>
            </a:r>
            <a:r>
              <a:rPr lang="en-US" altLang="zh-CN">
                <a:latin typeface="Times New Roman" pitchFamily="18" charset="0"/>
              </a:rPr>
              <a:t>NODE r[MAX]</a:t>
            </a:r>
            <a:r>
              <a:rPr lang="zh-CN" altLang="en-US">
                <a:latin typeface="Times New Roman" pitchFamily="18" charset="0"/>
              </a:rPr>
              <a:t>，</a:t>
            </a:r>
            <a:r>
              <a:rPr lang="en-US" altLang="zh-CN">
                <a:latin typeface="Times New Roman" pitchFamily="18" charset="0"/>
              </a:rPr>
              <a:t>int k</a:t>
            </a:r>
            <a:r>
              <a:rPr lang="zh-CN" altLang="en-US">
                <a:latin typeface="Times New Roman" pitchFamily="18" charset="0"/>
              </a:rPr>
              <a:t>，</a:t>
            </a:r>
            <a:r>
              <a:rPr lang="en-US" altLang="zh-CN">
                <a:latin typeface="Times New Roman" pitchFamily="18" charset="0"/>
              </a:rPr>
              <a:t>int n</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在顺序表</a:t>
            </a:r>
            <a:r>
              <a:rPr lang="en-US" altLang="zh-CN">
                <a:latin typeface="Times New Roman" pitchFamily="18" charset="0"/>
              </a:rPr>
              <a:t>r</a:t>
            </a:r>
            <a:r>
              <a:rPr lang="zh-CN" altLang="en-US">
                <a:latin typeface="Times New Roman" pitchFamily="18" charset="0"/>
              </a:rPr>
              <a:t>中查找关键字为</a:t>
            </a:r>
            <a:r>
              <a:rPr lang="en-US" altLang="zh-CN">
                <a:latin typeface="Times New Roman" pitchFamily="18" charset="0"/>
              </a:rPr>
              <a:t>k</a:t>
            </a:r>
            <a:r>
              <a:rPr lang="zh-CN" altLang="en-US">
                <a:latin typeface="Times New Roman" pitchFamily="18" charset="0"/>
              </a:rPr>
              <a:t>的记录*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 /*n</a:t>
            </a:r>
            <a:r>
              <a:rPr lang="zh-CN" altLang="en-US">
                <a:latin typeface="Times New Roman" pitchFamily="18" charset="0"/>
              </a:rPr>
              <a:t>为线性表</a:t>
            </a:r>
            <a:r>
              <a:rPr lang="en-US" altLang="zh-CN">
                <a:latin typeface="Times New Roman" pitchFamily="18" charset="0"/>
              </a:rPr>
              <a:t>r</a:t>
            </a:r>
            <a:r>
              <a:rPr lang="zh-CN" altLang="en-US">
                <a:latin typeface="Times New Roman" pitchFamily="18" charset="0"/>
              </a:rPr>
              <a:t>中的元素个数*</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int i;</a:t>
            </a:r>
          </a:p>
          <a:p>
            <a:pPr>
              <a:spcBef>
                <a:spcPct val="20000"/>
              </a:spcBef>
              <a:buClr>
                <a:schemeClr val="bg2"/>
              </a:buClr>
              <a:buFont typeface="Monotype Sorts" pitchFamily="2" charset="2"/>
              <a:buNone/>
            </a:pP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a:t>
            </a:r>
            <a:r>
              <a:rPr lang="en-US" altLang="zh-CN">
                <a:latin typeface="Times New Roman" pitchFamily="18" charset="0"/>
              </a:rPr>
              <a:t>.key=k; /*</a:t>
            </a:r>
            <a:r>
              <a:rPr lang="zh-CN" altLang="en-US">
                <a:latin typeface="Times New Roman" pitchFamily="18" charset="0"/>
              </a:rPr>
              <a:t>将待查记录放入</a:t>
            </a:r>
            <a:r>
              <a:rPr lang="en-US" altLang="zh-CN">
                <a:latin typeface="Times New Roman" pitchFamily="18" charset="0"/>
              </a:rPr>
              <a:t>r[0].key</a:t>
            </a:r>
            <a:r>
              <a:rPr lang="zh-CN" altLang="en-US">
                <a:latin typeface="Times New Roman" pitchFamily="18" charset="0"/>
              </a:rPr>
              <a:t>中*</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 ;</a:t>
            </a:r>
          </a:p>
          <a:p>
            <a:pPr>
              <a:spcBef>
                <a:spcPct val="20000"/>
              </a:spcBef>
              <a:buClr>
                <a:schemeClr val="bg2"/>
              </a:buClr>
              <a:buFont typeface="Monotype Sorts" pitchFamily="2" charset="2"/>
              <a:buNone/>
            </a:pPr>
            <a:r>
              <a:rPr lang="en-US" altLang="zh-CN">
                <a:latin typeface="Times New Roman" pitchFamily="18" charset="0"/>
              </a:rPr>
              <a:t>while</a:t>
            </a:r>
            <a:r>
              <a:rPr lang="zh-CN" altLang="en-US">
                <a:latin typeface="Times New Roman" pitchFamily="18" charset="0"/>
              </a:rPr>
              <a:t>（</a:t>
            </a: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.key!=k</a:t>
            </a:r>
            <a:r>
              <a:rPr lang="zh-CN" altLang="en-US">
                <a:latin typeface="Times New Roman" pitchFamily="18" charset="0"/>
              </a:rPr>
              <a:t>）         </a:t>
            </a:r>
            <a:r>
              <a:rPr lang="en-US" altLang="zh-CN">
                <a:latin typeface="Times New Roman" pitchFamily="18" charset="0"/>
              </a:rPr>
              <a:t>/*</a:t>
            </a:r>
            <a:r>
              <a:rPr lang="zh-CN" altLang="en-US">
                <a:latin typeface="Times New Roman" pitchFamily="18" charset="0"/>
              </a:rPr>
              <a:t>第</a:t>
            </a:r>
            <a:r>
              <a:rPr lang="en-US" altLang="zh-CN">
                <a:latin typeface="Times New Roman" pitchFamily="18" charset="0"/>
              </a:rPr>
              <a:t>i</a:t>
            </a:r>
            <a:r>
              <a:rPr lang="zh-CN" altLang="en-US">
                <a:latin typeface="Times New Roman" pitchFamily="18" charset="0"/>
              </a:rPr>
              <a:t>个元素是</a:t>
            </a:r>
            <a:r>
              <a:rPr lang="en-US" altLang="zh-CN">
                <a:latin typeface="Times New Roman" pitchFamily="18" charset="0"/>
              </a:rPr>
              <a:t>k</a:t>
            </a:r>
            <a:r>
              <a:rPr lang="zh-CN" altLang="en-US">
                <a:latin typeface="Times New Roman" pitchFamily="18" charset="0"/>
              </a:rPr>
              <a:t>吗*</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 ;</a:t>
            </a:r>
          </a:p>
          <a:p>
            <a:pPr>
              <a:spcBef>
                <a:spcPct val="20000"/>
              </a:spcBef>
              <a:buClr>
                <a:schemeClr val="bg2"/>
              </a:buClr>
              <a:buFont typeface="Monotype Sorts" pitchFamily="2" charset="2"/>
              <a:buNone/>
            </a:pPr>
            <a:r>
              <a:rPr lang="en-US" altLang="zh-CN">
                <a:latin typeface="Times New Roman" pitchFamily="18" charset="0"/>
              </a:rPr>
              <a:t>return</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p>
        </p:txBody>
      </p:sp>
    </p:spTree>
  </p:cSld>
  <p:clrMapOvr>
    <a:masterClrMapping/>
  </p:clrMapOvr>
  <p:transition>
    <p:cover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Rot="1" noChangeArrowheads="1"/>
          </p:cNvSpPr>
          <p:nvPr/>
        </p:nvSpPr>
        <p:spPr bwMode="auto">
          <a:xfrm>
            <a:off x="323850" y="404813"/>
            <a:ext cx="8640763"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main</a:t>
            </a:r>
            <a:r>
              <a:rPr lang="zh-CN" altLang="en-US">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NODE a[MAX]</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定义</a:t>
            </a:r>
            <a:r>
              <a:rPr lang="en-US" altLang="zh-CN">
                <a:latin typeface="Times New Roman" pitchFamily="18" charset="0"/>
              </a:rPr>
              <a:t>a</a:t>
            </a:r>
            <a:r>
              <a:rPr lang="zh-CN" altLang="en-US">
                <a:latin typeface="Times New Roman" pitchFamily="18" charset="0"/>
              </a:rPr>
              <a:t>数组*</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int i</a:t>
            </a:r>
            <a:r>
              <a:rPr lang="zh-CN" altLang="en-US">
                <a:latin typeface="Times New Roman" pitchFamily="18" charset="0"/>
              </a:rPr>
              <a:t>，</a:t>
            </a:r>
            <a:r>
              <a:rPr lang="en-US" altLang="zh-CN">
                <a:latin typeface="Times New Roman" pitchFamily="18" charset="0"/>
              </a:rPr>
              <a:t>k; </a:t>
            </a:r>
          </a:p>
          <a:p>
            <a:pPr>
              <a:spcBef>
                <a:spcPct val="20000"/>
              </a:spcBef>
              <a:buClr>
                <a:schemeClr val="bg2"/>
              </a:buClr>
              <a:buFont typeface="Monotype Sorts" pitchFamily="2" charset="2"/>
              <a:buNone/>
            </a:pPr>
            <a:r>
              <a:rPr lang="en-US" altLang="zh-CN">
                <a:latin typeface="Times New Roman" pitchFamily="18" charset="0"/>
              </a:rPr>
              <a:t>for(i=1;i&lt;=10;i++)/*a</a:t>
            </a:r>
            <a:r>
              <a:rPr lang="zh-CN" altLang="en-US">
                <a:latin typeface="Times New Roman" pitchFamily="18" charset="0"/>
              </a:rPr>
              <a:t>数组中的第一个元素</a:t>
            </a:r>
            <a:r>
              <a:rPr lang="en-US" altLang="zh-CN">
                <a:latin typeface="Times New Roman" pitchFamily="18" charset="0"/>
              </a:rPr>
              <a:t>a[0]</a:t>
            </a:r>
            <a:r>
              <a:rPr lang="zh-CN" altLang="en-US">
                <a:latin typeface="Times New Roman" pitchFamily="18" charset="0"/>
              </a:rPr>
              <a:t>没有使用，留在查找函数中存放待查记录*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,&amp;a[i].key);</a:t>
            </a:r>
          </a:p>
          <a:p>
            <a:pPr>
              <a:spcBef>
                <a:spcPct val="20000"/>
              </a:spcBef>
              <a:buClr>
                <a:schemeClr val="bg2"/>
              </a:buClr>
              <a:buFont typeface="Monotype Sorts" pitchFamily="2" charset="2"/>
              <a:buNone/>
            </a:pPr>
            <a:r>
              <a:rPr lang="en-US" altLang="zh-CN">
                <a:latin typeface="Times New Roman" pitchFamily="18" charset="0"/>
              </a:rPr>
              <a:t>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,&amp;k);/*</a:t>
            </a:r>
            <a:r>
              <a:rPr lang="zh-CN" altLang="en-US">
                <a:latin typeface="Times New Roman" pitchFamily="18" charset="0"/>
              </a:rPr>
              <a:t>输入待查记录*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i=seqsrch</a:t>
            </a:r>
            <a:r>
              <a:rPr lang="zh-CN" altLang="en-US">
                <a:latin typeface="Times New Roman" pitchFamily="18" charset="0"/>
              </a:rPr>
              <a:t>（</a:t>
            </a:r>
            <a:r>
              <a:rPr lang="en-US" altLang="zh-CN">
                <a:latin typeface="Times New Roman" pitchFamily="18" charset="0"/>
              </a:rPr>
              <a:t>a</a:t>
            </a:r>
            <a:r>
              <a:rPr lang="zh-CN" altLang="en-US">
                <a:latin typeface="Times New Roman" pitchFamily="18" charset="0"/>
              </a:rPr>
              <a:t>，</a:t>
            </a:r>
            <a:r>
              <a:rPr lang="en-US" altLang="zh-CN">
                <a:latin typeface="Times New Roman" pitchFamily="18" charset="0"/>
              </a:rPr>
              <a:t>k</a:t>
            </a:r>
            <a:r>
              <a:rPr lang="zh-CN" altLang="en-US">
                <a:latin typeface="Times New Roman" pitchFamily="18" charset="0"/>
              </a:rPr>
              <a:t>，</a:t>
            </a:r>
            <a:r>
              <a:rPr lang="en-US" altLang="zh-CN">
                <a:latin typeface="Times New Roman" pitchFamily="18" charset="0"/>
              </a:rPr>
              <a:t>10</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找</a:t>
            </a:r>
            <a:r>
              <a:rPr lang="en-US" altLang="zh-CN">
                <a:latin typeface="Times New Roman" pitchFamily="18" charset="0"/>
              </a:rPr>
              <a:t>k=5</a:t>
            </a:r>
            <a:r>
              <a:rPr lang="zh-CN" altLang="en-US">
                <a:latin typeface="Times New Roman" pitchFamily="18" charset="0"/>
              </a:rPr>
              <a:t>的元素*</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if</a:t>
            </a:r>
            <a:r>
              <a:rPr lang="zh-CN" altLang="en-US">
                <a:latin typeface="Times New Roman" pitchFamily="18" charset="0"/>
              </a:rPr>
              <a:t>（</a:t>
            </a:r>
            <a:r>
              <a:rPr lang="en-US" altLang="zh-CN">
                <a:latin typeface="Times New Roman" pitchFamily="18" charset="0"/>
              </a:rPr>
              <a:t>i!=0</a:t>
            </a:r>
            <a:r>
              <a:rPr lang="zh-CN" altLang="en-US">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printf</a:t>
            </a:r>
            <a:r>
              <a:rPr lang="zh-CN" altLang="en-US">
                <a:latin typeface="Times New Roman" pitchFamily="18" charset="0"/>
              </a:rPr>
              <a:t>（</a:t>
            </a:r>
            <a:r>
              <a:rPr lang="en-US" altLang="zh-CN">
                <a:latin typeface="Times New Roman" pitchFamily="18" charset="0"/>
              </a:rPr>
              <a:t>″%d</a:t>
            </a:r>
            <a:r>
              <a:rPr lang="zh-CN" altLang="en-US">
                <a:latin typeface="Times New Roman" pitchFamily="18" charset="0"/>
              </a:rPr>
              <a:t>的下标是</a:t>
            </a:r>
            <a:r>
              <a:rPr lang="en-US" altLang="zh-CN">
                <a:latin typeface="Times New Roman" pitchFamily="18" charset="0"/>
              </a:rPr>
              <a:t>%d\n″</a:t>
            </a:r>
            <a:r>
              <a:rPr lang="zh-CN" altLang="en-US">
                <a:latin typeface="Times New Roman" pitchFamily="18" charset="0"/>
              </a:rPr>
              <a:t>，</a:t>
            </a:r>
            <a:r>
              <a:rPr lang="en-US" altLang="zh-CN">
                <a:latin typeface="Times New Roman" pitchFamily="18" charset="0"/>
              </a:rPr>
              <a:t>k</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else</a:t>
            </a:r>
          </a:p>
          <a:p>
            <a:pPr>
              <a:spcBef>
                <a:spcPct val="20000"/>
              </a:spcBef>
              <a:buClr>
                <a:schemeClr val="bg2"/>
              </a:buClr>
              <a:buFont typeface="Monotype Sorts" pitchFamily="2" charset="2"/>
              <a:buNone/>
            </a:pPr>
            <a:r>
              <a:rPr lang="en-US" altLang="zh-CN">
                <a:latin typeface="Times New Roman" pitchFamily="18" charset="0"/>
              </a:rPr>
              <a:t>printf</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无此元素</a:t>
            </a:r>
            <a:r>
              <a:rPr lang="en-US" altLang="zh-CN">
                <a:latin typeface="Times New Roman" pitchFamily="18" charset="0"/>
              </a:rPr>
              <a:t>\n″</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p>
        </p:txBody>
      </p:sp>
    </p:spTree>
  </p:cSld>
  <p:clrMapOvr>
    <a:masterClrMapping/>
  </p:clrMapOvr>
  <p:transition>
    <p:cover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Rot="1" noChangeArrowheads="1"/>
          </p:cNvSpPr>
          <p:nvPr/>
        </p:nvSpPr>
        <p:spPr bwMode="auto">
          <a:xfrm>
            <a:off x="323850" y="404813"/>
            <a:ext cx="8640763"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该例程序执行时如果从键盘中输入的数据是：</a:t>
            </a:r>
            <a:r>
              <a:rPr lang="en-US" altLang="zh-CN">
                <a:latin typeface="Times New Roman" pitchFamily="18" charset="0"/>
              </a:rPr>
              <a:t>3</a:t>
            </a:r>
            <a:r>
              <a:rPr lang="zh-CN" altLang="en-US">
                <a:latin typeface="Times New Roman" pitchFamily="18" charset="0"/>
              </a:rPr>
              <a:t>，</a:t>
            </a:r>
            <a:r>
              <a:rPr lang="en-US" altLang="zh-CN">
                <a:latin typeface="Times New Roman" pitchFamily="18" charset="0"/>
              </a:rPr>
              <a:t>5</a:t>
            </a:r>
            <a:r>
              <a:rPr lang="zh-CN" altLang="en-US">
                <a:latin typeface="Times New Roman" pitchFamily="18" charset="0"/>
              </a:rPr>
              <a:t>，</a:t>
            </a:r>
            <a:r>
              <a:rPr lang="en-US" altLang="zh-CN">
                <a:latin typeface="Times New Roman" pitchFamily="18" charset="0"/>
              </a:rPr>
              <a:t>8</a:t>
            </a:r>
            <a:r>
              <a:rPr lang="zh-CN" altLang="en-US">
                <a:latin typeface="Times New Roman" pitchFamily="18" charset="0"/>
              </a:rPr>
              <a:t>，</a:t>
            </a:r>
            <a:r>
              <a:rPr lang="en-US" altLang="zh-CN">
                <a:latin typeface="Times New Roman" pitchFamily="18" charset="0"/>
              </a:rPr>
              <a:t>12</a:t>
            </a:r>
            <a:r>
              <a:rPr lang="zh-CN" altLang="en-US">
                <a:latin typeface="Times New Roman" pitchFamily="18" charset="0"/>
              </a:rPr>
              <a:t>，</a:t>
            </a:r>
            <a:r>
              <a:rPr lang="en-US" altLang="zh-CN">
                <a:latin typeface="Times New Roman" pitchFamily="18" charset="0"/>
              </a:rPr>
              <a:t>45</a:t>
            </a:r>
            <a:r>
              <a:rPr lang="zh-CN" altLang="en-US">
                <a:latin typeface="Times New Roman" pitchFamily="18" charset="0"/>
              </a:rPr>
              <a:t>，</a:t>
            </a:r>
            <a:r>
              <a:rPr lang="en-US" altLang="zh-CN">
                <a:latin typeface="Times New Roman" pitchFamily="18" charset="0"/>
              </a:rPr>
              <a:t>33</a:t>
            </a:r>
            <a:r>
              <a:rPr lang="zh-CN" altLang="en-US">
                <a:latin typeface="Times New Roman" pitchFamily="18" charset="0"/>
              </a:rPr>
              <a:t>，</a:t>
            </a:r>
            <a:r>
              <a:rPr lang="en-US" altLang="zh-CN">
                <a:latin typeface="Times New Roman" pitchFamily="18" charset="0"/>
              </a:rPr>
              <a:t>22</a:t>
            </a:r>
            <a:r>
              <a:rPr lang="zh-CN" altLang="en-US">
                <a:latin typeface="Times New Roman" pitchFamily="18" charset="0"/>
              </a:rPr>
              <a:t>，</a:t>
            </a:r>
            <a:r>
              <a:rPr lang="en-US" altLang="zh-CN">
                <a:latin typeface="Times New Roman" pitchFamily="18" charset="0"/>
              </a:rPr>
              <a:t>11</a:t>
            </a:r>
            <a:r>
              <a:rPr lang="zh-CN" altLang="en-US">
                <a:latin typeface="Times New Roman" pitchFamily="18" charset="0"/>
              </a:rPr>
              <a:t>，</a:t>
            </a:r>
            <a:r>
              <a:rPr lang="en-US" altLang="zh-CN">
                <a:latin typeface="Times New Roman" pitchFamily="18" charset="0"/>
              </a:rPr>
              <a:t>54</a:t>
            </a:r>
            <a:r>
              <a:rPr lang="zh-CN" altLang="en-US">
                <a:latin typeface="Times New Roman" pitchFamily="18" charset="0"/>
              </a:rPr>
              <a:t>，</a:t>
            </a:r>
            <a:r>
              <a:rPr lang="en-US" altLang="zh-CN">
                <a:latin typeface="Times New Roman" pitchFamily="18" charset="0"/>
              </a:rPr>
              <a:t>8</a:t>
            </a:r>
            <a:r>
              <a:rPr lang="zh-CN" altLang="en-US">
                <a:latin typeface="Times New Roman" pitchFamily="18" charset="0"/>
              </a:rPr>
              <a:t>输入待查数据为</a:t>
            </a:r>
            <a:r>
              <a:rPr lang="en-US" altLang="zh-CN">
                <a:latin typeface="Times New Roman" pitchFamily="18" charset="0"/>
              </a:rPr>
              <a:t>45</a:t>
            </a:r>
            <a:r>
              <a:rPr lang="zh-CN" altLang="en-US">
                <a:latin typeface="Times New Roman" pitchFamily="18" charset="0"/>
              </a:rPr>
              <a:t>，则输出结果为：</a:t>
            </a:r>
            <a:r>
              <a:rPr lang="en-US" altLang="zh-CN">
                <a:latin typeface="Times New Roman" pitchFamily="18" charset="0"/>
              </a:rPr>
              <a:t>45</a:t>
            </a:r>
            <a:r>
              <a:rPr lang="zh-CN" altLang="en-US">
                <a:latin typeface="Times New Roman" pitchFamily="18" charset="0"/>
              </a:rPr>
              <a:t>的下标是</a:t>
            </a:r>
            <a:r>
              <a:rPr lang="en-US" altLang="zh-CN">
                <a:latin typeface="Times New Roman" pitchFamily="18" charset="0"/>
              </a:rPr>
              <a:t>5</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这个程序使用了一点小技巧，开始时将给定的关键字值</a:t>
            </a:r>
            <a:r>
              <a:rPr lang="en-US" altLang="zh-CN">
                <a:latin typeface="Times New Roman" pitchFamily="18" charset="0"/>
              </a:rPr>
              <a:t>k</a:t>
            </a:r>
            <a:r>
              <a:rPr lang="zh-CN" altLang="en-US">
                <a:latin typeface="Times New Roman" pitchFamily="18" charset="0"/>
              </a:rPr>
              <a:t>放入</a:t>
            </a: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中，然后从</a:t>
            </a:r>
            <a:r>
              <a:rPr lang="en-US" altLang="zh-CN">
                <a:latin typeface="Times New Roman" pitchFamily="18" charset="0"/>
              </a:rPr>
              <a:t>n</a:t>
            </a:r>
            <a:r>
              <a:rPr lang="zh-CN" altLang="en-US">
                <a:latin typeface="Times New Roman" pitchFamily="18" charset="0"/>
              </a:rPr>
              <a:t>开始倒着查，当某个</a:t>
            </a: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.key=k</a:t>
            </a:r>
            <a:r>
              <a:rPr lang="zh-CN" altLang="en-US">
                <a:latin typeface="Times New Roman" pitchFamily="18" charset="0"/>
              </a:rPr>
              <a:t>时，表示查找成功，自然退出循环。若一直查不到，则直到</a:t>
            </a:r>
            <a:r>
              <a:rPr lang="en-US" altLang="zh-CN">
                <a:latin typeface="Times New Roman" pitchFamily="18" charset="0"/>
              </a:rPr>
              <a:t>i=0</a:t>
            </a:r>
            <a:r>
              <a:rPr lang="zh-CN" altLang="en-US">
                <a:latin typeface="Times New Roman" pitchFamily="18" charset="0"/>
              </a:rPr>
              <a:t>。由于</a:t>
            </a: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必然等于</a:t>
            </a:r>
            <a:r>
              <a:rPr lang="en-US" altLang="zh-CN">
                <a:latin typeface="Times New Roman" pitchFamily="18" charset="0"/>
              </a:rPr>
              <a:t>k</a:t>
            </a:r>
            <a:r>
              <a:rPr lang="zh-CN" altLang="en-US">
                <a:latin typeface="Times New Roman" pitchFamily="18" charset="0"/>
              </a:rPr>
              <a:t>，所以此时也能退出循环。由于</a:t>
            </a:r>
            <a:r>
              <a:rPr lang="en-US" altLang="zh-CN">
                <a:latin typeface="Times New Roman" pitchFamily="18" charset="0"/>
              </a:rPr>
              <a:t>r</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］起到</a:t>
            </a:r>
            <a:r>
              <a:rPr lang="zh-CN" altLang="en-US">
                <a:latin typeface="Arial"/>
              </a:rPr>
              <a:t>“</a:t>
            </a:r>
            <a:r>
              <a:rPr lang="zh-CN" altLang="en-US">
                <a:latin typeface="Times New Roman" pitchFamily="18" charset="0"/>
              </a:rPr>
              <a:t>监视哨</a:t>
            </a:r>
            <a:r>
              <a:rPr lang="zh-CN" altLang="en-US">
                <a:latin typeface="Arial"/>
              </a:rPr>
              <a:t>”</a:t>
            </a:r>
            <a:r>
              <a:rPr lang="zh-CN" altLang="en-US">
                <a:latin typeface="Times New Roman" pitchFamily="18" charset="0"/>
              </a:rPr>
              <a:t>的作用，所以在循环中不必控制下标</a:t>
            </a:r>
            <a:r>
              <a:rPr lang="en-US" altLang="zh-CN">
                <a:latin typeface="Times New Roman" pitchFamily="18" charset="0"/>
              </a:rPr>
              <a:t>i</a:t>
            </a:r>
            <a:r>
              <a:rPr lang="zh-CN" altLang="en-US">
                <a:latin typeface="Times New Roman" pitchFamily="18" charset="0"/>
              </a:rPr>
              <a:t>是否越界，这就使得运算量大约减少一半。此查找函数结束时，根据返回的</a:t>
            </a:r>
            <a:r>
              <a:rPr lang="en-US" altLang="zh-CN">
                <a:latin typeface="Times New Roman" pitchFamily="18" charset="0"/>
              </a:rPr>
              <a:t>i</a:t>
            </a:r>
            <a:r>
              <a:rPr lang="zh-CN" altLang="en-US">
                <a:latin typeface="Times New Roman" pitchFamily="18" charset="0"/>
              </a:rPr>
              <a:t>值即可知查找结果。若</a:t>
            </a:r>
            <a:r>
              <a:rPr lang="en-US" altLang="zh-CN">
                <a:latin typeface="Times New Roman" pitchFamily="18" charset="0"/>
              </a:rPr>
              <a:t>i</a:t>
            </a:r>
            <a:r>
              <a:rPr lang="zh-CN" altLang="en-US">
                <a:latin typeface="Times New Roman" pitchFamily="18" charset="0"/>
              </a:rPr>
              <a:t>值大于</a:t>
            </a:r>
            <a:r>
              <a:rPr lang="en-US" altLang="zh-CN">
                <a:latin typeface="Times New Roman" pitchFamily="18" charset="0"/>
              </a:rPr>
              <a:t>0</a:t>
            </a:r>
            <a:r>
              <a:rPr lang="zh-CN" altLang="en-US">
                <a:latin typeface="Times New Roman" pitchFamily="18" charset="0"/>
              </a:rPr>
              <a:t>，则查找成功，且</a:t>
            </a:r>
            <a:r>
              <a:rPr lang="en-US" altLang="zh-CN">
                <a:latin typeface="Times New Roman" pitchFamily="18" charset="0"/>
              </a:rPr>
              <a:t>i</a:t>
            </a:r>
            <a:r>
              <a:rPr lang="zh-CN" altLang="en-US">
                <a:latin typeface="Times New Roman" pitchFamily="18" charset="0"/>
              </a:rPr>
              <a:t>值即为找到的记录的位置。若</a:t>
            </a:r>
            <a:r>
              <a:rPr lang="en-US" altLang="zh-CN">
                <a:latin typeface="Times New Roman" pitchFamily="18" charset="0"/>
              </a:rPr>
              <a:t>i</a:t>
            </a:r>
            <a:r>
              <a:rPr lang="zh-CN" altLang="en-US">
                <a:latin typeface="Times New Roman" pitchFamily="18" charset="0"/>
              </a:rPr>
              <a:t>值等于</a:t>
            </a:r>
            <a:r>
              <a:rPr lang="en-US" altLang="zh-CN">
                <a:latin typeface="Times New Roman" pitchFamily="18" charset="0"/>
              </a:rPr>
              <a:t>0</a:t>
            </a:r>
            <a:r>
              <a:rPr lang="zh-CN" altLang="en-US">
                <a:latin typeface="Times New Roman" pitchFamily="18" charset="0"/>
              </a:rPr>
              <a:t>，则表示查找不成功。</a:t>
            </a:r>
          </a:p>
          <a:p>
            <a:pPr>
              <a:spcBef>
                <a:spcPct val="20000"/>
              </a:spcBef>
              <a:buClr>
                <a:schemeClr val="bg2"/>
              </a:buClr>
              <a:buFont typeface="Monotype Sorts" pitchFamily="2" charset="2"/>
              <a:buNone/>
            </a:pPr>
            <a:r>
              <a:rPr lang="zh-CN" altLang="en-US">
                <a:latin typeface="Times New Roman" pitchFamily="18" charset="0"/>
              </a:rPr>
              <a:t>　　对于一个给定的关键字值</a:t>
            </a:r>
            <a:r>
              <a:rPr lang="en-US" altLang="zh-CN">
                <a:latin typeface="Times New Roman" pitchFamily="18" charset="0"/>
              </a:rPr>
              <a:t>k</a:t>
            </a:r>
            <a:r>
              <a:rPr lang="zh-CN" altLang="en-US">
                <a:latin typeface="Times New Roman" pitchFamily="18" charset="0"/>
              </a:rPr>
              <a:t>，在查找表中进行查找时，最好的可能是经一次比较即可查到，也可能比较多次才能查到，最坏的可能是比较</a:t>
            </a:r>
            <a:r>
              <a:rPr lang="en-US" altLang="zh-CN">
                <a:latin typeface="Times New Roman" pitchFamily="18" charset="0"/>
              </a:rPr>
              <a:t>n</a:t>
            </a:r>
            <a:r>
              <a:rPr lang="zh-CN" altLang="en-US">
                <a:latin typeface="Times New Roman" pitchFamily="18" charset="0"/>
              </a:rPr>
              <a:t>次才能查到。设查找每一个结点的概率相同，如果找到的</a:t>
            </a:r>
            <a:r>
              <a:rPr lang="en-US" altLang="zh-CN">
                <a:latin typeface="Times New Roman" pitchFamily="18" charset="0"/>
              </a:rPr>
              <a:t>k</a:t>
            </a:r>
            <a:r>
              <a:rPr lang="zh-CN" altLang="en-US">
                <a:latin typeface="Times New Roman" pitchFamily="18" charset="0"/>
              </a:rPr>
              <a:t>是</a:t>
            </a:r>
            <a:r>
              <a:rPr lang="en-US" altLang="zh-CN">
                <a:latin typeface="Times New Roman" pitchFamily="18" charset="0"/>
              </a:rPr>
              <a:t>r[i](i&gt;0)</a:t>
            </a:r>
            <a:r>
              <a:rPr lang="zh-CN" altLang="en-US">
                <a:latin typeface="Times New Roman" pitchFamily="18" charset="0"/>
              </a:rPr>
              <a:t>，则比较次数</a:t>
            </a:r>
            <a:r>
              <a:rPr lang="en-US" altLang="zh-CN">
                <a:latin typeface="Times New Roman" pitchFamily="18" charset="0"/>
              </a:rPr>
              <a:t>ci=n-i+1;</a:t>
            </a:r>
            <a:r>
              <a:rPr lang="zh-CN" altLang="en-US">
                <a:latin typeface="Times New Roman" pitchFamily="18" charset="0"/>
              </a:rPr>
              <a:t>在等概率的前提下，</a:t>
            </a:r>
            <a:r>
              <a:rPr lang="en-US" altLang="zh-CN">
                <a:latin typeface="Times New Roman" pitchFamily="18" charset="0"/>
              </a:rPr>
              <a:t>pi=1/n</a:t>
            </a:r>
            <a:r>
              <a:rPr lang="zh-CN" altLang="en-US">
                <a:latin typeface="Times New Roman" pitchFamily="18" charset="0"/>
              </a:rPr>
              <a:t>，因此查找成功的平均查找长度为： </a:t>
            </a:r>
          </a:p>
        </p:txBody>
      </p:sp>
    </p:spTree>
  </p:cSld>
  <p:clrMapOvr>
    <a:masterClrMapping/>
  </p:clrMapOvr>
  <p:transition>
    <p:cover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Rot="1" noChangeArrowheads="1"/>
          </p:cNvSpPr>
          <p:nvPr/>
        </p:nvSpPr>
        <p:spPr bwMode="auto">
          <a:xfrm>
            <a:off x="323850" y="2420938"/>
            <a:ext cx="8640763" cy="3240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若</a:t>
            </a:r>
            <a:r>
              <a:rPr lang="en-US" altLang="zh-CN">
                <a:latin typeface="Times New Roman" pitchFamily="18" charset="0"/>
              </a:rPr>
              <a:t>k</a:t>
            </a:r>
            <a:r>
              <a:rPr lang="zh-CN" altLang="en-US">
                <a:latin typeface="Times New Roman" pitchFamily="18" charset="0"/>
              </a:rPr>
              <a:t>不在表中，则查找失败。此时需进行</a:t>
            </a:r>
            <a:r>
              <a:rPr lang="en-US" altLang="zh-CN">
                <a:latin typeface="Times New Roman" pitchFamily="18" charset="0"/>
              </a:rPr>
              <a:t>n+1</a:t>
            </a:r>
            <a:r>
              <a:rPr lang="zh-CN" altLang="en-US">
                <a:latin typeface="Times New Roman" pitchFamily="18" charset="0"/>
              </a:rPr>
              <a:t>次比较。对于含有</a:t>
            </a:r>
            <a:r>
              <a:rPr lang="en-US" altLang="zh-CN">
                <a:latin typeface="Times New Roman" pitchFamily="18" charset="0"/>
              </a:rPr>
              <a:t>n</a:t>
            </a:r>
            <a:r>
              <a:rPr lang="zh-CN" altLang="en-US">
                <a:latin typeface="Times New Roman" pitchFamily="18" charset="0"/>
              </a:rPr>
              <a:t>个结点的线性表，结点的查找在等概率的前提下，对成功的查找，平均查找长度为（</a:t>
            </a:r>
            <a:r>
              <a:rPr lang="en-US" altLang="zh-CN">
                <a:latin typeface="Times New Roman" pitchFamily="18" charset="0"/>
              </a:rPr>
              <a:t>n+1</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顺序查找的优点：算法简单，对线性表的逻辑次序无要求，可不必按关键字递减（或递增）的次序排列。对线性表的存储结构无要求，顺序存储结构或链式存储结构均可。顺序查找的缺点是平均查找长度较大。</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908050"/>
            <a:ext cx="7705725" cy="95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Rot="1" noChangeArrowheads="1"/>
          </p:cNvSpPr>
          <p:nvPr/>
        </p:nvSpPr>
        <p:spPr bwMode="auto">
          <a:xfrm>
            <a:off x="323850" y="1125538"/>
            <a:ext cx="8640763" cy="453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二分查找（又称折半查找）是一种效率较高的线性表查找方法。要进行二分法查找，线性表中的记录必须按关键字递增（或递减）次序排列（称为有序表），且线性表必须采用顺序存储结构。</a:t>
            </a:r>
          </a:p>
          <a:p>
            <a:pPr>
              <a:spcBef>
                <a:spcPct val="20000"/>
              </a:spcBef>
              <a:buClr>
                <a:schemeClr val="bg2"/>
              </a:buClr>
              <a:buFont typeface="Monotype Sorts" pitchFamily="2" charset="2"/>
              <a:buNone/>
            </a:pPr>
            <a:r>
              <a:rPr lang="zh-CN" altLang="en-US">
                <a:latin typeface="Times New Roman" pitchFamily="18" charset="0"/>
              </a:rPr>
              <a:t>　　二分法查找过程是：先确定待查记录所在的范围，然后逐渐缩小范围直至得到查找结点为止。若有序表中记录所在的范围，由</a:t>
            </a:r>
            <a:r>
              <a:rPr lang="en-US" altLang="zh-CN">
                <a:latin typeface="Times New Roman" pitchFamily="18" charset="0"/>
              </a:rPr>
              <a:t>t</a:t>
            </a:r>
            <a:r>
              <a:rPr lang="zh-CN" altLang="en-US">
                <a:latin typeface="Times New Roman" pitchFamily="18" charset="0"/>
              </a:rPr>
              <a:t>指向表中最小关键字值的结点，</a:t>
            </a:r>
            <a:r>
              <a:rPr lang="en-US" altLang="zh-CN">
                <a:latin typeface="Times New Roman" pitchFamily="18" charset="0"/>
              </a:rPr>
              <a:t>h</a:t>
            </a:r>
            <a:r>
              <a:rPr lang="zh-CN" altLang="en-US">
                <a:latin typeface="Times New Roman" pitchFamily="18" charset="0"/>
              </a:rPr>
              <a:t>指向表中最大关键字值的结点，再用指针</a:t>
            </a:r>
            <a:r>
              <a:rPr lang="en-US" altLang="zh-CN">
                <a:latin typeface="Times New Roman" pitchFamily="18" charset="0"/>
              </a:rPr>
              <a:t>n=</a:t>
            </a:r>
            <a:r>
              <a:rPr lang="zh-CN" altLang="en-US">
                <a:latin typeface="Times New Roman" pitchFamily="18" charset="0"/>
              </a:rPr>
              <a:t>「</a:t>
            </a:r>
            <a:r>
              <a:rPr lang="en-US" altLang="zh-CN">
                <a:latin typeface="Times New Roman" pitchFamily="18" charset="0"/>
              </a:rPr>
              <a:t>(t+h)/2</a:t>
            </a:r>
            <a:r>
              <a:rPr lang="zh-CN" altLang="en-US">
                <a:latin typeface="Times New Roman" pitchFamily="18" charset="0"/>
              </a:rPr>
              <a:t>」指示中间位置。先用给定值</a:t>
            </a:r>
            <a:r>
              <a:rPr lang="en-US" altLang="zh-CN">
                <a:latin typeface="Times New Roman" pitchFamily="18" charset="0"/>
              </a:rPr>
              <a:t>k</a:t>
            </a:r>
            <a:r>
              <a:rPr lang="zh-CN" altLang="en-US">
                <a:latin typeface="Times New Roman" pitchFamily="18" charset="0"/>
              </a:rPr>
              <a:t>与</a:t>
            </a:r>
            <a:r>
              <a:rPr lang="en-US" altLang="zh-CN">
                <a:latin typeface="Times New Roman" pitchFamily="18" charset="0"/>
              </a:rPr>
              <a:t>m</a:t>
            </a:r>
            <a:r>
              <a:rPr lang="zh-CN" altLang="en-US">
                <a:latin typeface="Times New Roman" pitchFamily="18" charset="0"/>
              </a:rPr>
              <a:t>指定的值相比，若相等，则表示查找成功。若不相等，此时存在两种情况，一是</a:t>
            </a:r>
            <a:r>
              <a:rPr lang="en-US" altLang="zh-CN">
                <a:latin typeface="Times New Roman" pitchFamily="18" charset="0"/>
              </a:rPr>
              <a:t>k</a:t>
            </a:r>
            <a:r>
              <a:rPr lang="zh-CN" altLang="en-US">
                <a:latin typeface="Times New Roman" pitchFamily="18" charset="0"/>
              </a:rPr>
              <a:t>值小于</a:t>
            </a:r>
            <a:r>
              <a:rPr lang="en-US" altLang="zh-CN">
                <a:latin typeface="Times New Roman" pitchFamily="18" charset="0"/>
              </a:rPr>
              <a:t>m</a:t>
            </a:r>
            <a:r>
              <a:rPr lang="zh-CN" altLang="en-US">
                <a:latin typeface="Times New Roman" pitchFamily="18" charset="0"/>
              </a:rPr>
              <a:t>指的值，说明</a:t>
            </a:r>
            <a:r>
              <a:rPr lang="en-US" altLang="zh-CN">
                <a:latin typeface="Times New Roman" pitchFamily="18" charset="0"/>
              </a:rPr>
              <a:t>k</a:t>
            </a:r>
            <a:r>
              <a:rPr lang="zh-CN" altLang="en-US">
                <a:latin typeface="Times New Roman" pitchFamily="18" charset="0"/>
              </a:rPr>
              <a:t>在</a:t>
            </a:r>
            <a:r>
              <a:rPr lang="en-US" altLang="zh-CN">
                <a:latin typeface="Times New Roman" pitchFamily="18" charset="0"/>
              </a:rPr>
              <a:t>t</a:t>
            </a:r>
            <a:r>
              <a:rPr lang="zh-CN" altLang="en-US">
                <a:latin typeface="Times New Roman" pitchFamily="18" charset="0"/>
              </a:rPr>
              <a:t>和</a:t>
            </a:r>
            <a:r>
              <a:rPr lang="en-US" altLang="zh-CN">
                <a:latin typeface="Times New Roman" pitchFamily="18" charset="0"/>
              </a:rPr>
              <a:t>m</a:t>
            </a:r>
            <a:r>
              <a:rPr lang="zh-CN" altLang="en-US">
                <a:latin typeface="Times New Roman" pitchFamily="18" charset="0"/>
              </a:rPr>
              <a:t>之间，则令最大值</a:t>
            </a:r>
            <a:r>
              <a:rPr lang="en-US" altLang="zh-CN">
                <a:latin typeface="Times New Roman" pitchFamily="18" charset="0"/>
              </a:rPr>
              <a:t>h=m-1</a:t>
            </a:r>
            <a:r>
              <a:rPr lang="zh-CN" altLang="en-US">
                <a:latin typeface="Times New Roman" pitchFamily="18" charset="0"/>
              </a:rPr>
              <a:t>，在表的前半部分再取中间位置的记录进行比较；二是</a:t>
            </a:r>
            <a:r>
              <a:rPr lang="en-US" altLang="zh-CN">
                <a:latin typeface="Times New Roman" pitchFamily="18" charset="0"/>
              </a:rPr>
              <a:t>k</a:t>
            </a:r>
            <a:r>
              <a:rPr lang="zh-CN" altLang="en-US">
                <a:latin typeface="Times New Roman" pitchFamily="18" charset="0"/>
              </a:rPr>
              <a:t>值大于</a:t>
            </a:r>
            <a:r>
              <a:rPr lang="en-US" altLang="zh-CN">
                <a:latin typeface="Times New Roman" pitchFamily="18" charset="0"/>
              </a:rPr>
              <a:t>m</a:t>
            </a:r>
            <a:r>
              <a:rPr lang="zh-CN" altLang="en-US">
                <a:latin typeface="Times New Roman" pitchFamily="18" charset="0"/>
              </a:rPr>
              <a:t>指的值，说明</a:t>
            </a:r>
            <a:r>
              <a:rPr lang="en-US" altLang="zh-CN">
                <a:latin typeface="Times New Roman" pitchFamily="18" charset="0"/>
              </a:rPr>
              <a:t>k </a:t>
            </a:r>
            <a:r>
              <a:rPr lang="zh-CN" altLang="en-US">
                <a:latin typeface="Times New Roman" pitchFamily="18" charset="0"/>
              </a:rPr>
              <a:t>在</a:t>
            </a:r>
            <a:r>
              <a:rPr lang="en-US" altLang="zh-CN">
                <a:latin typeface="Times New Roman" pitchFamily="18" charset="0"/>
              </a:rPr>
              <a:t>m</a:t>
            </a:r>
            <a:r>
              <a:rPr lang="zh-CN" altLang="en-US">
                <a:latin typeface="Times New Roman" pitchFamily="18" charset="0"/>
              </a:rPr>
              <a:t>和</a:t>
            </a:r>
            <a:r>
              <a:rPr lang="en-US" altLang="zh-CN">
                <a:latin typeface="Times New Roman" pitchFamily="18" charset="0"/>
              </a:rPr>
              <a:t>h</a:t>
            </a:r>
            <a:r>
              <a:rPr lang="zh-CN" altLang="en-US">
                <a:latin typeface="Times New Roman" pitchFamily="18" charset="0"/>
              </a:rPr>
              <a:t>之间，则令最小值</a:t>
            </a:r>
            <a:r>
              <a:rPr lang="en-US" altLang="zh-CN">
                <a:latin typeface="Times New Roman" pitchFamily="18" charset="0"/>
              </a:rPr>
              <a:t>t=m+1</a:t>
            </a:r>
            <a:r>
              <a:rPr lang="zh-CN" altLang="en-US">
                <a:latin typeface="Times New Roman" pitchFamily="18" charset="0"/>
              </a:rPr>
              <a:t>，在表的后半部分再取中间位置的记录进行比较。如此反复进行，直至找到或查完全表而查不到为止。 </a:t>
            </a:r>
          </a:p>
        </p:txBody>
      </p:sp>
      <p:sp>
        <p:nvSpPr>
          <p:cNvPr id="16387" name="Rectangle 3"/>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7.3</a:t>
            </a:r>
            <a:r>
              <a:rPr lang="zh-CN" altLang="en-US" sz="4400">
                <a:solidFill>
                  <a:schemeClr val="tx2"/>
                </a:solidFill>
                <a:latin typeface="Times New Roman" pitchFamily="18" charset="0"/>
              </a:rPr>
              <a:t>　二分查找</a:t>
            </a:r>
          </a:p>
        </p:txBody>
      </p:sp>
    </p:spTree>
  </p:cSld>
  <p:clrMapOvr>
    <a:masterClrMapping/>
  </p:clrMapOvr>
  <p:transition>
    <p:cover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Rot="1" noChangeArrowheads="1"/>
          </p:cNvSpPr>
          <p:nvPr/>
        </p:nvSpPr>
        <p:spPr bwMode="auto">
          <a:xfrm>
            <a:off x="323850" y="547688"/>
            <a:ext cx="8640763" cy="561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例如：已知如下</a:t>
            </a:r>
            <a:r>
              <a:rPr lang="en-US" altLang="zh-CN">
                <a:latin typeface="Times New Roman" pitchFamily="18" charset="0"/>
              </a:rPr>
              <a:t>11</a:t>
            </a:r>
            <a:r>
              <a:rPr lang="zh-CN" altLang="en-US">
                <a:latin typeface="Times New Roman" pitchFamily="18" charset="0"/>
              </a:rPr>
              <a:t>个数据元素的有序表（关键字值即为数据元素的值）：</a:t>
            </a:r>
          </a:p>
          <a:p>
            <a:pPr>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9</a:t>
            </a:r>
            <a:r>
              <a:rPr lang="zh-CN" altLang="en-US">
                <a:latin typeface="Times New Roman" pitchFamily="18" charset="0"/>
              </a:rPr>
              <a:t>，</a:t>
            </a:r>
            <a:r>
              <a:rPr lang="en-US" altLang="zh-CN">
                <a:latin typeface="Times New Roman" pitchFamily="18" charset="0"/>
              </a:rPr>
              <a:t>13</a:t>
            </a:r>
            <a:r>
              <a:rPr lang="zh-CN" altLang="en-US">
                <a:latin typeface="Times New Roman" pitchFamily="18" charset="0"/>
              </a:rPr>
              <a:t>，</a:t>
            </a:r>
            <a:r>
              <a:rPr lang="en-US" altLang="zh-CN">
                <a:latin typeface="Times New Roman" pitchFamily="18" charset="0"/>
              </a:rPr>
              <a:t>15</a:t>
            </a:r>
            <a:r>
              <a:rPr lang="zh-CN" altLang="en-US">
                <a:latin typeface="Times New Roman" pitchFamily="18" charset="0"/>
              </a:rPr>
              <a:t>，</a:t>
            </a:r>
            <a:r>
              <a:rPr lang="en-US" altLang="zh-CN">
                <a:latin typeface="Times New Roman" pitchFamily="18" charset="0"/>
              </a:rPr>
              <a:t>30</a:t>
            </a:r>
            <a:r>
              <a:rPr lang="zh-CN" altLang="en-US">
                <a:latin typeface="Times New Roman" pitchFamily="18" charset="0"/>
              </a:rPr>
              <a:t>，</a:t>
            </a:r>
            <a:r>
              <a:rPr lang="en-US" altLang="zh-CN">
                <a:latin typeface="Times New Roman" pitchFamily="18" charset="0"/>
              </a:rPr>
              <a:t>37</a:t>
            </a:r>
            <a:r>
              <a:rPr lang="zh-CN" altLang="en-US">
                <a:latin typeface="Times New Roman" pitchFamily="18" charset="0"/>
              </a:rPr>
              <a:t>，</a:t>
            </a:r>
            <a:r>
              <a:rPr lang="en-US" altLang="zh-CN">
                <a:latin typeface="Times New Roman" pitchFamily="18" charset="0"/>
              </a:rPr>
              <a:t>55</a:t>
            </a:r>
            <a:r>
              <a:rPr lang="zh-CN" altLang="en-US">
                <a:latin typeface="Times New Roman" pitchFamily="18" charset="0"/>
              </a:rPr>
              <a:t>，</a:t>
            </a:r>
            <a:r>
              <a:rPr lang="en-US" altLang="zh-CN">
                <a:latin typeface="Times New Roman" pitchFamily="18" charset="0"/>
              </a:rPr>
              <a:t>60</a:t>
            </a:r>
            <a:r>
              <a:rPr lang="zh-CN" altLang="en-US">
                <a:latin typeface="Times New Roman" pitchFamily="18" charset="0"/>
              </a:rPr>
              <a:t>，</a:t>
            </a:r>
            <a:r>
              <a:rPr lang="en-US" altLang="zh-CN">
                <a:latin typeface="Times New Roman" pitchFamily="18" charset="0"/>
              </a:rPr>
              <a:t>75</a:t>
            </a:r>
            <a:r>
              <a:rPr lang="zh-CN" altLang="en-US">
                <a:latin typeface="Times New Roman" pitchFamily="18" charset="0"/>
              </a:rPr>
              <a:t>，</a:t>
            </a:r>
            <a:r>
              <a:rPr lang="en-US" altLang="zh-CN">
                <a:latin typeface="Times New Roman" pitchFamily="18" charset="0"/>
              </a:rPr>
              <a:t>80</a:t>
            </a:r>
            <a:r>
              <a:rPr lang="zh-CN" altLang="en-US">
                <a:latin typeface="Times New Roman" pitchFamily="18" charset="0"/>
              </a:rPr>
              <a:t>，</a:t>
            </a:r>
            <a:r>
              <a:rPr lang="en-US" altLang="zh-CN">
                <a:latin typeface="Times New Roman" pitchFamily="18" charset="0"/>
              </a:rPr>
              <a:t>90</a:t>
            </a:r>
            <a:r>
              <a:rPr lang="zh-CN" altLang="en-US">
                <a:latin typeface="Times New Roman" pitchFamily="18" charset="0"/>
              </a:rPr>
              <a:t>，</a:t>
            </a:r>
            <a:r>
              <a:rPr lang="en-US" altLang="zh-CN">
                <a:latin typeface="Times New Roman" pitchFamily="18" charset="0"/>
              </a:rPr>
              <a:t>92</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如：要查找关键字值为</a:t>
            </a:r>
            <a:r>
              <a:rPr lang="en-US" altLang="zh-CN">
                <a:latin typeface="Times New Roman" pitchFamily="18" charset="0"/>
              </a:rPr>
              <a:t>30</a:t>
            </a:r>
            <a:r>
              <a:rPr lang="zh-CN" altLang="en-US">
                <a:latin typeface="Times New Roman" pitchFamily="18" charset="0"/>
              </a:rPr>
              <a:t>的数据元素。</a:t>
            </a:r>
          </a:p>
          <a:p>
            <a:pPr>
              <a:spcBef>
                <a:spcPct val="20000"/>
              </a:spcBef>
              <a:buClr>
                <a:schemeClr val="bg2"/>
              </a:buClr>
              <a:buFont typeface="Monotype Sorts" pitchFamily="2" charset="2"/>
              <a:buNone/>
            </a:pPr>
            <a:r>
              <a:rPr lang="zh-CN" altLang="en-US">
                <a:latin typeface="Times New Roman" pitchFamily="18" charset="0"/>
              </a:rPr>
              <a:t>    　假设变量</a:t>
            </a:r>
            <a:r>
              <a:rPr lang="en-US" altLang="zh-CN">
                <a:latin typeface="Times New Roman" pitchFamily="18" charset="0"/>
              </a:rPr>
              <a:t>t</a:t>
            </a:r>
            <a:r>
              <a:rPr lang="zh-CN" altLang="en-US">
                <a:latin typeface="Times New Roman" pitchFamily="18" charset="0"/>
              </a:rPr>
              <a:t>和</a:t>
            </a:r>
            <a:r>
              <a:rPr lang="en-US" altLang="zh-CN">
                <a:latin typeface="Times New Roman" pitchFamily="18" charset="0"/>
              </a:rPr>
              <a:t>h</a:t>
            </a:r>
            <a:r>
              <a:rPr lang="zh-CN" altLang="en-US">
                <a:latin typeface="Times New Roman" pitchFamily="18" charset="0"/>
              </a:rPr>
              <a:t>分别指向待查元素所在范围的下界和上界，变量</a:t>
            </a:r>
            <a:r>
              <a:rPr lang="en-US" altLang="zh-CN">
                <a:latin typeface="Times New Roman" pitchFamily="18" charset="0"/>
              </a:rPr>
              <a:t>m</a:t>
            </a:r>
            <a:r>
              <a:rPr lang="zh-CN" altLang="en-US">
                <a:latin typeface="Times New Roman" pitchFamily="18" charset="0"/>
              </a:rPr>
              <a:t>指示该区间的中间位置（</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t+h</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」）。在本例中，</a:t>
            </a:r>
            <a:r>
              <a:rPr lang="en-US" altLang="zh-CN">
                <a:latin typeface="Times New Roman" pitchFamily="18" charset="0"/>
              </a:rPr>
              <a:t>t</a:t>
            </a:r>
            <a:r>
              <a:rPr lang="zh-CN" altLang="en-US">
                <a:latin typeface="Times New Roman" pitchFamily="18" charset="0"/>
              </a:rPr>
              <a:t>和</a:t>
            </a:r>
            <a:r>
              <a:rPr lang="en-US" altLang="zh-CN">
                <a:latin typeface="Times New Roman" pitchFamily="18" charset="0"/>
              </a:rPr>
              <a:t>h</a:t>
            </a:r>
            <a:r>
              <a:rPr lang="zh-CN" altLang="en-US">
                <a:latin typeface="Times New Roman" pitchFamily="18" charset="0"/>
              </a:rPr>
              <a:t>的初值分别为</a:t>
            </a:r>
            <a:r>
              <a:rPr lang="en-US" altLang="zh-CN">
                <a:latin typeface="Times New Roman" pitchFamily="18" charset="0"/>
              </a:rPr>
              <a:t>1</a:t>
            </a:r>
            <a:r>
              <a:rPr lang="zh-CN" altLang="en-US">
                <a:latin typeface="Times New Roman" pitchFamily="18" charset="0"/>
              </a:rPr>
              <a:t>和</a:t>
            </a:r>
            <a:r>
              <a:rPr lang="en-US" altLang="zh-CN">
                <a:latin typeface="Times New Roman" pitchFamily="18" charset="0"/>
              </a:rPr>
              <a:t>11</a:t>
            </a:r>
            <a:r>
              <a:rPr lang="zh-CN" altLang="en-US">
                <a:latin typeface="Times New Roman" pitchFamily="18" charset="0"/>
              </a:rPr>
              <a:t>。下面来看一下给定关键字值</a:t>
            </a:r>
            <a:r>
              <a:rPr lang="en-US" altLang="zh-CN">
                <a:latin typeface="Times New Roman" pitchFamily="18" charset="0"/>
              </a:rPr>
              <a:t>key=30</a:t>
            </a:r>
            <a:r>
              <a:rPr lang="zh-CN" altLang="en-US">
                <a:latin typeface="Times New Roman" pitchFamily="18" charset="0"/>
              </a:rPr>
              <a:t>的查找过程：</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9  13  15  30  37  55  60  75  80  90  92</a:t>
            </a:r>
          </a:p>
          <a:p>
            <a:pPr>
              <a:spcBef>
                <a:spcPct val="20000"/>
              </a:spcBef>
              <a:buClr>
                <a:schemeClr val="bg2"/>
              </a:buClr>
              <a:buFont typeface="Monotype Sorts" pitchFamily="2" charset="2"/>
              <a:buNone/>
            </a:pPr>
            <a:r>
              <a:rPr lang="en-US" altLang="zh-CN">
                <a:latin typeface="Times New Roman" pitchFamily="18" charset="0"/>
              </a:rPr>
              <a:t>   ↑t                       ↑m                        ↑h</a:t>
            </a:r>
          </a:p>
          <a:p>
            <a:pPr>
              <a:spcBef>
                <a:spcPct val="20000"/>
              </a:spcBef>
              <a:buClr>
                <a:schemeClr val="bg2"/>
              </a:buClr>
              <a:buFont typeface="Monotype Sorts" pitchFamily="2" charset="2"/>
              <a:buNone/>
            </a:pPr>
            <a:r>
              <a:rPr lang="zh-CN" altLang="en-US">
                <a:latin typeface="Times New Roman" pitchFamily="18" charset="0"/>
              </a:rPr>
              <a:t>　　首先求出</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1+11</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=6</a:t>
            </a:r>
            <a:r>
              <a:rPr lang="zh-CN" altLang="en-US">
                <a:latin typeface="Times New Roman" pitchFamily="18" charset="0"/>
              </a:rPr>
              <a:t>，将这个位置的关键字值与给定关键字值比较，因为</a:t>
            </a:r>
            <a:r>
              <a:rPr lang="en-US" altLang="zh-CN">
                <a:latin typeface="Times New Roman" pitchFamily="18" charset="0"/>
              </a:rPr>
              <a:t>30&lt;55</a:t>
            </a:r>
            <a:r>
              <a:rPr lang="zh-CN" altLang="en-US">
                <a:latin typeface="Times New Roman" pitchFamily="18" charset="0"/>
              </a:rPr>
              <a:t>，所以应当在前半区查找。此时</a:t>
            </a:r>
            <a:r>
              <a:rPr lang="en-US" altLang="zh-CN">
                <a:latin typeface="Times New Roman" pitchFamily="18" charset="0"/>
              </a:rPr>
              <a:t>t</a:t>
            </a:r>
            <a:r>
              <a:rPr lang="zh-CN" altLang="en-US">
                <a:latin typeface="Times New Roman" pitchFamily="18" charset="0"/>
              </a:rPr>
              <a:t>的值不变，而新区间的上界</a:t>
            </a:r>
            <a:r>
              <a:rPr lang="en-US" altLang="zh-CN">
                <a:latin typeface="Times New Roman" pitchFamily="18" charset="0"/>
              </a:rPr>
              <a:t>h=m-1=5</a:t>
            </a:r>
            <a:r>
              <a:rPr lang="zh-CN" altLang="en-US">
                <a:latin typeface="Times New Roman" pitchFamily="18" charset="0"/>
              </a:rPr>
              <a:t>，即在［</a:t>
            </a:r>
            <a:r>
              <a:rPr lang="en-US" altLang="zh-CN">
                <a:latin typeface="Times New Roman" pitchFamily="18" charset="0"/>
              </a:rPr>
              <a:t>1</a:t>
            </a:r>
            <a:r>
              <a:rPr lang="zh-CN" altLang="en-US">
                <a:latin typeface="Times New Roman" pitchFamily="18" charset="0"/>
              </a:rPr>
              <a:t>，</a:t>
            </a:r>
            <a:r>
              <a:rPr lang="en-US" altLang="zh-CN">
                <a:latin typeface="Times New Roman" pitchFamily="18" charset="0"/>
              </a:rPr>
              <a:t>5</a:t>
            </a:r>
            <a:r>
              <a:rPr lang="zh-CN" altLang="en-US">
                <a:latin typeface="Times New Roman" pitchFamily="18" charset="0"/>
              </a:rPr>
              <a:t>］区间继续查找。再求出新的中间位置</a:t>
            </a:r>
            <a:r>
              <a:rPr lang="en-US" altLang="zh-CN">
                <a:latin typeface="Times New Roman" pitchFamily="18" charset="0"/>
              </a:rPr>
              <a:t>mid=</a:t>
            </a:r>
            <a:r>
              <a:rPr lang="zh-CN" altLang="en-US">
                <a:latin typeface="Times New Roman" pitchFamily="18" charset="0"/>
              </a:rPr>
              <a:t>「（</a:t>
            </a:r>
            <a:r>
              <a:rPr lang="en-US" altLang="zh-CN">
                <a:latin typeface="Times New Roman" pitchFamily="18" charset="0"/>
              </a:rPr>
              <a:t>1+5</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=3</a:t>
            </a:r>
            <a:r>
              <a:rPr lang="zh-CN" altLang="en-US">
                <a:latin typeface="Times New Roman" pitchFamily="18" charset="0"/>
              </a:rPr>
              <a:t>。</a:t>
            </a:r>
          </a:p>
        </p:txBody>
      </p:sp>
    </p:spTree>
  </p:cSld>
  <p:clrMapOvr>
    <a:masterClrMapping/>
  </p:clrMapOvr>
  <p:transition>
    <p:cover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Rot="1" noChangeArrowheads="1"/>
          </p:cNvSpPr>
          <p:nvPr/>
        </p:nvSpPr>
        <p:spPr bwMode="auto">
          <a:xfrm>
            <a:off x="323850" y="547688"/>
            <a:ext cx="8640763" cy="561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9  13  15  30  37  55  60  75  80  90  92</a:t>
            </a:r>
          </a:p>
          <a:p>
            <a:pPr>
              <a:spcBef>
                <a:spcPct val="20000"/>
              </a:spcBef>
              <a:buClr>
                <a:schemeClr val="bg2"/>
              </a:buClr>
              <a:buFont typeface="Monotype Sorts" pitchFamily="2" charset="2"/>
              <a:buNone/>
            </a:pPr>
            <a:r>
              <a:rPr lang="en-US" altLang="zh-CN">
                <a:latin typeface="Times New Roman" pitchFamily="18" charset="0"/>
              </a:rPr>
              <a:t>↑t      ↑m    ↑h</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　 因为</a:t>
            </a:r>
            <a:r>
              <a:rPr lang="en-US" altLang="zh-CN">
                <a:latin typeface="Times New Roman" pitchFamily="18" charset="0"/>
              </a:rPr>
              <a:t>30&gt;15</a:t>
            </a:r>
            <a:r>
              <a:rPr lang="zh-CN" altLang="en-US">
                <a:latin typeface="Times New Roman" pitchFamily="18" charset="0"/>
              </a:rPr>
              <a:t>，所以应当在后半区查找。此时</a:t>
            </a:r>
            <a:r>
              <a:rPr lang="en-US" altLang="zh-CN">
                <a:latin typeface="Times New Roman" pitchFamily="18" charset="0"/>
              </a:rPr>
              <a:t>h</a:t>
            </a:r>
            <a:r>
              <a:rPr lang="zh-CN" altLang="en-US">
                <a:latin typeface="Times New Roman" pitchFamily="18" charset="0"/>
              </a:rPr>
              <a:t>的值不变，而新区间的下界</a:t>
            </a:r>
            <a:r>
              <a:rPr lang="en-US" altLang="zh-CN">
                <a:latin typeface="Times New Roman" pitchFamily="18" charset="0"/>
              </a:rPr>
              <a:t>t=m+1=4</a:t>
            </a:r>
            <a:r>
              <a:rPr lang="zh-CN" altLang="en-US">
                <a:latin typeface="Times New Roman" pitchFamily="18" charset="0"/>
              </a:rPr>
              <a:t>，即在［</a:t>
            </a:r>
            <a:r>
              <a:rPr lang="en-US" altLang="zh-CN">
                <a:latin typeface="Times New Roman" pitchFamily="18" charset="0"/>
              </a:rPr>
              <a:t>4</a:t>
            </a:r>
            <a:r>
              <a:rPr lang="zh-CN" altLang="en-US">
                <a:latin typeface="Times New Roman" pitchFamily="18" charset="0"/>
              </a:rPr>
              <a:t>，</a:t>
            </a:r>
            <a:r>
              <a:rPr lang="en-US" altLang="zh-CN">
                <a:latin typeface="Times New Roman" pitchFamily="18" charset="0"/>
              </a:rPr>
              <a:t>5</a:t>
            </a:r>
            <a:r>
              <a:rPr lang="zh-CN" altLang="en-US">
                <a:latin typeface="Times New Roman" pitchFamily="18" charset="0"/>
              </a:rPr>
              <a:t>］区间继续查找。再求出中间位置</a:t>
            </a:r>
            <a:r>
              <a:rPr lang="en-US" altLang="zh-CN">
                <a:latin typeface="Times New Roman" pitchFamily="18" charset="0"/>
              </a:rPr>
              <a:t>mid=</a:t>
            </a:r>
            <a:r>
              <a:rPr lang="zh-CN" altLang="en-US">
                <a:latin typeface="Times New Roman" pitchFamily="18" charset="0"/>
              </a:rPr>
              <a:t>「（</a:t>
            </a:r>
            <a:r>
              <a:rPr lang="en-US" altLang="zh-CN">
                <a:latin typeface="Times New Roman" pitchFamily="18" charset="0"/>
              </a:rPr>
              <a:t>4+5</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=4</a:t>
            </a:r>
            <a:r>
              <a:rPr lang="zh-CN" altLang="en-US">
                <a:latin typeface="Times New Roman" pitchFamily="18" charset="0"/>
              </a:rPr>
              <a:t>，这个位置的关键字值</a:t>
            </a:r>
            <a:r>
              <a:rPr lang="en-US" altLang="zh-CN">
                <a:latin typeface="Times New Roman" pitchFamily="18" charset="0"/>
              </a:rPr>
              <a:t>30</a:t>
            </a:r>
            <a:r>
              <a:rPr lang="zh-CN" altLang="en-US">
                <a:latin typeface="Times New Roman" pitchFamily="18" charset="0"/>
              </a:rPr>
              <a:t>正好等于给定关键字值，因此查找成功。</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9  13  15  30     37  55  60  75  80  90  92</a:t>
            </a:r>
          </a:p>
          <a:p>
            <a:pPr>
              <a:spcBef>
                <a:spcPct val="20000"/>
              </a:spcBef>
              <a:buClr>
                <a:schemeClr val="bg2"/>
              </a:buClr>
              <a:buFont typeface="Monotype Sorts" pitchFamily="2" charset="2"/>
              <a:buNone/>
            </a:pPr>
            <a:r>
              <a:rPr lang="en-US" altLang="zh-CN">
                <a:latin typeface="Times New Roman" pitchFamily="18" charset="0"/>
              </a:rPr>
              <a:t>                   ↑t     ↑h</a:t>
            </a:r>
          </a:p>
          <a:p>
            <a:pPr>
              <a:spcBef>
                <a:spcPct val="20000"/>
              </a:spcBef>
              <a:buClr>
                <a:schemeClr val="bg2"/>
              </a:buClr>
              <a:buFont typeface="Monotype Sorts" pitchFamily="2" charset="2"/>
              <a:buNone/>
            </a:pPr>
            <a:r>
              <a:rPr lang="en-US" altLang="zh-CN">
                <a:latin typeface="Times New Roman" pitchFamily="18" charset="0"/>
              </a:rPr>
              <a:t>                    ↑m</a:t>
            </a:r>
          </a:p>
          <a:p>
            <a:pPr>
              <a:spcBef>
                <a:spcPct val="20000"/>
              </a:spcBef>
              <a:buClr>
                <a:schemeClr val="bg2"/>
              </a:buClr>
              <a:buFont typeface="Monotype Sorts" pitchFamily="2" charset="2"/>
              <a:buNone/>
            </a:pPr>
            <a:r>
              <a:rPr lang="zh-CN" altLang="en-US">
                <a:latin typeface="Times New Roman" pitchFamily="18" charset="0"/>
              </a:rPr>
              <a:t>　　将上述二分法查找的基本思想写成程序如下：</a:t>
            </a:r>
          </a:p>
          <a:p>
            <a:pPr>
              <a:spcBef>
                <a:spcPct val="20000"/>
              </a:spcBef>
              <a:buClr>
                <a:schemeClr val="bg2"/>
              </a:buClr>
              <a:buFont typeface="Monotype Sorts" pitchFamily="2" charset="2"/>
              <a:buNone/>
            </a:pPr>
            <a:r>
              <a:rPr lang="zh-CN" altLang="en-US">
                <a:latin typeface="Times New Roman" pitchFamily="18" charset="0"/>
              </a:rPr>
              <a:t>　　若找到，则函数值为该数据在表中的位置，否则为</a:t>
            </a:r>
            <a:r>
              <a:rPr lang="en-US" altLang="zh-CN">
                <a:latin typeface="Times New Roman" pitchFamily="18" charset="0"/>
              </a:rPr>
              <a:t>-1</a:t>
            </a:r>
            <a:r>
              <a:rPr lang="zh-CN" altLang="en-US">
                <a:latin typeface="Times New Roman" pitchFamily="18" charset="0"/>
              </a:rPr>
              <a:t>。</a:t>
            </a:r>
          </a:p>
        </p:txBody>
      </p:sp>
    </p:spTree>
  </p:cSld>
  <p:clrMapOvr>
    <a:masterClrMapping/>
  </p:clrMapOvr>
  <p:transition>
    <p:cover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Rot="1" noChangeArrowheads="1"/>
          </p:cNvSpPr>
          <p:nvPr/>
        </p:nvSpPr>
        <p:spPr bwMode="auto">
          <a:xfrm>
            <a:off x="323850" y="547688"/>
            <a:ext cx="8640763" cy="561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#define MAX 100         /*</a:t>
            </a:r>
            <a:r>
              <a:rPr lang="zh-CN" altLang="en-US">
                <a:latin typeface="Times New Roman" pitchFamily="18" charset="0"/>
              </a:rPr>
              <a:t>定义一常量</a:t>
            </a:r>
            <a:r>
              <a:rPr lang="en-US" altLang="zh-CN">
                <a:latin typeface="Times New Roman" pitchFamily="18" charset="0"/>
              </a:rPr>
              <a:t>MAX</a:t>
            </a:r>
            <a:r>
              <a:rPr lang="zh-CN" altLang="en-US">
                <a:latin typeface="Times New Roman" pitchFamily="18" charset="0"/>
              </a:rPr>
              <a:t>为</a:t>
            </a:r>
            <a:r>
              <a:rPr lang="en-US" altLang="zh-CN">
                <a:latin typeface="Times New Roman" pitchFamily="18" charset="0"/>
              </a:rPr>
              <a:t>100</a:t>
            </a:r>
            <a:r>
              <a:rPr lang="zh-CN" altLang="en-US">
                <a:latin typeface="Times New Roman" pitchFamily="18" charset="0"/>
              </a:rPr>
              <a:t>，为有序表的大小*</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typedef struct node                /*</a:t>
            </a:r>
            <a:r>
              <a:rPr lang="zh-CN" altLang="en-US">
                <a:latin typeface="Times New Roman" pitchFamily="18" charset="0"/>
              </a:rPr>
              <a:t>有序表的定义*</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int key;                   /*</a:t>
            </a:r>
            <a:r>
              <a:rPr lang="zh-CN" altLang="en-US">
                <a:latin typeface="Times New Roman" pitchFamily="18" charset="0"/>
              </a:rPr>
              <a:t>结点关键字域*</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若有其他数据，继续定义，这里假设只有</a:t>
            </a:r>
            <a:r>
              <a:rPr lang="en-US" altLang="zh-CN">
                <a:latin typeface="Times New Roman" pitchFamily="18" charset="0"/>
              </a:rPr>
              <a:t>key</a:t>
            </a:r>
            <a:r>
              <a:rPr lang="zh-CN" altLang="en-US">
                <a:latin typeface="Times New Roman" pitchFamily="18" charset="0"/>
              </a:rPr>
              <a:t>域*</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a:t>
            </a:r>
            <a:r>
              <a:rPr lang="en-US" altLang="zh-CN">
                <a:latin typeface="Times New Roman" pitchFamily="18" charset="0"/>
              </a:rPr>
              <a:t>NODE;</a:t>
            </a:r>
          </a:p>
          <a:p>
            <a:pPr>
              <a:spcBef>
                <a:spcPct val="20000"/>
              </a:spcBef>
              <a:buClr>
                <a:schemeClr val="bg2"/>
              </a:buClr>
              <a:buFont typeface="Monotype Sorts" pitchFamily="2" charset="2"/>
              <a:buNone/>
            </a:pPr>
            <a:r>
              <a:rPr lang="en-US" altLang="zh-CN">
                <a:latin typeface="Times New Roman" pitchFamily="18" charset="0"/>
              </a:rPr>
              <a:t>    int binsearch</a:t>
            </a:r>
            <a:r>
              <a:rPr lang="zh-CN" altLang="en-US">
                <a:latin typeface="Times New Roman" pitchFamily="18" charset="0"/>
              </a:rPr>
              <a:t>（</a:t>
            </a:r>
            <a:r>
              <a:rPr lang="en-US" altLang="zh-CN">
                <a:latin typeface="Times New Roman" pitchFamily="18" charset="0"/>
              </a:rPr>
              <a:t>NODE r[MAX]</a:t>
            </a:r>
            <a:r>
              <a:rPr lang="zh-CN" altLang="en-US">
                <a:latin typeface="Times New Roman" pitchFamily="18" charset="0"/>
              </a:rPr>
              <a:t>，</a:t>
            </a:r>
            <a:r>
              <a:rPr lang="en-US" altLang="zh-CN">
                <a:latin typeface="Times New Roman" pitchFamily="18" charset="0"/>
              </a:rPr>
              <a:t>int k</a:t>
            </a:r>
            <a:r>
              <a:rPr lang="zh-CN" altLang="en-US">
                <a:latin typeface="Times New Roman" pitchFamily="18" charset="0"/>
              </a:rPr>
              <a:t>，</a:t>
            </a:r>
            <a:r>
              <a:rPr lang="en-US" altLang="zh-CN">
                <a:latin typeface="Times New Roman" pitchFamily="18" charset="0"/>
              </a:rPr>
              <a:t>int  n</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在有序表</a:t>
            </a:r>
            <a:r>
              <a:rPr lang="en-US" altLang="zh-CN">
                <a:latin typeface="Times New Roman" pitchFamily="18" charset="0"/>
              </a:rPr>
              <a:t>r</a:t>
            </a:r>
            <a:r>
              <a:rPr lang="zh-CN" altLang="en-US">
                <a:latin typeface="Times New Roman" pitchFamily="18" charset="0"/>
              </a:rPr>
              <a:t>中二分查找其关键字等于</a:t>
            </a:r>
            <a:r>
              <a:rPr lang="en-US" altLang="zh-CN">
                <a:latin typeface="Times New Roman" pitchFamily="18" charset="0"/>
              </a:rPr>
              <a:t>k</a:t>
            </a:r>
            <a:r>
              <a:rPr lang="zh-CN" altLang="en-US">
                <a:latin typeface="Times New Roman" pitchFamily="18" charset="0"/>
              </a:rPr>
              <a:t>的记录*</a:t>
            </a:r>
            <a:r>
              <a:rPr lang="en-US" altLang="zh-CN">
                <a:latin typeface="Times New Roman" pitchFamily="18" charset="0"/>
              </a:rPr>
              <a:t>/               </a:t>
            </a:r>
          </a:p>
          <a:p>
            <a:pPr>
              <a:spcBef>
                <a:spcPct val="20000"/>
              </a:spcBef>
              <a:buClr>
                <a:schemeClr val="bg2"/>
              </a:buClr>
              <a:buFont typeface="Monotype Sorts" pitchFamily="2" charset="2"/>
              <a:buNone/>
            </a:pPr>
            <a:r>
              <a:rPr lang="en-US" altLang="zh-CN">
                <a:latin typeface="Times New Roman" pitchFamily="18" charset="0"/>
              </a:rPr>
              <a:t>  { /*n</a:t>
            </a:r>
            <a:r>
              <a:rPr lang="zh-CN" altLang="en-US">
                <a:latin typeface="Times New Roman" pitchFamily="18" charset="0"/>
              </a:rPr>
              <a:t>为有序表</a:t>
            </a:r>
            <a:r>
              <a:rPr lang="en-US" altLang="zh-CN">
                <a:latin typeface="Times New Roman" pitchFamily="18" charset="0"/>
              </a:rPr>
              <a:t>r</a:t>
            </a:r>
            <a:r>
              <a:rPr lang="zh-CN" altLang="en-US">
                <a:latin typeface="Times New Roman" pitchFamily="18" charset="0"/>
              </a:rPr>
              <a:t>中记录个数*</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int t=1</a:t>
            </a:r>
            <a:r>
              <a:rPr lang="zh-CN" altLang="en-US">
                <a:latin typeface="Times New Roman" pitchFamily="18" charset="0"/>
              </a:rPr>
              <a:t>，</a:t>
            </a:r>
            <a:r>
              <a:rPr lang="en-US" altLang="zh-CN">
                <a:latin typeface="Times New Roman" pitchFamily="18" charset="0"/>
              </a:rPr>
              <a:t>h=n</a:t>
            </a:r>
            <a:r>
              <a:rPr lang="zh-CN" altLang="en-US">
                <a:latin typeface="Times New Roman" pitchFamily="18" charset="0"/>
              </a:rPr>
              <a:t>，</a:t>
            </a:r>
            <a:r>
              <a:rPr lang="en-US" altLang="zh-CN">
                <a:latin typeface="Times New Roman" pitchFamily="18" charset="0"/>
              </a:rPr>
              <a:t>m;</a:t>
            </a:r>
          </a:p>
          <a:p>
            <a:pPr>
              <a:spcBef>
                <a:spcPct val="20000"/>
              </a:spcBef>
              <a:buClr>
                <a:schemeClr val="bg2"/>
              </a:buClr>
              <a:buFont typeface="Monotype Sorts" pitchFamily="2" charset="2"/>
              <a:buNone/>
            </a:pPr>
            <a:r>
              <a:rPr lang="en-US" altLang="zh-CN">
                <a:latin typeface="Times New Roman" pitchFamily="18" charset="0"/>
              </a:rPr>
              <a:t>       while</a:t>
            </a:r>
            <a:r>
              <a:rPr lang="zh-CN" altLang="en-US">
                <a:latin typeface="Times New Roman" pitchFamily="18" charset="0"/>
              </a:rPr>
              <a:t>（</a:t>
            </a:r>
            <a:r>
              <a:rPr lang="en-US" altLang="zh-CN">
                <a:latin typeface="Times New Roman" pitchFamily="18" charset="0"/>
              </a:rPr>
              <a:t>t&lt;=h</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p>
        </p:txBody>
      </p:sp>
    </p:spTree>
  </p:cSld>
  <p:clrMapOvr>
    <a:masterClrMapping/>
  </p:clrMapOvr>
  <p:transition>
    <p:cover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Rot="1" noChangeArrowheads="1"/>
          </p:cNvSpPr>
          <p:nvPr/>
        </p:nvSpPr>
        <p:spPr bwMode="auto">
          <a:xfrm>
            <a:off x="323850" y="547688"/>
            <a:ext cx="8640763" cy="561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t+h</a:t>
            </a:r>
            <a:r>
              <a:rPr lang="zh-CN" altLang="en-US">
                <a:latin typeface="Times New Roman" pitchFamily="18" charset="0"/>
              </a:rPr>
              <a:t>）</a:t>
            </a:r>
            <a:r>
              <a:rPr lang="en-US" altLang="zh-CN">
                <a:latin typeface="Times New Roman" pitchFamily="18" charset="0"/>
              </a:rPr>
              <a:t>/2;                         /*</a:t>
            </a:r>
            <a:r>
              <a:rPr lang="zh-CN" altLang="en-US">
                <a:latin typeface="Times New Roman" pitchFamily="18" charset="0"/>
              </a:rPr>
              <a:t>求中点*</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if</a:t>
            </a:r>
            <a:r>
              <a:rPr lang="zh-CN" altLang="en-US">
                <a:latin typeface="Times New Roman" pitchFamily="18" charset="0"/>
              </a:rPr>
              <a:t>（</a:t>
            </a:r>
            <a:r>
              <a:rPr lang="en-US" altLang="zh-CN">
                <a:latin typeface="Times New Roman" pitchFamily="18" charset="0"/>
              </a:rPr>
              <a:t>k==r</a:t>
            </a:r>
            <a:r>
              <a:rPr lang="zh-CN" altLang="en-US">
                <a:latin typeface="Times New Roman" pitchFamily="18" charset="0"/>
              </a:rPr>
              <a:t>［</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return</a:t>
            </a:r>
            <a:r>
              <a:rPr lang="zh-CN" altLang="en-US">
                <a:latin typeface="Times New Roman" pitchFamily="18" charset="0"/>
              </a:rPr>
              <a:t>（</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找到</a:t>
            </a:r>
            <a:r>
              <a:rPr lang="en-US" altLang="zh-CN">
                <a:latin typeface="Times New Roman" pitchFamily="18" charset="0"/>
              </a:rPr>
              <a:t>k*/</a:t>
            </a:r>
          </a:p>
          <a:p>
            <a:pPr>
              <a:spcBef>
                <a:spcPct val="20000"/>
              </a:spcBef>
              <a:buClr>
                <a:schemeClr val="bg2"/>
              </a:buClr>
              <a:buFont typeface="Monotype Sorts" pitchFamily="2" charset="2"/>
              <a:buNone/>
            </a:pPr>
            <a:r>
              <a:rPr lang="en-US" altLang="zh-CN">
                <a:latin typeface="Times New Roman" pitchFamily="18" charset="0"/>
              </a:rPr>
              <a:t>     else if</a:t>
            </a:r>
            <a:r>
              <a:rPr lang="zh-CN" altLang="en-US">
                <a:latin typeface="Times New Roman" pitchFamily="18" charset="0"/>
              </a:rPr>
              <a:t>（</a:t>
            </a:r>
            <a:r>
              <a:rPr lang="en-US" altLang="zh-CN">
                <a:latin typeface="Times New Roman" pitchFamily="18" charset="0"/>
              </a:rPr>
              <a:t>k&gt;r</a:t>
            </a:r>
            <a:r>
              <a:rPr lang="zh-CN" altLang="en-US">
                <a:latin typeface="Times New Roman" pitchFamily="18" charset="0"/>
              </a:rPr>
              <a:t>［</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t=m+1;                      /*</a:t>
            </a:r>
            <a:r>
              <a:rPr lang="zh-CN" altLang="en-US">
                <a:latin typeface="Times New Roman" pitchFamily="18" charset="0"/>
              </a:rPr>
              <a:t>在后半部分查找*</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else</a:t>
            </a:r>
          </a:p>
          <a:p>
            <a:pPr>
              <a:spcBef>
                <a:spcPct val="20000"/>
              </a:spcBef>
              <a:buClr>
                <a:schemeClr val="bg2"/>
              </a:buClr>
              <a:buFont typeface="Monotype Sorts" pitchFamily="2" charset="2"/>
              <a:buNone/>
            </a:pPr>
            <a:r>
              <a:rPr lang="en-US" altLang="zh-CN">
                <a:latin typeface="Times New Roman" pitchFamily="18" charset="0"/>
              </a:rPr>
              <a:t>          h=m-1;</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a:t>
            </a:r>
            <a:r>
              <a:rPr lang="zh-CN" altLang="en-US">
                <a:latin typeface="Times New Roman" pitchFamily="18" charset="0"/>
              </a:rPr>
              <a:t>在前半部分查找*</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p>
          <a:p>
            <a:pPr>
              <a:spcBef>
                <a:spcPct val="20000"/>
              </a:spcBef>
              <a:buClr>
                <a:schemeClr val="bg2"/>
              </a:buClr>
              <a:buFont typeface="Monotype Sorts" pitchFamily="2" charset="2"/>
              <a:buNone/>
            </a:pPr>
            <a:r>
              <a:rPr lang="en-US" altLang="zh-CN">
                <a:latin typeface="Times New Roman" pitchFamily="18" charset="0"/>
              </a:rPr>
              <a:t>        return</a:t>
            </a:r>
            <a:r>
              <a:rPr lang="zh-CN" altLang="en-US">
                <a:latin typeface="Times New Roman" pitchFamily="18" charset="0"/>
              </a:rPr>
              <a:t>（</a:t>
            </a:r>
            <a:r>
              <a:rPr lang="en-US" altLang="zh-CN">
                <a:latin typeface="Times New Roman" pitchFamily="18" charset="0"/>
              </a:rPr>
              <a:t>-1</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查找不成功，返回</a:t>
            </a:r>
            <a:r>
              <a:rPr lang="en-US" altLang="zh-CN">
                <a:latin typeface="Times New Roman" pitchFamily="18" charset="0"/>
              </a:rPr>
              <a:t>-1</a:t>
            </a:r>
            <a:r>
              <a:rPr lang="zh-CN" altLang="en-US">
                <a:latin typeface="Times New Roman" pitchFamily="18" charset="0"/>
              </a:rPr>
              <a:t>作为标记*</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a:t>
            </a:r>
          </a:p>
        </p:txBody>
      </p:sp>
    </p:spTree>
  </p:cSld>
  <p:clrMapOvr>
    <a:masterClrMapping/>
  </p:clrMapOvr>
  <p:transition>
    <p:cover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Rot="1" noChangeArrowheads="1"/>
          </p:cNvSpPr>
          <p:nvPr/>
        </p:nvSpPr>
        <p:spPr bwMode="auto">
          <a:xfrm>
            <a:off x="323850" y="403225"/>
            <a:ext cx="8640763" cy="561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main</a:t>
            </a:r>
            <a:r>
              <a:rPr lang="zh-CN" altLang="en-US">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NODE a[MAX]</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定义</a:t>
            </a:r>
            <a:r>
              <a:rPr lang="en-US" altLang="zh-CN">
                <a:latin typeface="Times New Roman" pitchFamily="18" charset="0"/>
              </a:rPr>
              <a:t>a</a:t>
            </a:r>
            <a:r>
              <a:rPr lang="zh-CN" altLang="en-US">
                <a:latin typeface="Times New Roman" pitchFamily="18" charset="0"/>
              </a:rPr>
              <a:t>数组*</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int i</a:t>
            </a:r>
            <a:r>
              <a:rPr lang="zh-CN" altLang="en-US">
                <a:latin typeface="Times New Roman" pitchFamily="18" charset="0"/>
              </a:rPr>
              <a:t>，</a:t>
            </a:r>
            <a:r>
              <a:rPr lang="en-US" altLang="zh-CN">
                <a:latin typeface="Times New Roman" pitchFamily="18" charset="0"/>
              </a:rPr>
              <a:t>k; </a:t>
            </a:r>
          </a:p>
          <a:p>
            <a:pPr>
              <a:spcBef>
                <a:spcPct val="20000"/>
              </a:spcBef>
              <a:buClr>
                <a:schemeClr val="bg2"/>
              </a:buClr>
              <a:buFont typeface="Monotype Sorts" pitchFamily="2" charset="2"/>
              <a:buNone/>
            </a:pPr>
            <a:r>
              <a:rPr lang="en-US" altLang="zh-CN">
                <a:latin typeface="Times New Roman" pitchFamily="18" charset="0"/>
              </a:rPr>
              <a:t>for(i=1;i&lt;=10;i++)/*a</a:t>
            </a:r>
            <a:r>
              <a:rPr lang="zh-CN" altLang="en-US">
                <a:latin typeface="Times New Roman" pitchFamily="18" charset="0"/>
              </a:rPr>
              <a:t>数组中的第一个元素</a:t>
            </a:r>
            <a:r>
              <a:rPr lang="en-US" altLang="zh-CN">
                <a:latin typeface="Times New Roman" pitchFamily="18" charset="0"/>
              </a:rPr>
              <a:t>a[0]</a:t>
            </a:r>
            <a:r>
              <a:rPr lang="zh-CN" altLang="en-US">
                <a:latin typeface="Times New Roman" pitchFamily="18" charset="0"/>
              </a:rPr>
              <a:t>没有使用，留在查找函数中存放待查记录*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,&amp;a[i].key);</a:t>
            </a:r>
          </a:p>
          <a:p>
            <a:pPr>
              <a:spcBef>
                <a:spcPct val="20000"/>
              </a:spcBef>
              <a:buClr>
                <a:schemeClr val="bg2"/>
              </a:buClr>
              <a:buFont typeface="Monotype Sorts" pitchFamily="2" charset="2"/>
              <a:buNone/>
            </a:pPr>
            <a:r>
              <a:rPr lang="en-US" altLang="zh-CN">
                <a:latin typeface="Times New Roman" pitchFamily="18" charset="0"/>
              </a:rPr>
              <a:t>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,&amp;k);/*</a:t>
            </a:r>
            <a:r>
              <a:rPr lang="zh-CN" altLang="en-US">
                <a:latin typeface="Times New Roman" pitchFamily="18" charset="0"/>
              </a:rPr>
              <a:t>输入待查记录*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i=binsearch(a,k,10);</a:t>
            </a:r>
          </a:p>
          <a:p>
            <a:pPr>
              <a:spcBef>
                <a:spcPct val="20000"/>
              </a:spcBef>
              <a:buClr>
                <a:schemeClr val="bg2"/>
              </a:buClr>
              <a:buFont typeface="Monotype Sorts" pitchFamily="2" charset="2"/>
              <a:buNone/>
            </a:pPr>
            <a:r>
              <a:rPr lang="en-US" altLang="zh-CN">
                <a:latin typeface="Times New Roman" pitchFamily="18" charset="0"/>
              </a:rPr>
              <a:t>if</a:t>
            </a:r>
            <a:r>
              <a:rPr lang="zh-CN" altLang="en-US">
                <a:latin typeface="Times New Roman" pitchFamily="18" charset="0"/>
              </a:rPr>
              <a:t>（</a:t>
            </a:r>
            <a:r>
              <a:rPr lang="en-US" altLang="zh-CN">
                <a:latin typeface="Times New Roman" pitchFamily="18" charset="0"/>
              </a:rPr>
              <a:t>i!=-1</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printf</a:t>
            </a:r>
            <a:r>
              <a:rPr lang="zh-CN" altLang="en-US">
                <a:latin typeface="Times New Roman" pitchFamily="18" charset="0"/>
              </a:rPr>
              <a:t>（</a:t>
            </a:r>
            <a:r>
              <a:rPr lang="en-US" altLang="zh-CN">
                <a:latin typeface="Times New Roman" pitchFamily="18" charset="0"/>
              </a:rPr>
              <a:t>″%d</a:t>
            </a:r>
            <a:r>
              <a:rPr lang="zh-CN" altLang="en-US">
                <a:latin typeface="Times New Roman" pitchFamily="18" charset="0"/>
              </a:rPr>
              <a:t>的下标是</a:t>
            </a:r>
            <a:r>
              <a:rPr lang="en-US" altLang="zh-CN">
                <a:latin typeface="Times New Roman" pitchFamily="18" charset="0"/>
              </a:rPr>
              <a:t>%d\n″</a:t>
            </a:r>
            <a:r>
              <a:rPr lang="zh-CN" altLang="en-US">
                <a:latin typeface="Times New Roman" pitchFamily="18" charset="0"/>
              </a:rPr>
              <a:t>，</a:t>
            </a:r>
            <a:r>
              <a:rPr lang="en-US" altLang="zh-CN">
                <a:latin typeface="Times New Roman" pitchFamily="18" charset="0"/>
              </a:rPr>
              <a:t>k</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 </a:t>
            </a:r>
          </a:p>
          <a:p>
            <a:pPr>
              <a:spcBef>
                <a:spcPct val="20000"/>
              </a:spcBef>
              <a:buClr>
                <a:schemeClr val="bg2"/>
              </a:buClr>
              <a:buFont typeface="Monotype Sorts" pitchFamily="2" charset="2"/>
              <a:buNone/>
            </a:pPr>
            <a:r>
              <a:rPr lang="en-US" altLang="zh-CN">
                <a:latin typeface="Times New Roman" pitchFamily="18" charset="0"/>
              </a:rPr>
              <a:t>else</a:t>
            </a:r>
          </a:p>
          <a:p>
            <a:pPr>
              <a:spcBef>
                <a:spcPct val="20000"/>
              </a:spcBef>
              <a:buClr>
                <a:schemeClr val="bg2"/>
              </a:buClr>
              <a:buFont typeface="Monotype Sorts" pitchFamily="2" charset="2"/>
              <a:buNone/>
            </a:pPr>
            <a:r>
              <a:rPr lang="en-US" altLang="zh-CN">
                <a:latin typeface="Times New Roman" pitchFamily="18" charset="0"/>
              </a:rPr>
              <a:t>            printf</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无此元素</a:t>
            </a:r>
            <a:r>
              <a:rPr lang="en-US" altLang="zh-CN">
                <a:latin typeface="Times New Roman" pitchFamily="18" charset="0"/>
              </a:rPr>
              <a:t>\n″</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p>
        </p:txBody>
      </p:sp>
    </p:spTree>
  </p:cSld>
  <p:clrMapOvr>
    <a:masterClrMapping/>
  </p:clrMapOvr>
  <p:transition>
    <p:cover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Rot="1" noChangeArrowheads="1"/>
          </p:cNvSpPr>
          <p:nvPr/>
        </p:nvSpPr>
        <p:spPr bwMode="auto">
          <a:xfrm>
            <a:off x="323850" y="690563"/>
            <a:ext cx="8640763" cy="5618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如果输入有序数据</a:t>
            </a:r>
            <a:r>
              <a:rPr lang="en-US" altLang="zh-CN">
                <a:latin typeface="Times New Roman" pitchFamily="18" charset="0"/>
              </a:rPr>
              <a:t>9</a:t>
            </a:r>
            <a:r>
              <a:rPr lang="zh-CN" altLang="en-US">
                <a:latin typeface="Times New Roman" pitchFamily="18" charset="0"/>
              </a:rPr>
              <a:t>，</a:t>
            </a:r>
            <a:r>
              <a:rPr lang="en-US" altLang="zh-CN">
                <a:latin typeface="Times New Roman" pitchFamily="18" charset="0"/>
              </a:rPr>
              <a:t>13</a:t>
            </a:r>
            <a:r>
              <a:rPr lang="zh-CN" altLang="en-US">
                <a:latin typeface="Times New Roman" pitchFamily="18" charset="0"/>
              </a:rPr>
              <a:t>，</a:t>
            </a:r>
            <a:r>
              <a:rPr lang="en-US" altLang="zh-CN">
                <a:latin typeface="Times New Roman" pitchFamily="18" charset="0"/>
              </a:rPr>
              <a:t>15</a:t>
            </a:r>
            <a:r>
              <a:rPr lang="zh-CN" altLang="en-US">
                <a:latin typeface="Times New Roman" pitchFamily="18" charset="0"/>
              </a:rPr>
              <a:t>，</a:t>
            </a:r>
            <a:r>
              <a:rPr lang="en-US" altLang="zh-CN">
                <a:latin typeface="Times New Roman" pitchFamily="18" charset="0"/>
              </a:rPr>
              <a:t>30</a:t>
            </a:r>
            <a:r>
              <a:rPr lang="zh-CN" altLang="en-US">
                <a:latin typeface="Times New Roman" pitchFamily="18" charset="0"/>
              </a:rPr>
              <a:t>，</a:t>
            </a:r>
            <a:r>
              <a:rPr lang="en-US" altLang="zh-CN">
                <a:latin typeface="Times New Roman" pitchFamily="18" charset="0"/>
              </a:rPr>
              <a:t>37</a:t>
            </a:r>
            <a:r>
              <a:rPr lang="zh-CN" altLang="en-US">
                <a:latin typeface="Times New Roman" pitchFamily="18" charset="0"/>
              </a:rPr>
              <a:t>，</a:t>
            </a:r>
            <a:r>
              <a:rPr lang="en-US" altLang="zh-CN">
                <a:latin typeface="Times New Roman" pitchFamily="18" charset="0"/>
              </a:rPr>
              <a:t>55</a:t>
            </a:r>
            <a:r>
              <a:rPr lang="zh-CN" altLang="en-US">
                <a:latin typeface="Times New Roman" pitchFamily="18" charset="0"/>
              </a:rPr>
              <a:t>，</a:t>
            </a:r>
            <a:r>
              <a:rPr lang="en-US" altLang="zh-CN">
                <a:latin typeface="Times New Roman" pitchFamily="18" charset="0"/>
              </a:rPr>
              <a:t>60</a:t>
            </a:r>
            <a:r>
              <a:rPr lang="zh-CN" altLang="en-US">
                <a:latin typeface="Times New Roman" pitchFamily="18" charset="0"/>
              </a:rPr>
              <a:t>，</a:t>
            </a:r>
            <a:r>
              <a:rPr lang="en-US" altLang="zh-CN">
                <a:latin typeface="Times New Roman" pitchFamily="18" charset="0"/>
              </a:rPr>
              <a:t>75</a:t>
            </a:r>
            <a:r>
              <a:rPr lang="zh-CN" altLang="en-US">
                <a:latin typeface="Times New Roman" pitchFamily="18" charset="0"/>
              </a:rPr>
              <a:t>，</a:t>
            </a:r>
            <a:r>
              <a:rPr lang="en-US" altLang="zh-CN">
                <a:latin typeface="Times New Roman" pitchFamily="18" charset="0"/>
              </a:rPr>
              <a:t>80</a:t>
            </a:r>
            <a:r>
              <a:rPr lang="zh-CN" altLang="en-US">
                <a:latin typeface="Times New Roman" pitchFamily="18" charset="0"/>
              </a:rPr>
              <a:t>，</a:t>
            </a:r>
            <a:r>
              <a:rPr lang="en-US" altLang="zh-CN">
                <a:latin typeface="Times New Roman" pitchFamily="18" charset="0"/>
              </a:rPr>
              <a:t>90</a:t>
            </a:r>
            <a:r>
              <a:rPr lang="zh-CN" altLang="en-US">
                <a:latin typeface="Times New Roman" pitchFamily="18" charset="0"/>
              </a:rPr>
              <a:t>再输入待查找数</a:t>
            </a:r>
            <a:r>
              <a:rPr lang="en-US" altLang="zh-CN">
                <a:latin typeface="Times New Roman" pitchFamily="18" charset="0"/>
              </a:rPr>
              <a:t>30</a:t>
            </a:r>
            <a:r>
              <a:rPr lang="zh-CN" altLang="en-US">
                <a:latin typeface="Times New Roman" pitchFamily="18" charset="0"/>
              </a:rPr>
              <a:t>，则该例输出结果为：</a:t>
            </a:r>
          </a:p>
          <a:p>
            <a:pPr>
              <a:spcBef>
                <a:spcPct val="20000"/>
              </a:spcBef>
              <a:buClr>
                <a:schemeClr val="bg2"/>
              </a:buClr>
              <a:buFont typeface="Monotype Sorts" pitchFamily="2" charset="2"/>
              <a:buNone/>
            </a:pPr>
            <a:r>
              <a:rPr lang="en-US" altLang="zh-CN">
                <a:latin typeface="Times New Roman" pitchFamily="18" charset="0"/>
              </a:rPr>
              <a:t>30</a:t>
            </a:r>
            <a:r>
              <a:rPr lang="zh-CN" altLang="en-US">
                <a:latin typeface="Times New Roman" pitchFamily="18" charset="0"/>
              </a:rPr>
              <a:t>的下标是</a:t>
            </a:r>
            <a:r>
              <a:rPr lang="en-US" altLang="zh-CN">
                <a:latin typeface="Times New Roman" pitchFamily="18" charset="0"/>
              </a:rPr>
              <a:t>4</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二分查找过程可用二叉树来描述。我们把当前查找区间的中间位置上的记录的编号（下标）作为根，左、右区间表中的记录的编号分别作为根的左、右子树，称为二叉判定树。图</a:t>
            </a:r>
            <a:r>
              <a:rPr lang="en-US" altLang="zh-CN">
                <a:latin typeface="Times New Roman" pitchFamily="18" charset="0"/>
              </a:rPr>
              <a:t>7-1</a:t>
            </a:r>
            <a:r>
              <a:rPr lang="zh-CN" altLang="en-US">
                <a:latin typeface="Times New Roman" pitchFamily="18" charset="0"/>
              </a:rPr>
              <a:t>所示的二叉判定树中，描述具有</a:t>
            </a:r>
            <a:r>
              <a:rPr lang="en-US" altLang="zh-CN">
                <a:latin typeface="Times New Roman" pitchFamily="18" charset="0"/>
              </a:rPr>
              <a:t>11</a:t>
            </a:r>
            <a:r>
              <a:rPr lang="zh-CN" altLang="en-US">
                <a:latin typeface="Times New Roman" pitchFamily="18" charset="0"/>
              </a:rPr>
              <a:t>个记录的有序表，用二分法查找的过程，其中每个结点值为记录的编号，例如：根结点的编号是</a:t>
            </a:r>
            <a:r>
              <a:rPr lang="en-US" altLang="zh-CN">
                <a:latin typeface="Times New Roman" pitchFamily="18" charset="0"/>
              </a:rPr>
              <a:t>6</a:t>
            </a:r>
            <a:r>
              <a:rPr lang="zh-CN" altLang="en-US">
                <a:latin typeface="Times New Roman" pitchFamily="18" charset="0"/>
              </a:rPr>
              <a:t>。从图中可以看出，查找表中编号为</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5</a:t>
            </a:r>
            <a:r>
              <a:rPr lang="zh-CN" altLang="en-US">
                <a:latin typeface="Times New Roman" pitchFamily="18" charset="0"/>
              </a:rPr>
              <a:t>、</a:t>
            </a:r>
            <a:r>
              <a:rPr lang="en-US" altLang="zh-CN">
                <a:latin typeface="Times New Roman" pitchFamily="18" charset="0"/>
              </a:rPr>
              <a:t>9</a:t>
            </a:r>
            <a:r>
              <a:rPr lang="zh-CN" altLang="en-US">
                <a:latin typeface="Times New Roman" pitchFamily="18" charset="0"/>
              </a:rPr>
              <a:t>、</a:t>
            </a:r>
            <a:r>
              <a:rPr lang="en-US" altLang="zh-CN">
                <a:latin typeface="Times New Roman" pitchFamily="18" charset="0"/>
              </a:rPr>
              <a:t>11</a:t>
            </a:r>
            <a:r>
              <a:rPr lang="zh-CN" altLang="en-US">
                <a:latin typeface="Times New Roman" pitchFamily="18" charset="0"/>
              </a:rPr>
              <a:t>的记录需要进行</a:t>
            </a:r>
            <a:r>
              <a:rPr lang="en-US" altLang="zh-CN">
                <a:latin typeface="Times New Roman" pitchFamily="18" charset="0"/>
              </a:rPr>
              <a:t>4</a:t>
            </a:r>
            <a:r>
              <a:rPr lang="zh-CN" altLang="en-US">
                <a:latin typeface="Times New Roman" pitchFamily="18" charset="0"/>
              </a:rPr>
              <a:t>次关键字比较。在等概率的前提下，对于由</a:t>
            </a:r>
            <a:r>
              <a:rPr lang="en-US" altLang="zh-CN">
                <a:latin typeface="Times New Roman" pitchFamily="18" charset="0"/>
              </a:rPr>
              <a:t>11</a:t>
            </a:r>
            <a:r>
              <a:rPr lang="zh-CN" altLang="en-US">
                <a:latin typeface="Times New Roman" pitchFamily="18" charset="0"/>
              </a:rPr>
              <a:t>个记录组成的有序表，查找成功的平均查找长度为：</a:t>
            </a:r>
          </a:p>
          <a:p>
            <a:pPr>
              <a:spcBef>
                <a:spcPct val="20000"/>
              </a:spcBef>
              <a:buClr>
                <a:schemeClr val="bg2"/>
              </a:buClr>
              <a:buFont typeface="Monotype Sorts" pitchFamily="2" charset="2"/>
              <a:buNone/>
            </a:pPr>
            <a:r>
              <a:rPr lang="en-US" altLang="zh-CN">
                <a:latin typeface="Times New Roman" pitchFamily="18" charset="0"/>
              </a:rPr>
              <a:t>ASL=</a:t>
            </a:r>
            <a:r>
              <a:rPr lang="zh-CN" altLang="en-US">
                <a:latin typeface="Times New Roman" pitchFamily="18" charset="0"/>
              </a:rPr>
              <a:t>（</a:t>
            </a:r>
            <a:r>
              <a:rPr lang="en-US" altLang="zh-CN">
                <a:latin typeface="Times New Roman" pitchFamily="18" charset="0"/>
              </a:rPr>
              <a:t>1+2×3+3×4+4×4</a:t>
            </a:r>
            <a:r>
              <a:rPr lang="zh-CN" altLang="en-US">
                <a:latin typeface="Times New Roman" pitchFamily="18" charset="0"/>
              </a:rPr>
              <a:t>）</a:t>
            </a:r>
            <a:r>
              <a:rPr lang="en-US" altLang="zh-CN">
                <a:latin typeface="Times New Roman" pitchFamily="18" charset="0"/>
              </a:rPr>
              <a:t>/11=33/11=3</a:t>
            </a:r>
          </a:p>
        </p:txBody>
      </p:sp>
    </p:spTree>
  </p:cSld>
  <p:clrMapOvr>
    <a:masterClrMapping/>
  </p:clrMapOvr>
  <p:transition>
    <p:cover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Rot="1" noChangeArrowheads="1"/>
          </p:cNvSpPr>
          <p:nvPr/>
        </p:nvSpPr>
        <p:spPr bwMode="auto">
          <a:xfrm>
            <a:off x="323850" y="619125"/>
            <a:ext cx="8640763" cy="5618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一般情况下，查找成功的二分法查找过程恰好走一条从根结点到该关键字对应结点的路径，比较的次数等于结点所在的层次。在等概率的前提下，由</a:t>
            </a:r>
            <a:r>
              <a:rPr lang="en-US" altLang="zh-CN">
                <a:latin typeface="Times New Roman" pitchFamily="18" charset="0"/>
              </a:rPr>
              <a:t>n</a:t>
            </a:r>
            <a:r>
              <a:rPr lang="zh-CN" altLang="en-US">
                <a:latin typeface="Times New Roman" pitchFamily="18" charset="0"/>
              </a:rPr>
              <a:t>个记录组成的有序表，成功查找的平均查找长度</a:t>
            </a:r>
            <a:r>
              <a:rPr lang="en-US" altLang="zh-CN">
                <a:latin typeface="Times New Roman" pitchFamily="18" charset="0"/>
              </a:rPr>
              <a:t>ASL≈log2(n+1)-1</a:t>
            </a:r>
            <a:r>
              <a:rPr lang="zh-CN" altLang="en-US">
                <a:latin typeface="Times New Roman" pitchFamily="18" charset="0"/>
              </a:rPr>
              <a:t>。由于二叉判定树中，度数小于</a:t>
            </a:r>
            <a:r>
              <a:rPr lang="en-US" altLang="zh-CN">
                <a:latin typeface="Times New Roman" pitchFamily="18" charset="0"/>
              </a:rPr>
              <a:t>2</a:t>
            </a:r>
            <a:r>
              <a:rPr lang="zh-CN" altLang="en-US">
                <a:latin typeface="Times New Roman" pitchFamily="18" charset="0"/>
              </a:rPr>
              <a:t>的结点只可能在最高的两层上，所以</a:t>
            </a:r>
            <a:r>
              <a:rPr lang="en-US" altLang="zh-CN">
                <a:latin typeface="Times New Roman" pitchFamily="18" charset="0"/>
              </a:rPr>
              <a:t>n</a:t>
            </a:r>
            <a:r>
              <a:rPr lang="zh-CN" altLang="en-US">
                <a:latin typeface="Times New Roman" pitchFamily="18" charset="0"/>
              </a:rPr>
              <a:t>个结点的二叉判定树和</a:t>
            </a:r>
            <a:r>
              <a:rPr lang="en-US" altLang="zh-CN">
                <a:latin typeface="Times New Roman" pitchFamily="18" charset="0"/>
              </a:rPr>
              <a:t>n</a:t>
            </a:r>
            <a:r>
              <a:rPr lang="zh-CN" altLang="en-US">
                <a:latin typeface="Times New Roman" pitchFamily="18" charset="0"/>
              </a:rPr>
              <a:t>个结点的完全二叉树的高度相同，即为「</a:t>
            </a:r>
            <a:r>
              <a:rPr lang="en-US" altLang="zh-CN">
                <a:latin typeface="Times New Roman" pitchFamily="18" charset="0"/>
              </a:rPr>
              <a:t>log2(n+1)</a:t>
            </a:r>
            <a:r>
              <a:rPr lang="zh-CN" altLang="en-US">
                <a:latin typeface="Times New Roman" pitchFamily="18" charset="0"/>
              </a:rPr>
              <a:t>」。最坏情况下查找成功所需进行的关键字比较次数不超过二叉判定树的高度。二分法查找失败时，所需进行的关键字比较次数也不超过二叉判定树的高度「</a:t>
            </a:r>
            <a:r>
              <a:rPr lang="en-US" altLang="zh-CN">
                <a:latin typeface="Times New Roman" pitchFamily="18" charset="0"/>
              </a:rPr>
              <a:t>log2(n+1)</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当表较大时，二分法查找的平均查找长度比顺序查找小，但它要求线性表是用顺序存储结构且按关键字有序排列，而排序线性表也需花费时间，顺序存储结构插入和删除不便。因此二分查找特别适用于那种一经建立就很少改动，而又经常需要查找的线性表。 </a:t>
            </a:r>
          </a:p>
        </p:txBody>
      </p:sp>
    </p:spTree>
  </p:cSld>
  <p:clrMapOvr>
    <a:masterClrMapping/>
  </p:clrMapOvr>
  <p:transition>
    <p:cover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836613"/>
            <a:ext cx="3889375" cy="287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1" name="Rectangle 5"/>
          <p:cNvSpPr>
            <a:spLocks noChangeArrowheads="1"/>
          </p:cNvSpPr>
          <p:nvPr/>
        </p:nvSpPr>
        <p:spPr bwMode="auto">
          <a:xfrm>
            <a:off x="3132138" y="4471988"/>
            <a:ext cx="27225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7-1 </a:t>
            </a:r>
            <a:r>
              <a:rPr lang="zh-CN" altLang="en-US" sz="2000"/>
              <a:t>二叉判定树示例 </a:t>
            </a:r>
          </a:p>
        </p:txBody>
      </p:sp>
    </p:spTree>
  </p:cSld>
  <p:clrMapOvr>
    <a:masterClrMapping/>
  </p:clrMapOvr>
  <p:transition>
    <p:cover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altLang="zh-CN"/>
              <a:t>7.4</a:t>
            </a:r>
            <a:r>
              <a:rPr lang="zh-CN" altLang="en-US"/>
              <a:t>　分块查找</a:t>
            </a:r>
          </a:p>
        </p:txBody>
      </p:sp>
      <p:sp>
        <p:nvSpPr>
          <p:cNvPr id="25604" name="Rectangle 4"/>
          <p:cNvSpPr>
            <a:spLocks noRot="1" noChangeArrowheads="1"/>
          </p:cNvSpPr>
          <p:nvPr/>
        </p:nvSpPr>
        <p:spPr bwMode="auto">
          <a:xfrm>
            <a:off x="323850" y="1773238"/>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spcBef>
                <a:spcPct val="20000"/>
              </a:spcBef>
              <a:buClr>
                <a:schemeClr val="bg2"/>
              </a:buClr>
              <a:buFont typeface="Monotype Sorts" pitchFamily="2" charset="2"/>
              <a:buNone/>
            </a:pPr>
            <a:r>
              <a:rPr lang="zh-CN" altLang="en-US">
                <a:latin typeface="Times New Roman" pitchFamily="18" charset="0"/>
              </a:rPr>
              <a:t>　分块查找又称索引顺序查找，它是一种性能介于顺序查找和二分法查找之间的查找方法。分块查找要求把线性表分成若干块，每一块中的关键字存储顺序是任意的，但块与块之间必须按关键字排序，即前一块中的最大关键字小于后一块中最小关键字。另外，还需要建立一个索引表，索引表中的一项对应线性表的一块，索引项由关键字域和链域组成，关键字域存放相应块的最大关键字，链域存放指向本块第一个结点的指针。索引表是按关键字排序（设按递增顺序）的有序表。满足上述条件的线性表称做分块有序表，如图</a:t>
            </a:r>
            <a:r>
              <a:rPr lang="en-US" altLang="zh-CN">
                <a:latin typeface="Times New Roman" pitchFamily="18" charset="0"/>
              </a:rPr>
              <a:t>7-2</a:t>
            </a:r>
            <a:r>
              <a:rPr lang="zh-CN" altLang="en-US">
                <a:latin typeface="Times New Roman" pitchFamily="18" charset="0"/>
              </a:rPr>
              <a:t>所示。表中每一块含</a:t>
            </a:r>
            <a:r>
              <a:rPr lang="en-US" altLang="zh-CN">
                <a:latin typeface="Times New Roman" pitchFamily="18" charset="0"/>
              </a:rPr>
              <a:t>5</a:t>
            </a:r>
            <a:r>
              <a:rPr lang="zh-CN" altLang="en-US">
                <a:latin typeface="Times New Roman" pitchFamily="18" charset="0"/>
              </a:rPr>
              <a:t>个结点，第一和第二块内最大关键字</a:t>
            </a:r>
            <a:r>
              <a:rPr lang="en-US" altLang="zh-CN">
                <a:latin typeface="Times New Roman" pitchFamily="18" charset="0"/>
              </a:rPr>
              <a:t>20</a:t>
            </a:r>
            <a:r>
              <a:rPr lang="zh-CN" altLang="en-US">
                <a:latin typeface="Times New Roman" pitchFamily="18" charset="0"/>
              </a:rPr>
              <a:t>和</a:t>
            </a:r>
            <a:r>
              <a:rPr lang="en-US" altLang="zh-CN">
                <a:latin typeface="Times New Roman" pitchFamily="18" charset="0"/>
              </a:rPr>
              <a:t>44</a:t>
            </a:r>
            <a:r>
              <a:rPr lang="zh-CN" altLang="en-US">
                <a:latin typeface="Times New Roman" pitchFamily="18" charset="0"/>
              </a:rPr>
              <a:t>分别小于第二和第三块内最小关键字</a:t>
            </a:r>
            <a:r>
              <a:rPr lang="en-US" altLang="zh-CN">
                <a:latin typeface="Times New Roman" pitchFamily="18" charset="0"/>
              </a:rPr>
              <a:t>32</a:t>
            </a:r>
            <a:r>
              <a:rPr lang="zh-CN" altLang="en-US">
                <a:latin typeface="Times New Roman" pitchFamily="18" charset="0"/>
              </a:rPr>
              <a:t>和</a:t>
            </a:r>
            <a:r>
              <a:rPr lang="en-US" altLang="zh-CN">
                <a:latin typeface="Times New Roman" pitchFamily="18" charset="0"/>
              </a:rPr>
              <a:t>56</a:t>
            </a:r>
            <a:r>
              <a:rPr lang="zh-CN" altLang="en-US">
                <a:latin typeface="Times New Roman" pitchFamily="18" charset="0"/>
              </a:rPr>
              <a:t>。</a:t>
            </a:r>
          </a:p>
        </p:txBody>
      </p:sp>
    </p:spTree>
  </p:cSld>
  <p:clrMapOvr>
    <a:masterClrMapping/>
  </p:clrMapOvr>
  <p:transition>
    <p:cover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Rot="1" noChangeArrowheads="1"/>
          </p:cNvSpPr>
          <p:nvPr/>
        </p:nvSpPr>
        <p:spPr bwMode="auto">
          <a:xfrm>
            <a:off x="323850" y="3357563"/>
            <a:ext cx="8640763" cy="3240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查找分块有序表先用顺序查找或二分法查找索引表确定待查记录所在的块，然后在已限定的那一块中进行顺序查找。如在图</a:t>
            </a:r>
            <a:r>
              <a:rPr lang="en-US" altLang="zh-CN">
                <a:latin typeface="Times New Roman" pitchFamily="18" charset="0"/>
              </a:rPr>
              <a:t>7-2</a:t>
            </a:r>
            <a:r>
              <a:rPr lang="zh-CN" altLang="en-US">
                <a:latin typeface="Times New Roman" pitchFamily="18" charset="0"/>
              </a:rPr>
              <a:t>所示的分块有序表中，若给定值</a:t>
            </a:r>
            <a:r>
              <a:rPr lang="en-US" altLang="zh-CN">
                <a:latin typeface="Times New Roman" pitchFamily="18" charset="0"/>
              </a:rPr>
              <a:t>K=40</a:t>
            </a:r>
            <a:r>
              <a:rPr lang="zh-CN" altLang="en-US">
                <a:latin typeface="Times New Roman" pitchFamily="18" charset="0"/>
              </a:rPr>
              <a:t>，则通过对索引表的查找得知</a:t>
            </a:r>
            <a:r>
              <a:rPr lang="en-US" altLang="zh-CN">
                <a:latin typeface="Times New Roman" pitchFamily="18" charset="0"/>
              </a:rPr>
              <a:t>20&lt;K&lt;44</a:t>
            </a:r>
            <a:r>
              <a:rPr lang="zh-CN" altLang="en-US">
                <a:latin typeface="Times New Roman" pitchFamily="18" charset="0"/>
              </a:rPr>
              <a:t>，若关键字等于</a:t>
            </a:r>
            <a:r>
              <a:rPr lang="en-US" altLang="zh-CN">
                <a:latin typeface="Times New Roman" pitchFamily="18" charset="0"/>
              </a:rPr>
              <a:t>40</a:t>
            </a:r>
            <a:r>
              <a:rPr lang="zh-CN" altLang="en-US">
                <a:latin typeface="Times New Roman" pitchFamily="18" charset="0"/>
              </a:rPr>
              <a:t>的记录存在，就必在线性表的第二块内，只要从索引项中取出第二块第一个记录的存放位置，并从它开始，在第二块中顺序查找，最后找到第</a:t>
            </a:r>
            <a:r>
              <a:rPr lang="en-US" altLang="zh-CN">
                <a:latin typeface="Times New Roman" pitchFamily="18" charset="0"/>
              </a:rPr>
              <a:t>7</a:t>
            </a:r>
            <a:r>
              <a:rPr lang="zh-CN" altLang="en-US">
                <a:latin typeface="Times New Roman" pitchFamily="18" charset="0"/>
              </a:rPr>
              <a:t>个记录为所求。若给定值</a:t>
            </a:r>
            <a:r>
              <a:rPr lang="en-US" altLang="zh-CN">
                <a:latin typeface="Times New Roman" pitchFamily="18" charset="0"/>
              </a:rPr>
              <a:t>K=42</a:t>
            </a:r>
            <a:r>
              <a:rPr lang="zh-CN" altLang="en-US">
                <a:latin typeface="Times New Roman" pitchFamily="18" charset="0"/>
              </a:rPr>
              <a:t>，同理先确定第二块，最后在第二块内查找失败，说明线性表中不存在关键字等于</a:t>
            </a:r>
            <a:r>
              <a:rPr lang="en-US" altLang="zh-CN">
                <a:latin typeface="Times New Roman" pitchFamily="18" charset="0"/>
              </a:rPr>
              <a:t>42</a:t>
            </a:r>
            <a:r>
              <a:rPr lang="zh-CN" altLang="en-US">
                <a:latin typeface="Times New Roman" pitchFamily="18" charset="0"/>
              </a:rPr>
              <a:t>的元素。</a:t>
            </a:r>
          </a:p>
        </p:txBody>
      </p:sp>
      <p:pic>
        <p:nvPicPr>
          <p:cNvPr id="266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655638"/>
            <a:ext cx="6337300" cy="190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0" name="Rectangle 6"/>
          <p:cNvSpPr>
            <a:spLocks noChangeArrowheads="1"/>
          </p:cNvSpPr>
          <p:nvPr/>
        </p:nvSpPr>
        <p:spPr bwMode="auto">
          <a:xfrm>
            <a:off x="3273425" y="2816225"/>
            <a:ext cx="28622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  </a:t>
            </a:r>
            <a:r>
              <a:rPr lang="en-US" altLang="zh-CN" sz="2000"/>
              <a:t>7-2 </a:t>
            </a:r>
            <a:r>
              <a:rPr lang="zh-CN" altLang="en-US" sz="2000"/>
              <a:t>分块有序表示例 </a:t>
            </a:r>
          </a:p>
        </p:txBody>
      </p:sp>
    </p:spTree>
  </p:cSld>
  <p:clrMapOvr>
    <a:masterClrMapping/>
  </p:clrMapOvr>
  <p:transition>
    <p:cover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Rot="1" noChangeArrowheads="1"/>
          </p:cNvSpPr>
          <p:nvPr/>
        </p:nvSpPr>
        <p:spPr bwMode="auto">
          <a:xfrm>
            <a:off x="323850" y="549275"/>
            <a:ext cx="8640763" cy="32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设表长为</a:t>
            </a:r>
            <a:r>
              <a:rPr lang="en-US" altLang="zh-CN">
                <a:latin typeface="Times New Roman" pitchFamily="18" charset="0"/>
              </a:rPr>
              <a:t>n</a:t>
            </a:r>
            <a:r>
              <a:rPr lang="zh-CN" altLang="en-US">
                <a:latin typeface="Times New Roman" pitchFamily="18" charset="0"/>
              </a:rPr>
              <a:t>的线性表用数组</a:t>
            </a:r>
            <a:r>
              <a:rPr lang="en-US" altLang="zh-CN">
                <a:latin typeface="Times New Roman" pitchFamily="18" charset="0"/>
              </a:rPr>
              <a:t>r[n]</a:t>
            </a:r>
            <a:r>
              <a:rPr lang="zh-CN" altLang="en-US">
                <a:latin typeface="Times New Roman" pitchFamily="18" charset="0"/>
              </a:rPr>
              <a:t>存储，整个表分成</a:t>
            </a:r>
            <a:r>
              <a:rPr lang="en-US" altLang="zh-CN">
                <a:latin typeface="Times New Roman" pitchFamily="18" charset="0"/>
              </a:rPr>
              <a:t>b</a:t>
            </a:r>
            <a:r>
              <a:rPr lang="zh-CN" altLang="en-US">
                <a:latin typeface="Times New Roman" pitchFamily="18" charset="0"/>
              </a:rPr>
              <a:t>块，前</a:t>
            </a:r>
            <a:r>
              <a:rPr lang="en-US" altLang="zh-CN">
                <a:latin typeface="Times New Roman" pitchFamily="18" charset="0"/>
              </a:rPr>
              <a:t>b-1</a:t>
            </a:r>
            <a:r>
              <a:rPr lang="zh-CN" altLang="en-US">
                <a:latin typeface="Times New Roman" pitchFamily="18" charset="0"/>
              </a:rPr>
              <a:t>块中的记录个数为</a:t>
            </a:r>
            <a:r>
              <a:rPr lang="en-US" altLang="zh-CN">
                <a:latin typeface="Times New Roman" pitchFamily="18" charset="0"/>
              </a:rPr>
              <a:t>s=[n/b]</a:t>
            </a:r>
            <a:r>
              <a:rPr lang="zh-CN" altLang="en-US">
                <a:latin typeface="Times New Roman" pitchFamily="18" charset="0"/>
              </a:rPr>
              <a:t>，第</a:t>
            </a:r>
            <a:r>
              <a:rPr lang="en-US" altLang="zh-CN">
                <a:latin typeface="Times New Roman" pitchFamily="18" charset="0"/>
              </a:rPr>
              <a:t>b</a:t>
            </a:r>
            <a:r>
              <a:rPr lang="zh-CN" altLang="en-US">
                <a:latin typeface="Times New Roman" pitchFamily="18" charset="0"/>
              </a:rPr>
              <a:t>块中的记录个数小于或等于</a:t>
            </a:r>
            <a:r>
              <a:rPr lang="en-US" altLang="zh-CN">
                <a:latin typeface="Times New Roman" pitchFamily="18" charset="0"/>
              </a:rPr>
              <a:t>s</a:t>
            </a:r>
            <a:r>
              <a:rPr lang="zh-CN" altLang="en-US">
                <a:latin typeface="Times New Roman" pitchFamily="18" charset="0"/>
              </a:rPr>
              <a:t>，索引表用数组</a:t>
            </a:r>
            <a:r>
              <a:rPr lang="en-US" altLang="zh-CN">
                <a:latin typeface="Times New Roman" pitchFamily="18" charset="0"/>
              </a:rPr>
              <a:t>nd[b]</a:t>
            </a:r>
            <a:r>
              <a:rPr lang="zh-CN" altLang="en-US">
                <a:latin typeface="Times New Roman" pitchFamily="18" charset="0"/>
              </a:rPr>
              <a:t>存放，索引表和线性表中结点类型定义如下：</a:t>
            </a:r>
          </a:p>
          <a:p>
            <a:pPr>
              <a:spcBef>
                <a:spcPct val="20000"/>
              </a:spcBef>
              <a:buClr>
                <a:schemeClr val="bg2"/>
              </a:buClr>
              <a:buFont typeface="Monotype Sorts" pitchFamily="2" charset="2"/>
              <a:buNone/>
            </a:pPr>
            <a:r>
              <a:rPr lang="en-US" altLang="zh-CN">
                <a:latin typeface="Times New Roman" pitchFamily="18" charset="0"/>
              </a:rPr>
              <a:t>typedef struct node {int key;</a:t>
            </a:r>
          </a:p>
          <a:p>
            <a:pPr>
              <a:spcBef>
                <a:spcPct val="20000"/>
              </a:spcBef>
              <a:buClr>
                <a:schemeClr val="bg2"/>
              </a:buClr>
              <a:buFont typeface="Monotype Sorts" pitchFamily="2" charset="2"/>
              <a:buNone/>
            </a:pPr>
            <a:r>
              <a:rPr lang="en-US" altLang="zh-CN">
                <a:latin typeface="Times New Roman" pitchFamily="18" charset="0"/>
              </a:rPr>
              <a:t>          int link;}INODE;/*</a:t>
            </a:r>
            <a:r>
              <a:rPr lang="zh-CN" altLang="en-US">
                <a:latin typeface="Times New Roman" pitchFamily="18" charset="0"/>
              </a:rPr>
              <a:t>索引表的定义*</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typedef struct node1 {int key;</a:t>
            </a:r>
          </a:p>
          <a:p>
            <a:pPr>
              <a:spcBef>
                <a:spcPct val="20000"/>
              </a:spcBef>
              <a:buClr>
                <a:schemeClr val="bg2"/>
              </a:buClr>
              <a:buFont typeface="Monotype Sorts" pitchFamily="2" charset="2"/>
              <a:buNone/>
            </a:pPr>
            <a:r>
              <a:rPr lang="en-US" altLang="zh-CN">
                <a:latin typeface="Times New Roman" pitchFamily="18" charset="0"/>
              </a:rPr>
              <a:t>                 }ELEM;/*</a:t>
            </a:r>
            <a:r>
              <a:rPr lang="zh-CN" altLang="en-US">
                <a:latin typeface="Times New Roman" pitchFamily="18" charset="0"/>
              </a:rPr>
              <a:t>线性表中元素的类型*</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查找成功时函数返回值为所查记录在线性表中的位置，否则函数返回值为</a:t>
            </a:r>
            <a:r>
              <a:rPr lang="en-US" altLang="zh-CN">
                <a:latin typeface="Times New Roman" pitchFamily="18" charset="0"/>
              </a:rPr>
              <a:t>-1</a:t>
            </a:r>
            <a:r>
              <a:rPr lang="zh-CN" altLang="en-US">
                <a:latin typeface="Times New Roman" pitchFamily="18" charset="0"/>
              </a:rPr>
              <a:t>。用顺序查找确定记录所在块的分块查找算法如下：</a:t>
            </a:r>
          </a:p>
          <a:p>
            <a:pPr>
              <a:spcBef>
                <a:spcPct val="20000"/>
              </a:spcBef>
              <a:buClr>
                <a:schemeClr val="bg2"/>
              </a:buClr>
              <a:buFont typeface="Monotype Sorts" pitchFamily="2" charset="2"/>
              <a:buNone/>
            </a:pPr>
            <a:r>
              <a:rPr lang="en-US" altLang="zh-CN">
                <a:latin typeface="Times New Roman" pitchFamily="18" charset="0"/>
              </a:rPr>
              <a:t>#define MAX 50 </a:t>
            </a:r>
          </a:p>
          <a:p>
            <a:pPr>
              <a:spcBef>
                <a:spcPct val="20000"/>
              </a:spcBef>
              <a:buClr>
                <a:schemeClr val="bg2"/>
              </a:buClr>
              <a:buFont typeface="Monotype Sorts" pitchFamily="2" charset="2"/>
              <a:buNone/>
            </a:pPr>
            <a:r>
              <a:rPr lang="en-US" altLang="zh-CN">
                <a:latin typeface="Times New Roman" pitchFamily="18" charset="0"/>
              </a:rPr>
              <a:t>#include &lt;stdio.h&gt;</a:t>
            </a:r>
          </a:p>
          <a:p>
            <a:pPr>
              <a:spcBef>
                <a:spcPct val="20000"/>
              </a:spcBef>
              <a:buClr>
                <a:schemeClr val="bg2"/>
              </a:buClr>
              <a:buFont typeface="Monotype Sorts" pitchFamily="2" charset="2"/>
              <a:buNone/>
            </a:pPr>
            <a:r>
              <a:rPr lang="en-US" altLang="zh-CN">
                <a:latin typeface="Times New Roman" pitchFamily="18" charset="0"/>
              </a:rPr>
              <a:t>typedef struct node {int key;</a:t>
            </a:r>
          </a:p>
          <a:p>
            <a:pPr>
              <a:spcBef>
                <a:spcPct val="20000"/>
              </a:spcBef>
              <a:buClr>
                <a:schemeClr val="bg2"/>
              </a:buClr>
              <a:buFont typeface="Monotype Sorts" pitchFamily="2" charset="2"/>
              <a:buNone/>
            </a:pPr>
            <a:r>
              <a:rPr lang="en-US" altLang="zh-CN">
                <a:latin typeface="Times New Roman" pitchFamily="18" charset="0"/>
              </a:rPr>
              <a:t>          int link;}INODE;/*</a:t>
            </a:r>
            <a:r>
              <a:rPr lang="zh-CN" altLang="en-US">
                <a:latin typeface="Times New Roman" pitchFamily="18" charset="0"/>
              </a:rPr>
              <a:t>索引表的定义*</a:t>
            </a:r>
            <a:r>
              <a:rPr lang="en-US" altLang="zh-CN">
                <a:latin typeface="Times New Roman" pitchFamily="18" charset="0"/>
              </a:rPr>
              <a:t>/</a:t>
            </a:r>
          </a:p>
        </p:txBody>
      </p:sp>
    </p:spTree>
  </p:cSld>
  <p:clrMapOvr>
    <a:masterClrMapping/>
  </p:clrMapOvr>
  <p:transition>
    <p:cover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Rot="1" noChangeArrowheads="1"/>
          </p:cNvSpPr>
          <p:nvPr/>
        </p:nvSpPr>
        <p:spPr bwMode="auto">
          <a:xfrm>
            <a:off x="323850" y="692150"/>
            <a:ext cx="8640763"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typedef struct node1 {int key;</a:t>
            </a:r>
          </a:p>
          <a:p>
            <a:pPr>
              <a:spcBef>
                <a:spcPct val="20000"/>
              </a:spcBef>
              <a:buClr>
                <a:schemeClr val="bg2"/>
              </a:buClr>
              <a:buFont typeface="Monotype Sorts" pitchFamily="2" charset="2"/>
              <a:buNone/>
            </a:pPr>
            <a:r>
              <a:rPr lang="en-US" altLang="zh-CN">
                <a:latin typeface="Times New Roman" pitchFamily="18" charset="0"/>
              </a:rPr>
              <a:t>                 }ELEM;/*</a:t>
            </a:r>
            <a:r>
              <a:rPr lang="zh-CN" altLang="en-US">
                <a:latin typeface="Times New Roman" pitchFamily="18" charset="0"/>
              </a:rPr>
              <a:t>线性表中元素的类型*</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int blocksearch(ELEM r[ ], INODE nd[ ], int b,int k,int n)</a:t>
            </a:r>
          </a:p>
          <a:p>
            <a:pPr>
              <a:spcBef>
                <a:spcPct val="20000"/>
              </a:spcBef>
              <a:buClr>
                <a:schemeClr val="bg2"/>
              </a:buClr>
              <a:buFont typeface="Monotype Sorts" pitchFamily="2" charset="2"/>
              <a:buNone/>
            </a:pPr>
            <a:r>
              <a:rPr lang="en-US" altLang="zh-CN">
                <a:latin typeface="Times New Roman" pitchFamily="18" charset="0"/>
              </a:rPr>
              <a:t>{/*b</a:t>
            </a:r>
            <a:r>
              <a:rPr lang="zh-CN" altLang="en-US">
                <a:latin typeface="Times New Roman" pitchFamily="18" charset="0"/>
              </a:rPr>
              <a:t>为分块个数，</a:t>
            </a:r>
            <a:r>
              <a:rPr lang="en-US" altLang="zh-CN">
                <a:latin typeface="Times New Roman" pitchFamily="18" charset="0"/>
              </a:rPr>
              <a:t>k</a:t>
            </a:r>
            <a:r>
              <a:rPr lang="zh-CN" altLang="en-US">
                <a:latin typeface="Times New Roman" pitchFamily="18" charset="0"/>
              </a:rPr>
              <a:t>为要查找的关键字，</a:t>
            </a:r>
            <a:r>
              <a:rPr lang="en-US" altLang="zh-CN">
                <a:latin typeface="Times New Roman" pitchFamily="18" charset="0"/>
              </a:rPr>
              <a:t>n</a:t>
            </a:r>
            <a:r>
              <a:rPr lang="zh-CN" altLang="en-US">
                <a:latin typeface="Times New Roman" pitchFamily="18" charset="0"/>
              </a:rPr>
              <a:t>为线性表的长度，</a:t>
            </a:r>
            <a:r>
              <a:rPr lang="en-US" altLang="zh-CN">
                <a:latin typeface="Times New Roman" pitchFamily="18" charset="0"/>
              </a:rPr>
              <a:t>r</a:t>
            </a:r>
            <a:r>
              <a:rPr lang="zh-CN" altLang="en-US">
                <a:latin typeface="Times New Roman" pitchFamily="18" charset="0"/>
              </a:rPr>
              <a:t>是存放线性表的数组，</a:t>
            </a:r>
            <a:r>
              <a:rPr lang="en-US" altLang="zh-CN">
                <a:latin typeface="Times New Roman" pitchFamily="18" charset="0"/>
              </a:rPr>
              <a:t>nd</a:t>
            </a:r>
            <a:r>
              <a:rPr lang="zh-CN" altLang="en-US">
                <a:latin typeface="Times New Roman" pitchFamily="18" charset="0"/>
              </a:rPr>
              <a:t>是索引表*</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int i=1,j;</a:t>
            </a:r>
          </a:p>
          <a:p>
            <a:pPr>
              <a:spcBef>
                <a:spcPct val="20000"/>
              </a:spcBef>
              <a:buClr>
                <a:schemeClr val="bg2"/>
              </a:buClr>
              <a:buFont typeface="Monotype Sorts" pitchFamily="2" charset="2"/>
              <a:buNone/>
            </a:pPr>
            <a:r>
              <a:rPr lang="en-US" altLang="zh-CN">
                <a:latin typeface="Times New Roman" pitchFamily="18" charset="0"/>
              </a:rPr>
              <a:t> while((k&gt;nd[i].key)&amp;&amp;(i&lt;=b)) i++;/*</a:t>
            </a:r>
            <a:r>
              <a:rPr lang="zh-CN" altLang="en-US">
                <a:latin typeface="Times New Roman" pitchFamily="18" charset="0"/>
              </a:rPr>
              <a:t>查找</a:t>
            </a:r>
            <a:r>
              <a:rPr lang="en-US" altLang="zh-CN">
                <a:latin typeface="Times New Roman" pitchFamily="18" charset="0"/>
              </a:rPr>
              <a:t>k</a:t>
            </a:r>
            <a:r>
              <a:rPr lang="zh-CN" altLang="en-US">
                <a:latin typeface="Times New Roman" pitchFamily="18" charset="0"/>
              </a:rPr>
              <a:t>是属于哪个数据块的*</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if(i&gt;b)</a:t>
            </a:r>
          </a:p>
          <a:p>
            <a:pPr>
              <a:spcBef>
                <a:spcPct val="20000"/>
              </a:spcBef>
              <a:buClr>
                <a:schemeClr val="bg2"/>
              </a:buClr>
              <a:buFont typeface="Monotype Sorts" pitchFamily="2" charset="2"/>
              <a:buNone/>
            </a:pPr>
            <a:r>
              <a:rPr lang="en-US" altLang="zh-CN">
                <a:latin typeface="Times New Roman" pitchFamily="18" charset="0"/>
              </a:rPr>
              <a:t>  {printf(</a:t>
            </a:r>
            <a:r>
              <a:rPr lang="en-US" altLang="zh-CN">
                <a:latin typeface="Arial"/>
              </a:rPr>
              <a:t>“</a:t>
            </a:r>
            <a:r>
              <a:rPr lang="en-US" altLang="zh-CN">
                <a:latin typeface="Times New Roman" pitchFamily="18" charset="0"/>
              </a:rPr>
              <a:t>\n not found </a:t>
            </a:r>
            <a:r>
              <a:rPr lang="en-US" altLang="zh-CN">
                <a:latin typeface="Arial"/>
              </a:rPr>
              <a:t>“</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return(0);}</a:t>
            </a:r>
          </a:p>
          <a:p>
            <a:pPr>
              <a:spcBef>
                <a:spcPct val="20000"/>
              </a:spcBef>
              <a:buClr>
                <a:schemeClr val="bg2"/>
              </a:buClr>
              <a:buFont typeface="Monotype Sorts" pitchFamily="2" charset="2"/>
              <a:buNone/>
            </a:pPr>
            <a:r>
              <a:rPr lang="en-US" altLang="zh-CN">
                <a:latin typeface="Times New Roman" pitchFamily="18" charset="0"/>
              </a:rPr>
              <a:t>  j=nd[i].link;/*</a:t>
            </a:r>
            <a:r>
              <a:rPr lang="zh-CN" altLang="en-US">
                <a:latin typeface="Times New Roman" pitchFamily="18" charset="0"/>
              </a:rPr>
              <a:t>让</a:t>
            </a:r>
            <a:r>
              <a:rPr lang="en-US" altLang="zh-CN">
                <a:latin typeface="Times New Roman" pitchFamily="18" charset="0"/>
              </a:rPr>
              <a:t>j</a:t>
            </a:r>
            <a:r>
              <a:rPr lang="zh-CN" altLang="en-US">
                <a:latin typeface="Times New Roman" pitchFamily="18" charset="0"/>
              </a:rPr>
              <a:t>指针指向第</a:t>
            </a:r>
            <a:r>
              <a:rPr lang="en-US" altLang="zh-CN">
                <a:latin typeface="Times New Roman" pitchFamily="18" charset="0"/>
              </a:rPr>
              <a:t>i</a:t>
            </a:r>
            <a:r>
              <a:rPr lang="zh-CN" altLang="en-US">
                <a:latin typeface="Times New Roman" pitchFamily="18" charset="0"/>
              </a:rPr>
              <a:t>个数据块*</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while((j&lt;=n)&amp;&amp;(k!=r[j].key)&amp;&amp;(r[j].key&lt;=nd[i].key)) j++;</a:t>
            </a:r>
          </a:p>
        </p:txBody>
      </p:sp>
    </p:spTree>
  </p:cSld>
  <p:clrMapOvr>
    <a:masterClrMapping/>
  </p:clrMapOvr>
  <p:transition>
    <p:cover dir="d"/>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Rot="1" noChangeArrowheads="1"/>
          </p:cNvSpPr>
          <p:nvPr/>
        </p:nvSpPr>
        <p:spPr bwMode="auto">
          <a:xfrm>
            <a:off x="323850" y="476250"/>
            <a:ext cx="8640763"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if(k!=r[j].key)</a:t>
            </a:r>
          </a:p>
          <a:p>
            <a:pPr>
              <a:spcBef>
                <a:spcPct val="20000"/>
              </a:spcBef>
              <a:buClr>
                <a:schemeClr val="bg2"/>
              </a:buClr>
              <a:buFont typeface="Monotype Sorts" pitchFamily="2" charset="2"/>
              <a:buNone/>
            </a:pPr>
            <a:r>
              <a:rPr lang="en-US" altLang="zh-CN">
                <a:latin typeface="Times New Roman" pitchFamily="18" charset="0"/>
              </a:rPr>
              <a:t>      {j=-1;printf(</a:t>
            </a:r>
            <a:r>
              <a:rPr lang="en-US" altLang="zh-CN">
                <a:latin typeface="Arial"/>
              </a:rPr>
              <a:t>“</a:t>
            </a:r>
            <a:r>
              <a:rPr lang="en-US" altLang="zh-CN">
                <a:latin typeface="Times New Roman" pitchFamily="18" charset="0"/>
              </a:rPr>
              <a:t>\n not found</a:t>
            </a:r>
            <a:r>
              <a:rPr lang="en-US" altLang="zh-CN">
                <a:latin typeface="Arial"/>
              </a:rPr>
              <a:t>”</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return(j);</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main()</a:t>
            </a:r>
          </a:p>
          <a:p>
            <a:pPr>
              <a:spcBef>
                <a:spcPct val="20000"/>
              </a:spcBef>
              <a:buClr>
                <a:schemeClr val="bg2"/>
              </a:buClr>
              <a:buFont typeface="Monotype Sorts" pitchFamily="2" charset="2"/>
              <a:buNone/>
            </a:pPr>
            <a:r>
              <a:rPr lang="en-US" altLang="zh-CN">
                <a:latin typeface="Times New Roman" pitchFamily="18" charset="0"/>
              </a:rPr>
              <a:t>{ ELEM r[MAX];</a:t>
            </a:r>
          </a:p>
          <a:p>
            <a:pPr>
              <a:spcBef>
                <a:spcPct val="20000"/>
              </a:spcBef>
              <a:buClr>
                <a:schemeClr val="bg2"/>
              </a:buClr>
              <a:buFont typeface="Monotype Sorts" pitchFamily="2" charset="2"/>
              <a:buNone/>
            </a:pPr>
            <a:r>
              <a:rPr lang="en-US" altLang="zh-CN">
                <a:latin typeface="Times New Roman" pitchFamily="18" charset="0"/>
              </a:rPr>
              <a:t> INODE nd[MAX];</a:t>
            </a:r>
          </a:p>
          <a:p>
            <a:pPr>
              <a:spcBef>
                <a:spcPct val="20000"/>
              </a:spcBef>
              <a:buClr>
                <a:schemeClr val="bg2"/>
              </a:buClr>
              <a:buFont typeface="Monotype Sorts" pitchFamily="2" charset="2"/>
              <a:buNone/>
            </a:pPr>
            <a:r>
              <a:rPr lang="en-US" altLang="zh-CN">
                <a:latin typeface="Times New Roman" pitchFamily="18" charset="0"/>
              </a:rPr>
              <a:t> int i,j=1,k,b,n,s,t,h.,ma=-32768;/*k</a:t>
            </a:r>
            <a:r>
              <a:rPr lang="zh-CN" altLang="en-US">
                <a:latin typeface="Times New Roman" pitchFamily="18" charset="0"/>
              </a:rPr>
              <a:t>是待查找的关键字，</a:t>
            </a:r>
            <a:r>
              <a:rPr lang="en-US" altLang="zh-CN">
                <a:latin typeface="Times New Roman" pitchFamily="18" charset="0"/>
              </a:rPr>
              <a:t>b</a:t>
            </a:r>
            <a:r>
              <a:rPr lang="zh-CN" altLang="en-US">
                <a:latin typeface="Times New Roman" pitchFamily="18" charset="0"/>
              </a:rPr>
              <a:t>是分块的个数，</a:t>
            </a:r>
            <a:r>
              <a:rPr lang="en-US" altLang="zh-CN">
                <a:latin typeface="Times New Roman" pitchFamily="18" charset="0"/>
              </a:rPr>
              <a:t>n</a:t>
            </a:r>
            <a:r>
              <a:rPr lang="zh-CN" altLang="en-US">
                <a:latin typeface="Times New Roman" pitchFamily="18" charset="0"/>
              </a:rPr>
              <a:t>是表的长度，</a:t>
            </a:r>
            <a:r>
              <a:rPr lang="en-US" altLang="zh-CN">
                <a:latin typeface="Times New Roman" pitchFamily="18" charset="0"/>
              </a:rPr>
              <a:t>s</a:t>
            </a:r>
            <a:r>
              <a:rPr lang="zh-CN" altLang="en-US">
                <a:latin typeface="Times New Roman" pitchFamily="18" charset="0"/>
              </a:rPr>
              <a:t>是每一块的长度，</a:t>
            </a:r>
            <a:r>
              <a:rPr lang="en-US" altLang="zh-CN">
                <a:latin typeface="Times New Roman" pitchFamily="18" charset="0"/>
              </a:rPr>
              <a:t>t</a:t>
            </a:r>
            <a:r>
              <a:rPr lang="zh-CN" altLang="en-US">
                <a:latin typeface="Times New Roman" pitchFamily="18" charset="0"/>
              </a:rPr>
              <a:t>是每一块的开始位置，</a:t>
            </a:r>
            <a:r>
              <a:rPr lang="en-US" altLang="zh-CN">
                <a:latin typeface="Times New Roman" pitchFamily="18" charset="0"/>
              </a:rPr>
              <a:t>h</a:t>
            </a:r>
            <a:r>
              <a:rPr lang="zh-CN" altLang="en-US">
                <a:latin typeface="Times New Roman" pitchFamily="18" charset="0"/>
              </a:rPr>
              <a:t>是每一块的结束位置。*</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do </a:t>
            </a:r>
          </a:p>
          <a:p>
            <a:pPr>
              <a:spcBef>
                <a:spcPct val="20000"/>
              </a:spcBef>
              <a:buClr>
                <a:schemeClr val="bg2"/>
              </a:buClr>
              <a:buFont typeface="Monotype Sorts" pitchFamily="2" charset="2"/>
              <a:buNone/>
            </a:pPr>
            <a:r>
              <a:rPr lang="en-US" altLang="zh-CN">
                <a:latin typeface="Times New Roman" pitchFamily="18" charset="0"/>
              </a:rPr>
              <a:t> {scanf(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,&amp;n);/*</a:t>
            </a:r>
            <a:r>
              <a:rPr lang="zh-CN" altLang="en-US">
                <a:latin typeface="Times New Roman" pitchFamily="18" charset="0"/>
              </a:rPr>
              <a:t>输入元素个数*</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}while(n&gt;=MAX);</a:t>
            </a:r>
          </a:p>
          <a:p>
            <a:pPr>
              <a:spcBef>
                <a:spcPct val="20000"/>
              </a:spcBef>
              <a:buClr>
                <a:schemeClr val="bg2"/>
              </a:buClr>
              <a:buFont typeface="Monotype Sorts" pitchFamily="2" charset="2"/>
              <a:buNone/>
            </a:pPr>
            <a:r>
              <a:rPr lang="en-US" altLang="zh-CN">
                <a:latin typeface="Times New Roman" pitchFamily="18" charset="0"/>
              </a:rPr>
              <a:t> 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,&amp;b);/*</a:t>
            </a:r>
            <a:r>
              <a:rPr lang="zh-CN" altLang="en-US">
                <a:latin typeface="Times New Roman" pitchFamily="18" charset="0"/>
              </a:rPr>
              <a:t>输入分块个数*</a:t>
            </a:r>
            <a:r>
              <a:rPr lang="en-US" altLang="zh-CN">
                <a:latin typeface="Times New Roman" pitchFamily="18" charset="0"/>
              </a:rPr>
              <a:t>/</a:t>
            </a:r>
          </a:p>
        </p:txBody>
      </p:sp>
    </p:spTree>
  </p:cSld>
  <p:clrMapOvr>
    <a:masterClrMapping/>
  </p:clrMapOvr>
  <p:transition>
    <p:cover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Rot="1" noChangeArrowheads="1"/>
          </p:cNvSpPr>
          <p:nvPr/>
        </p:nvSpPr>
        <p:spPr bwMode="auto">
          <a:xfrm>
            <a:off x="323850" y="476250"/>
            <a:ext cx="8640763"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if(n%b= =0)/*</a:t>
            </a:r>
            <a:r>
              <a:rPr lang="zh-CN" altLang="en-US">
                <a:latin typeface="Times New Roman" pitchFamily="18" charset="0"/>
              </a:rPr>
              <a:t>确定每块中元素个数</a:t>
            </a:r>
            <a:r>
              <a:rPr lang="en-US" altLang="zh-CN">
                <a:latin typeface="Times New Roman" pitchFamily="18" charset="0"/>
              </a:rPr>
              <a:t>S*/ </a:t>
            </a:r>
          </a:p>
          <a:p>
            <a:pPr>
              <a:spcBef>
                <a:spcPct val="20000"/>
              </a:spcBef>
              <a:buClr>
                <a:schemeClr val="bg2"/>
              </a:buClr>
              <a:buFont typeface="Monotype Sorts" pitchFamily="2" charset="2"/>
              <a:buNone/>
            </a:pPr>
            <a:r>
              <a:rPr lang="en-US" altLang="zh-CN">
                <a:latin typeface="Times New Roman" pitchFamily="18" charset="0"/>
              </a:rPr>
              <a:t>s=n/b;</a:t>
            </a:r>
          </a:p>
          <a:p>
            <a:pPr>
              <a:spcBef>
                <a:spcPct val="20000"/>
              </a:spcBef>
              <a:buClr>
                <a:schemeClr val="bg2"/>
              </a:buClr>
              <a:buFont typeface="Monotype Sorts" pitchFamily="2" charset="2"/>
              <a:buNone/>
            </a:pPr>
            <a:r>
              <a:rPr lang="en-US" altLang="zh-CN">
                <a:latin typeface="Times New Roman" pitchFamily="18" charset="0"/>
              </a:rPr>
              <a:t> else</a:t>
            </a:r>
          </a:p>
          <a:p>
            <a:pPr>
              <a:spcBef>
                <a:spcPct val="20000"/>
              </a:spcBef>
              <a:buClr>
                <a:schemeClr val="bg2"/>
              </a:buClr>
              <a:buFont typeface="Monotype Sorts" pitchFamily="2" charset="2"/>
              <a:buNone/>
            </a:pPr>
            <a:r>
              <a:rPr lang="en-US" altLang="zh-CN">
                <a:latin typeface="Times New Roman" pitchFamily="18" charset="0"/>
              </a:rPr>
              <a:t>  s=n/b+1;</a:t>
            </a:r>
          </a:p>
          <a:p>
            <a:pPr>
              <a:spcBef>
                <a:spcPct val="20000"/>
              </a:spcBef>
              <a:buClr>
                <a:schemeClr val="bg2"/>
              </a:buClr>
              <a:buFont typeface="Monotype Sorts" pitchFamily="2" charset="2"/>
              <a:buNone/>
            </a:pPr>
            <a:r>
              <a:rPr lang="en-US" altLang="zh-CN">
                <a:latin typeface="Times New Roman" pitchFamily="18" charset="0"/>
              </a:rPr>
              <a:t> for(i=1;i&lt;=n;i++)</a:t>
            </a:r>
          </a:p>
          <a:p>
            <a:pPr>
              <a:spcBef>
                <a:spcPct val="20000"/>
              </a:spcBef>
              <a:buClr>
                <a:schemeClr val="bg2"/>
              </a:buClr>
              <a:buFont typeface="Monotype Sorts" pitchFamily="2" charset="2"/>
              <a:buNone/>
            </a:pPr>
            <a:r>
              <a:rPr lang="en-US" altLang="zh-CN">
                <a:latin typeface="Times New Roman" pitchFamily="18" charset="0"/>
              </a:rPr>
              <a:t>  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,&amp;r[i].key);</a:t>
            </a:r>
          </a:p>
          <a:p>
            <a:pPr>
              <a:spcBef>
                <a:spcPct val="20000"/>
              </a:spcBef>
              <a:buClr>
                <a:schemeClr val="bg2"/>
              </a:buClr>
              <a:buFont typeface="Monotype Sorts" pitchFamily="2" charset="2"/>
              <a:buNone/>
            </a:pPr>
            <a:r>
              <a:rPr lang="en-US" altLang="zh-CN">
                <a:latin typeface="Times New Roman" pitchFamily="18" charset="0"/>
              </a:rPr>
              <a:t> t=1;h=s;/*t</a:t>
            </a:r>
            <a:r>
              <a:rPr lang="zh-CN" altLang="en-US">
                <a:latin typeface="Times New Roman" pitchFamily="18" charset="0"/>
              </a:rPr>
              <a:t>为每一块的块首</a:t>
            </a:r>
            <a:r>
              <a:rPr lang="en-US" altLang="zh-CN">
                <a:latin typeface="Times New Roman" pitchFamily="18" charset="0"/>
              </a:rPr>
              <a:t>,h</a:t>
            </a:r>
            <a:r>
              <a:rPr lang="zh-CN" altLang="en-US">
                <a:latin typeface="Times New Roman" pitchFamily="18" charset="0"/>
              </a:rPr>
              <a:t>为每一块的块尾*</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while(j&lt;=b)/*</a:t>
            </a:r>
            <a:r>
              <a:rPr lang="zh-CN" altLang="en-US">
                <a:latin typeface="Times New Roman" pitchFamily="18" charset="0"/>
              </a:rPr>
              <a:t>将每一块中的最大值存入</a:t>
            </a:r>
            <a:r>
              <a:rPr lang="en-US" altLang="zh-CN">
                <a:latin typeface="Times New Roman" pitchFamily="18" charset="0"/>
              </a:rPr>
              <a:t>nd</a:t>
            </a:r>
            <a:r>
              <a:rPr lang="zh-CN" altLang="en-US">
                <a:latin typeface="Times New Roman" pitchFamily="18" charset="0"/>
              </a:rPr>
              <a:t>数组中*</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 </a:t>
            </a:r>
          </a:p>
          <a:p>
            <a:pPr>
              <a:spcBef>
                <a:spcPct val="20000"/>
              </a:spcBef>
              <a:buClr>
                <a:schemeClr val="bg2"/>
              </a:buClr>
              <a:buFont typeface="Monotype Sorts" pitchFamily="2" charset="2"/>
              <a:buNone/>
            </a:pPr>
            <a:r>
              <a:rPr lang="en-US" altLang="zh-CN">
                <a:latin typeface="Times New Roman" pitchFamily="18" charset="0"/>
              </a:rPr>
              <a:t>for(i=t;i&lt;=h;i++)</a:t>
            </a:r>
          </a:p>
          <a:p>
            <a:pPr>
              <a:spcBef>
                <a:spcPct val="20000"/>
              </a:spcBef>
              <a:buClr>
                <a:schemeClr val="bg2"/>
              </a:buClr>
              <a:buFont typeface="Monotype Sorts" pitchFamily="2" charset="2"/>
              <a:buNone/>
            </a:pPr>
            <a:r>
              <a:rPr lang="en-US" altLang="zh-CN">
                <a:latin typeface="Times New Roman" pitchFamily="18" charset="0"/>
              </a:rPr>
              <a:t>   if(ma&lt;r[i].key)</a:t>
            </a:r>
          </a:p>
          <a:p>
            <a:pPr>
              <a:spcBef>
                <a:spcPct val="20000"/>
              </a:spcBef>
              <a:buClr>
                <a:schemeClr val="bg2"/>
              </a:buClr>
              <a:buFont typeface="Monotype Sorts" pitchFamily="2" charset="2"/>
              <a:buNone/>
            </a:pPr>
            <a:r>
              <a:rPr lang="en-US" altLang="zh-CN">
                <a:latin typeface="Times New Roman" pitchFamily="18" charset="0"/>
              </a:rPr>
              <a:t>ma=r[i].key;</a:t>
            </a:r>
          </a:p>
          <a:p>
            <a:pPr>
              <a:spcBef>
                <a:spcPct val="20000"/>
              </a:spcBef>
              <a:buClr>
                <a:schemeClr val="bg2"/>
              </a:buClr>
              <a:buFont typeface="Monotype Sorts" pitchFamily="2" charset="2"/>
              <a:buNone/>
            </a:pPr>
            <a:r>
              <a:rPr lang="en-US" altLang="zh-CN">
                <a:latin typeface="Times New Roman" pitchFamily="18" charset="0"/>
              </a:rPr>
              <a:t>nd[j].link=t;</a:t>
            </a:r>
          </a:p>
        </p:txBody>
      </p:sp>
    </p:spTree>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Rot="1" noChangeArrowheads="1"/>
          </p:cNvSpPr>
          <p:nvPr/>
        </p:nvSpPr>
        <p:spPr bwMode="auto">
          <a:xfrm>
            <a:off x="323850" y="765175"/>
            <a:ext cx="8640763"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nd[j].key=ma;</a:t>
            </a:r>
          </a:p>
          <a:p>
            <a:pPr>
              <a:spcBef>
                <a:spcPct val="20000"/>
              </a:spcBef>
              <a:buClr>
                <a:schemeClr val="bg2"/>
              </a:buClr>
              <a:buFont typeface="Monotype Sorts" pitchFamily="2" charset="2"/>
              <a:buNone/>
            </a:pPr>
            <a:r>
              <a:rPr lang="en-US" altLang="zh-CN">
                <a:latin typeface="Times New Roman" pitchFamily="18" charset="0"/>
              </a:rPr>
              <a:t>j++;</a:t>
            </a:r>
          </a:p>
          <a:p>
            <a:pPr>
              <a:spcBef>
                <a:spcPct val="20000"/>
              </a:spcBef>
              <a:buClr>
                <a:schemeClr val="bg2"/>
              </a:buClr>
              <a:buFont typeface="Monotype Sorts" pitchFamily="2" charset="2"/>
              <a:buNone/>
            </a:pPr>
            <a:r>
              <a:rPr lang="en-US" altLang="zh-CN">
                <a:latin typeface="Times New Roman" pitchFamily="18" charset="0"/>
              </a:rPr>
              <a:t>t=t+s;</a:t>
            </a:r>
          </a:p>
          <a:p>
            <a:pPr>
              <a:spcBef>
                <a:spcPct val="20000"/>
              </a:spcBef>
              <a:buClr>
                <a:schemeClr val="bg2"/>
              </a:buClr>
              <a:buFont typeface="Monotype Sorts" pitchFamily="2" charset="2"/>
              <a:buNone/>
            </a:pPr>
            <a:r>
              <a:rPr lang="en-US" altLang="zh-CN">
                <a:latin typeface="Times New Roman" pitchFamily="18" charset="0"/>
              </a:rPr>
              <a:t>h=h+s;</a:t>
            </a:r>
          </a:p>
          <a:p>
            <a:pPr>
              <a:spcBef>
                <a:spcPct val="20000"/>
              </a:spcBef>
              <a:buClr>
                <a:schemeClr val="bg2"/>
              </a:buClr>
              <a:buFont typeface="Monotype Sorts" pitchFamily="2" charset="2"/>
              <a:buNone/>
            </a:pPr>
            <a:r>
              <a:rPr lang="en-US" altLang="zh-CN">
                <a:latin typeface="Times New Roman" pitchFamily="18" charset="0"/>
              </a:rPr>
              <a:t>if(h&gt;n)h=n;</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scanf(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,&amp;k);</a:t>
            </a:r>
          </a:p>
          <a:p>
            <a:pPr>
              <a:spcBef>
                <a:spcPct val="20000"/>
              </a:spcBef>
              <a:buClr>
                <a:schemeClr val="bg2"/>
              </a:buClr>
              <a:buFont typeface="Monotype Sorts" pitchFamily="2" charset="2"/>
              <a:buNone/>
            </a:pPr>
            <a:r>
              <a:rPr lang="en-US" altLang="zh-CN">
                <a:latin typeface="Times New Roman" pitchFamily="18" charset="0"/>
              </a:rPr>
              <a:t>i= blocksearch(r,nd,b,k,n);</a:t>
            </a:r>
          </a:p>
          <a:p>
            <a:pPr>
              <a:spcBef>
                <a:spcPct val="20000"/>
              </a:spcBef>
              <a:buClr>
                <a:schemeClr val="bg2"/>
              </a:buClr>
              <a:buFont typeface="Monotype Sorts" pitchFamily="2" charset="2"/>
              <a:buNone/>
            </a:pPr>
            <a:r>
              <a:rPr lang="en-US" altLang="zh-CN">
                <a:latin typeface="Times New Roman" pitchFamily="18" charset="0"/>
              </a:rPr>
              <a:t>if(i&gt;0) printf(</a:t>
            </a:r>
            <a:r>
              <a:rPr lang="en-US" altLang="zh-CN">
                <a:latin typeface="Arial"/>
              </a:rPr>
              <a:t>“</a:t>
            </a:r>
            <a:r>
              <a:rPr lang="en-US" altLang="zh-CN">
                <a:latin typeface="Times New Roman" pitchFamily="18" charset="0"/>
              </a:rPr>
              <a:t>%d</a:t>
            </a:r>
            <a:r>
              <a:rPr lang="en-US" altLang="zh-CN">
                <a:latin typeface="Arial"/>
              </a:rPr>
              <a:t>”</a:t>
            </a:r>
            <a:r>
              <a:rPr lang="en-US" altLang="zh-CN">
                <a:latin typeface="Times New Roman" pitchFamily="18" charset="0"/>
              </a:rPr>
              <a:t>,i);</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如果从键盘上输入 </a:t>
            </a:r>
            <a:r>
              <a:rPr lang="en-US" altLang="zh-CN">
                <a:latin typeface="Times New Roman" pitchFamily="18" charset="0"/>
              </a:rPr>
              <a:t>8 14 11 18 20 35 40 32 44 38 56 62 68 67 65</a:t>
            </a:r>
            <a:r>
              <a:rPr lang="zh-CN" altLang="en-US">
                <a:latin typeface="Times New Roman" pitchFamily="18" charset="0"/>
              </a:rPr>
              <a:t>这些数据，输入分块的个数为</a:t>
            </a:r>
            <a:r>
              <a:rPr lang="en-US" altLang="zh-CN">
                <a:latin typeface="Times New Roman" pitchFamily="18" charset="0"/>
              </a:rPr>
              <a:t>3</a:t>
            </a:r>
            <a:r>
              <a:rPr lang="zh-CN" altLang="en-US">
                <a:latin typeface="Times New Roman" pitchFamily="18" charset="0"/>
              </a:rPr>
              <a:t>，输入待查找的数据为</a:t>
            </a:r>
            <a:r>
              <a:rPr lang="en-US" altLang="zh-CN">
                <a:latin typeface="Times New Roman" pitchFamily="18" charset="0"/>
              </a:rPr>
              <a:t>40</a:t>
            </a:r>
            <a:r>
              <a:rPr lang="zh-CN" altLang="en-US">
                <a:latin typeface="Times New Roman" pitchFamily="18" charset="0"/>
              </a:rPr>
              <a:t>，则程序的执行的结果为</a:t>
            </a:r>
            <a:r>
              <a:rPr lang="en-US" altLang="zh-CN">
                <a:latin typeface="Times New Roman" pitchFamily="18" charset="0"/>
              </a:rPr>
              <a:t>7</a:t>
            </a:r>
            <a:r>
              <a:rPr lang="zh-CN" altLang="en-US">
                <a:latin typeface="Times New Roman" pitchFamily="18" charset="0"/>
              </a:rPr>
              <a:t>。</a:t>
            </a:r>
          </a:p>
        </p:txBody>
      </p:sp>
    </p:spTree>
  </p:cSld>
  <p:clrMapOvr>
    <a:masterClrMapping/>
  </p:clrMapOvr>
  <p:transition>
    <p:cover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Rot="1" noChangeArrowheads="1"/>
          </p:cNvSpPr>
          <p:nvPr/>
        </p:nvSpPr>
        <p:spPr bwMode="auto">
          <a:xfrm>
            <a:off x="323850" y="765175"/>
            <a:ext cx="8640763" cy="540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对于分块查找的性能分析，若表中每个记录的查找概率相等，则每个块的查找概率为</a:t>
            </a:r>
            <a:r>
              <a:rPr lang="en-US" altLang="zh-CN">
                <a:latin typeface="Times New Roman" pitchFamily="18" charset="0"/>
              </a:rPr>
              <a:t>1/b</a:t>
            </a:r>
            <a:r>
              <a:rPr lang="zh-CN" altLang="en-US">
                <a:latin typeface="Times New Roman" pitchFamily="18" charset="0"/>
              </a:rPr>
              <a:t>，块中每个记录的查找概率为</a:t>
            </a:r>
            <a:r>
              <a:rPr lang="en-US" altLang="zh-CN">
                <a:latin typeface="Times New Roman" pitchFamily="18" charset="0"/>
              </a:rPr>
              <a:t>1/s</a:t>
            </a:r>
            <a:r>
              <a:rPr lang="zh-CN" altLang="en-US">
                <a:latin typeface="Times New Roman" pitchFamily="18" charset="0"/>
              </a:rPr>
              <a:t>。此时，分块查找的平均查找长度为：查找索引表确定给定值所在块内的查找平均长度为</a:t>
            </a:r>
            <a:r>
              <a:rPr lang="en-US" altLang="zh-CN">
                <a:latin typeface="Times New Roman" pitchFamily="18" charset="0"/>
              </a:rPr>
              <a:t>Lb</a:t>
            </a:r>
            <a:r>
              <a:rPr lang="zh-CN" altLang="en-US">
                <a:latin typeface="Times New Roman" pitchFamily="18" charset="0"/>
              </a:rPr>
              <a:t>与在块的查找关键值的平均长度</a:t>
            </a:r>
            <a:r>
              <a:rPr lang="en-US" altLang="zh-CN">
                <a:latin typeface="Times New Roman" pitchFamily="18" charset="0"/>
              </a:rPr>
              <a:t>Lk</a:t>
            </a:r>
            <a:r>
              <a:rPr lang="zh-CN" altLang="en-US">
                <a:latin typeface="Times New Roman" pitchFamily="18" charset="0"/>
              </a:rPr>
              <a:t>之各，</a:t>
            </a:r>
            <a:r>
              <a:rPr lang="en-US" altLang="zh-CN">
                <a:latin typeface="Times New Roman" pitchFamily="18" charset="0"/>
              </a:rPr>
              <a:t>ASL=Lb+Lk</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若用顺序查找确定所在块，则分块查找的平均长度为</a:t>
            </a:r>
          </a:p>
        </p:txBody>
      </p:sp>
      <p:pic>
        <p:nvPicPr>
          <p:cNvPr id="327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3284538"/>
            <a:ext cx="5976937" cy="268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zh-CN"/>
              <a:t>7.5</a:t>
            </a:r>
            <a:r>
              <a:rPr lang="zh-CN" altLang="en-US"/>
              <a:t>　哈希表查找 </a:t>
            </a:r>
          </a:p>
        </p:txBody>
      </p:sp>
      <p:sp>
        <p:nvSpPr>
          <p:cNvPr id="33795" name="Rectangle 3"/>
          <p:cNvSpPr>
            <a:spLocks noRot="1" noChangeArrowheads="1"/>
          </p:cNvSpPr>
          <p:nvPr/>
        </p:nvSpPr>
        <p:spPr bwMode="auto">
          <a:xfrm>
            <a:off x="323850" y="1773238"/>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7.5.1  </a:t>
            </a:r>
            <a:r>
              <a:rPr lang="zh-CN" altLang="en-US">
                <a:latin typeface="Times New Roman" pitchFamily="18" charset="0"/>
              </a:rPr>
              <a:t>哈希表查找的基本概念</a:t>
            </a:r>
            <a:endParaRPr lang="zh-CN" altLang="en-US" b="1">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哈希（</a:t>
            </a:r>
            <a:r>
              <a:rPr lang="en-US" altLang="zh-CN" b="1">
                <a:latin typeface="Times New Roman" pitchFamily="18" charset="0"/>
              </a:rPr>
              <a:t>Hash</a:t>
            </a:r>
            <a:r>
              <a:rPr lang="zh-CN" altLang="en-US" b="1">
                <a:latin typeface="Times New Roman" pitchFamily="18" charset="0"/>
              </a:rPr>
              <a:t>）表</a:t>
            </a:r>
            <a:r>
              <a:rPr lang="zh-CN" altLang="en-US">
                <a:latin typeface="Times New Roman" pitchFamily="18" charset="0"/>
              </a:rPr>
              <a:t>，是由哈希函数生成的表示关键字值存储位置的表。</a:t>
            </a:r>
            <a:endParaRPr lang="zh-CN" altLang="en-US" b="1">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哈希函数</a:t>
            </a:r>
            <a:r>
              <a:rPr lang="zh-CN" altLang="en-US">
                <a:latin typeface="Times New Roman" pitchFamily="18" charset="0"/>
              </a:rPr>
              <a:t>，是一个以关键字值为自变量</a:t>
            </a:r>
            <a:r>
              <a:rPr lang="en-US" altLang="zh-CN">
                <a:latin typeface="Times New Roman" pitchFamily="18" charset="0"/>
              </a:rPr>
              <a:t>key</a:t>
            </a:r>
            <a:r>
              <a:rPr lang="zh-CN" altLang="en-US">
                <a:latin typeface="Times New Roman" pitchFamily="18" charset="0"/>
              </a:rPr>
              <a:t>，通过在关键字值与记录存储位置之间建立确定的函数关系，即</a:t>
            </a:r>
            <a:r>
              <a:rPr lang="en-US" altLang="zh-CN">
                <a:latin typeface="Times New Roman" pitchFamily="18" charset="0"/>
              </a:rPr>
              <a:t>hash(key)</a:t>
            </a:r>
            <a:r>
              <a:rPr lang="zh-CN" altLang="en-US">
                <a:latin typeface="Times New Roman" pitchFamily="18" charset="0"/>
              </a:rPr>
              <a:t>。哈希函数的值，是指定关键字值对应的存储地址。由此可见，通过哈希函数可得到不经过任何比较便可直接取得所查记录。也就是说，使每个关键字对应于结构中唯一的存储位置。因而在查找时，只要根据哈希函数就会找到给定值</a:t>
            </a:r>
            <a:r>
              <a:rPr lang="en-US" altLang="zh-CN">
                <a:latin typeface="Times New Roman" pitchFamily="18" charset="0"/>
              </a:rPr>
              <a:t>key</a:t>
            </a:r>
            <a:r>
              <a:rPr lang="zh-CN" altLang="en-US">
                <a:latin typeface="Times New Roman" pitchFamily="18" charset="0"/>
              </a:rPr>
              <a:t>的函数值</a:t>
            </a:r>
            <a:r>
              <a:rPr lang="en-US" altLang="zh-CN">
                <a:latin typeface="Times New Roman" pitchFamily="18" charset="0"/>
              </a:rPr>
              <a:t>hash(key)</a:t>
            </a:r>
            <a:r>
              <a:rPr lang="zh-CN" altLang="en-US">
                <a:latin typeface="Times New Roman" pitchFamily="18" charset="0"/>
              </a:rPr>
              <a:t>相对应的存储位置上。由此，可以不需比较便可直接取得查找的记录。 </a:t>
            </a:r>
          </a:p>
        </p:txBody>
      </p:sp>
    </p:spTree>
  </p:cSld>
  <p:clrMapOvr>
    <a:masterClrMapping/>
  </p:clrMapOvr>
  <p:transition>
    <p:cover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Rot="1" noChangeArrowheads="1"/>
          </p:cNvSpPr>
          <p:nvPr/>
        </p:nvSpPr>
        <p:spPr bwMode="auto">
          <a:xfrm>
            <a:off x="323850" y="692150"/>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例如，要将关键字值序列</a:t>
            </a:r>
            <a:r>
              <a:rPr lang="en-US" altLang="zh-CN">
                <a:latin typeface="Times New Roman" pitchFamily="18" charset="0"/>
              </a:rPr>
              <a:t>{3</a:t>
            </a:r>
            <a:r>
              <a:rPr lang="zh-CN" altLang="en-US">
                <a:latin typeface="Times New Roman" pitchFamily="18" charset="0"/>
              </a:rPr>
              <a:t>，</a:t>
            </a:r>
            <a:r>
              <a:rPr lang="en-US" altLang="zh-CN">
                <a:latin typeface="Times New Roman" pitchFamily="18" charset="0"/>
              </a:rPr>
              <a:t>15</a:t>
            </a:r>
            <a:r>
              <a:rPr lang="zh-CN" altLang="en-US">
                <a:latin typeface="Times New Roman" pitchFamily="18" charset="0"/>
              </a:rPr>
              <a:t>，</a:t>
            </a:r>
            <a:r>
              <a:rPr lang="en-US" altLang="zh-CN">
                <a:latin typeface="Times New Roman" pitchFamily="18" charset="0"/>
              </a:rPr>
              <a:t>22</a:t>
            </a:r>
            <a:r>
              <a:rPr lang="zh-CN" altLang="en-US">
                <a:latin typeface="Times New Roman" pitchFamily="18" charset="0"/>
              </a:rPr>
              <a:t>，</a:t>
            </a:r>
            <a:r>
              <a:rPr lang="en-US" altLang="zh-CN">
                <a:latin typeface="Times New Roman" pitchFamily="18" charset="0"/>
              </a:rPr>
              <a:t>24}</a:t>
            </a:r>
            <a:r>
              <a:rPr lang="zh-CN" altLang="en-US">
                <a:latin typeface="Times New Roman" pitchFamily="18" charset="0"/>
              </a:rPr>
              <a:t>，存储到编号为</a:t>
            </a:r>
            <a:r>
              <a:rPr lang="en-US" altLang="zh-CN">
                <a:latin typeface="Times New Roman" pitchFamily="18" charset="0"/>
              </a:rPr>
              <a:t>0</a:t>
            </a:r>
            <a:r>
              <a:rPr lang="zh-CN" altLang="en-US">
                <a:latin typeface="Times New Roman" pitchFamily="18" charset="0"/>
              </a:rPr>
              <a:t>到</a:t>
            </a:r>
            <a:r>
              <a:rPr lang="en-US" altLang="zh-CN">
                <a:latin typeface="Times New Roman" pitchFamily="18" charset="0"/>
              </a:rPr>
              <a:t>4</a:t>
            </a:r>
            <a:r>
              <a:rPr lang="zh-CN" altLang="en-US">
                <a:latin typeface="Times New Roman" pitchFamily="18" charset="0"/>
              </a:rPr>
              <a:t>的表长为</a:t>
            </a:r>
            <a:r>
              <a:rPr lang="en-US" altLang="zh-CN">
                <a:latin typeface="Times New Roman" pitchFamily="18" charset="0"/>
              </a:rPr>
              <a:t>5</a:t>
            </a:r>
            <a:r>
              <a:rPr lang="zh-CN" altLang="en-US">
                <a:latin typeface="Times New Roman" pitchFamily="18" charset="0"/>
              </a:rPr>
              <a:t>的哈希表中的算法。计算存储地址的哈希函数可取除</a:t>
            </a:r>
            <a:r>
              <a:rPr lang="en-US" altLang="zh-CN">
                <a:latin typeface="Times New Roman" pitchFamily="18" charset="0"/>
              </a:rPr>
              <a:t>5</a:t>
            </a:r>
            <a:r>
              <a:rPr lang="zh-CN" altLang="en-US">
                <a:latin typeface="Times New Roman" pitchFamily="18" charset="0"/>
              </a:rPr>
              <a:t>的取余数算法，</a:t>
            </a:r>
            <a:r>
              <a:rPr lang="en-US" altLang="zh-CN">
                <a:latin typeface="Times New Roman" pitchFamily="18" charset="0"/>
              </a:rPr>
              <a:t>hash(key)=key MOD 5</a:t>
            </a:r>
            <a:r>
              <a:rPr lang="zh-CN" altLang="en-US">
                <a:latin typeface="Times New Roman" pitchFamily="18" charset="0"/>
              </a:rPr>
              <a:t>，则哈希表如图</a:t>
            </a:r>
            <a:r>
              <a:rPr lang="en-US" altLang="zh-CN">
                <a:latin typeface="Times New Roman" pitchFamily="18" charset="0"/>
              </a:rPr>
              <a:t>7-3 </a:t>
            </a:r>
            <a:r>
              <a:rPr lang="zh-CN" altLang="en-US">
                <a:latin typeface="Times New Roman" pitchFamily="18" charset="0"/>
              </a:rPr>
              <a:t>所示。</a:t>
            </a: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映象，</a:t>
            </a:r>
            <a:r>
              <a:rPr lang="zh-CN" altLang="en-US">
                <a:latin typeface="Times New Roman" pitchFamily="18" charset="0"/>
              </a:rPr>
              <a:t>由哈希函数得的哈希表是一个映象，所以哈希函数的设定比较灵活，只要使任何关键字由哈希函数所得的值都在哈希表长允许的范围内即可。</a:t>
            </a:r>
            <a:endParaRPr lang="zh-CN" altLang="en-US" b="1">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冲突（</a:t>
            </a:r>
            <a:r>
              <a:rPr lang="en-US" altLang="zh-CN" b="1">
                <a:latin typeface="Times New Roman" pitchFamily="18" charset="0"/>
              </a:rPr>
              <a:t>collision</a:t>
            </a:r>
            <a:r>
              <a:rPr lang="zh-CN" altLang="en-US" b="1">
                <a:latin typeface="Times New Roman" pitchFamily="18" charset="0"/>
              </a:rPr>
              <a:t>）</a:t>
            </a:r>
            <a:r>
              <a:rPr lang="zh-CN" altLang="en-US">
                <a:latin typeface="Times New Roman" pitchFamily="18" charset="0"/>
              </a:rPr>
              <a:t>，在哈希表中存在对不同的关键字值可能得到同一个哈希地址的冲突现象，即</a:t>
            </a:r>
            <a:r>
              <a:rPr lang="en-US" altLang="zh-CN">
                <a:latin typeface="Times New Roman" pitchFamily="18" charset="0"/>
              </a:rPr>
              <a:t>k1≠k2</a:t>
            </a:r>
            <a:r>
              <a:rPr lang="zh-CN" altLang="en-US">
                <a:latin typeface="Times New Roman" pitchFamily="18" charset="0"/>
              </a:rPr>
              <a:t>，</a:t>
            </a:r>
            <a:r>
              <a:rPr lang="en-US" altLang="zh-CN">
                <a:latin typeface="Times New Roman" pitchFamily="18" charset="0"/>
              </a:rPr>
              <a:t>hash(k1)=hash(k2)</a:t>
            </a:r>
            <a:r>
              <a:rPr lang="zh-CN" altLang="en-US">
                <a:latin typeface="Times New Roman" pitchFamily="18" charset="0"/>
              </a:rPr>
              <a:t>，这种情况就称之为冲突现象。  </a:t>
            </a:r>
          </a:p>
        </p:txBody>
      </p:sp>
      <p:pic>
        <p:nvPicPr>
          <p:cNvPr id="3482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775" y="2205038"/>
            <a:ext cx="3382963" cy="1052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2" name="Rectangle 6"/>
          <p:cNvSpPr>
            <a:spLocks noChangeArrowheads="1"/>
          </p:cNvSpPr>
          <p:nvPr/>
        </p:nvSpPr>
        <p:spPr bwMode="auto">
          <a:xfrm>
            <a:off x="3203575" y="3573463"/>
            <a:ext cx="24114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图</a:t>
            </a:r>
            <a:r>
              <a:rPr lang="en-US" altLang="zh-CN" sz="2000"/>
              <a:t>7-3 </a:t>
            </a:r>
            <a:r>
              <a:rPr lang="zh-CN" altLang="en-US" sz="2000"/>
              <a:t>一个哈希表</a:t>
            </a:r>
          </a:p>
        </p:txBody>
      </p:sp>
    </p:spTree>
  </p:cSld>
  <p:clrMapOvr>
    <a:masterClrMapping/>
  </p:clrMapOvr>
  <p:transition>
    <p:cover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Rot="1" noChangeArrowheads="1"/>
          </p:cNvSpPr>
          <p:nvPr/>
        </p:nvSpPr>
        <p:spPr bwMode="auto">
          <a:xfrm>
            <a:off x="323850" y="692150"/>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b="1">
                <a:latin typeface="Times New Roman" pitchFamily="18" charset="0"/>
              </a:rPr>
              <a:t>　　同义词（</a:t>
            </a:r>
            <a:r>
              <a:rPr lang="en-US" altLang="zh-CN" b="1">
                <a:latin typeface="Times New Roman" pitchFamily="18" charset="0"/>
              </a:rPr>
              <a:t>shnonym</a:t>
            </a:r>
            <a:r>
              <a:rPr lang="zh-CN" altLang="en-US" b="1">
                <a:latin typeface="Times New Roman" pitchFamily="18" charset="0"/>
              </a:rPr>
              <a:t>）</a:t>
            </a:r>
            <a:r>
              <a:rPr lang="en-US" altLang="zh-CN">
                <a:latin typeface="Times New Roman" pitchFamily="18" charset="0"/>
              </a:rPr>
              <a:t>,</a:t>
            </a:r>
            <a:r>
              <a:rPr lang="zh-CN" altLang="en-US">
                <a:latin typeface="Times New Roman" pitchFamily="18" charset="0"/>
              </a:rPr>
              <a:t>具有相同的函数值的关键字对该哈希函数来说称为同义词。如上例，当关键字值</a:t>
            </a:r>
            <a:r>
              <a:rPr lang="en-US" altLang="zh-CN">
                <a:latin typeface="Times New Roman" pitchFamily="18" charset="0"/>
              </a:rPr>
              <a:t>K1=32</a:t>
            </a:r>
            <a:r>
              <a:rPr lang="zh-CN" altLang="en-US">
                <a:latin typeface="Times New Roman" pitchFamily="18" charset="0"/>
              </a:rPr>
              <a:t>时，可产生哈希地址值为</a:t>
            </a:r>
            <a:r>
              <a:rPr lang="en-US" altLang="zh-CN">
                <a:latin typeface="Times New Roman" pitchFamily="18" charset="0"/>
              </a:rPr>
              <a:t>2</a:t>
            </a:r>
            <a:r>
              <a:rPr lang="zh-CN" altLang="en-US">
                <a:latin typeface="Times New Roman" pitchFamily="18" charset="0"/>
              </a:rPr>
              <a:t>；而当关键字值</a:t>
            </a:r>
            <a:r>
              <a:rPr lang="en-US" altLang="zh-CN">
                <a:latin typeface="Times New Roman" pitchFamily="18" charset="0"/>
              </a:rPr>
              <a:t>K2=22</a:t>
            </a:r>
            <a:r>
              <a:rPr lang="zh-CN" altLang="en-US">
                <a:latin typeface="Times New Roman" pitchFamily="18" charset="0"/>
              </a:rPr>
              <a:t>时，产生的哈希地址值也为</a:t>
            </a:r>
            <a:r>
              <a:rPr lang="en-US" altLang="zh-CN">
                <a:latin typeface="Times New Roman" pitchFamily="18" charset="0"/>
              </a:rPr>
              <a:t>2</a:t>
            </a:r>
            <a:r>
              <a:rPr lang="zh-CN" altLang="en-US">
                <a:latin typeface="Times New Roman" pitchFamily="18" charset="0"/>
              </a:rPr>
              <a:t>。则称关键字</a:t>
            </a:r>
            <a:r>
              <a:rPr lang="en-US" altLang="zh-CN">
                <a:latin typeface="Times New Roman" pitchFamily="18" charset="0"/>
              </a:rPr>
              <a:t>K1 </a:t>
            </a:r>
            <a:r>
              <a:rPr lang="zh-CN" altLang="en-US">
                <a:latin typeface="Times New Roman" pitchFamily="18" charset="0"/>
              </a:rPr>
              <a:t>和</a:t>
            </a:r>
            <a:r>
              <a:rPr lang="en-US" altLang="zh-CN">
                <a:latin typeface="Times New Roman" pitchFamily="18" charset="0"/>
              </a:rPr>
              <a:t>K2</a:t>
            </a:r>
            <a:r>
              <a:rPr lang="zh-CN" altLang="en-US">
                <a:latin typeface="Times New Roman" pitchFamily="18" charset="0"/>
              </a:rPr>
              <a:t>为同义词。</a:t>
            </a:r>
            <a:endParaRPr lang="zh-CN" altLang="en-US" b="1">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均匀的（</a:t>
            </a:r>
            <a:r>
              <a:rPr lang="en-US" altLang="zh-CN" b="1">
                <a:latin typeface="Times New Roman" pitchFamily="18" charset="0"/>
              </a:rPr>
              <a:t>uniform</a:t>
            </a:r>
            <a:r>
              <a:rPr lang="zh-CN" altLang="en-US" b="1">
                <a:latin typeface="Times New Roman" pitchFamily="18" charset="0"/>
              </a:rPr>
              <a:t>）哈希函数</a:t>
            </a:r>
            <a:r>
              <a:rPr lang="zh-CN" altLang="en-US">
                <a:latin typeface="Times New Roman" pitchFamily="18" charset="0"/>
              </a:rPr>
              <a:t>，若哈希函数使一组关键字得到对应的哈希地址，能均匀分布在整个地址区间中，从而减少冲突，那么该哈希函数被认为是均匀的。换句话说，对于关键字集合中的任一个关键字，经哈希函数映象到地址集合中任一个地址的概率相等的，则为均匀的哈希函数。</a:t>
            </a:r>
          </a:p>
          <a:p>
            <a:pPr>
              <a:spcBef>
                <a:spcPct val="20000"/>
              </a:spcBef>
              <a:buClr>
                <a:schemeClr val="bg2"/>
              </a:buClr>
              <a:buFont typeface="Monotype Sorts" pitchFamily="2" charset="2"/>
              <a:buNone/>
            </a:pPr>
            <a:r>
              <a:rPr lang="zh-CN" altLang="en-US">
                <a:latin typeface="Times New Roman" pitchFamily="18" charset="0"/>
              </a:rPr>
              <a:t>　　由上述可知，哈希函数设定合适就可减少地址的冲突现象。然而，在一般情况下，冲突只能尽可能地减少，而不能完全避免，因为哈希函数是关键字集合到地址集合的映象。通常，关键字集合比较大，它的元素包括所有可能的关键字，而地址集合的元素仅为哈希表中的地址值。假如哈希表长为</a:t>
            </a:r>
            <a:r>
              <a:rPr lang="en-US" altLang="zh-CN">
                <a:latin typeface="Times New Roman" pitchFamily="18" charset="0"/>
              </a:rPr>
              <a:t>n</a:t>
            </a:r>
            <a:r>
              <a:rPr lang="zh-CN" altLang="en-US">
                <a:latin typeface="Times New Roman" pitchFamily="18" charset="0"/>
              </a:rPr>
              <a:t>，则哈希地址为</a:t>
            </a:r>
            <a:r>
              <a:rPr lang="en-US" altLang="zh-CN">
                <a:latin typeface="Times New Roman" pitchFamily="18" charset="0"/>
              </a:rPr>
              <a:t>0~n-1</a:t>
            </a:r>
            <a:r>
              <a:rPr lang="zh-CN" altLang="en-US">
                <a:latin typeface="Times New Roman" pitchFamily="18" charset="0"/>
              </a:rPr>
              <a:t>。</a:t>
            </a:r>
          </a:p>
        </p:txBody>
      </p:sp>
    </p:spTree>
  </p:cSld>
  <p:clrMapOvr>
    <a:masterClrMapping/>
  </p:clrMapOvr>
  <p:transition>
    <p:cover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Rot="1" noChangeArrowheads="1"/>
          </p:cNvSpPr>
          <p:nvPr/>
        </p:nvSpPr>
        <p:spPr bwMode="auto">
          <a:xfrm>
            <a:off x="323850" y="692150"/>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7.5.2  </a:t>
            </a:r>
            <a:r>
              <a:rPr lang="zh-CN" altLang="en-US">
                <a:latin typeface="Times New Roman" pitchFamily="18" charset="0"/>
              </a:rPr>
              <a:t>构造哈希函数的方法</a:t>
            </a:r>
          </a:p>
          <a:p>
            <a:pPr>
              <a:spcBef>
                <a:spcPct val="20000"/>
              </a:spcBef>
              <a:buClr>
                <a:schemeClr val="bg2"/>
              </a:buClr>
              <a:buFont typeface="Monotype Sorts" pitchFamily="2" charset="2"/>
              <a:buNone/>
            </a:pPr>
            <a:r>
              <a:rPr lang="zh-CN" altLang="en-US">
                <a:latin typeface="Times New Roman" pitchFamily="18" charset="0"/>
              </a:rPr>
              <a:t>   　 哈希函数的构造方法很多，比较好的哈希函数，应该选择均匀的冲突少的。常用构造哈希函数的方法有以下几种：</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．直接定址法</a:t>
            </a:r>
          </a:p>
          <a:p>
            <a:pPr>
              <a:spcBef>
                <a:spcPct val="20000"/>
              </a:spcBef>
              <a:buClr>
                <a:schemeClr val="bg2"/>
              </a:buClr>
              <a:buFont typeface="Monotype Sorts" pitchFamily="2" charset="2"/>
              <a:buNone/>
            </a:pPr>
            <a:r>
              <a:rPr lang="zh-CN" altLang="en-US">
                <a:latin typeface="Times New Roman" pitchFamily="18" charset="0"/>
              </a:rPr>
              <a:t>    　直接定地址法是一种算术公式的方法。它可以采用直接取关键字值或关键字的某个线性函数值作为哈希地址，即：</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hash(key</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或</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=a</a:t>
            </a:r>
            <a:r>
              <a:rPr lang="en-US" altLang="zh-CN">
                <a:latin typeface="Arial"/>
              </a:rPr>
              <a:t>·</a:t>
            </a:r>
            <a:r>
              <a:rPr lang="en-US" altLang="zh-CN">
                <a:latin typeface="Times New Roman" pitchFamily="18" charset="0"/>
              </a:rPr>
              <a:t>key+b </a:t>
            </a:r>
            <a:r>
              <a:rPr lang="zh-CN" altLang="en-US">
                <a:latin typeface="Times New Roman" pitchFamily="18" charset="0"/>
              </a:rPr>
              <a:t>其中</a:t>
            </a:r>
            <a:r>
              <a:rPr lang="en-US" altLang="zh-CN">
                <a:latin typeface="Times New Roman" pitchFamily="18" charset="0"/>
              </a:rPr>
              <a:t>a</a:t>
            </a:r>
            <a:r>
              <a:rPr lang="zh-CN" altLang="en-US">
                <a:latin typeface="Times New Roman" pitchFamily="18" charset="0"/>
              </a:rPr>
              <a:t>和</a:t>
            </a:r>
            <a:r>
              <a:rPr lang="en-US" altLang="zh-CN">
                <a:latin typeface="Times New Roman" pitchFamily="18" charset="0"/>
              </a:rPr>
              <a:t>b</a:t>
            </a:r>
            <a:r>
              <a:rPr lang="zh-CN" altLang="en-US">
                <a:latin typeface="Times New Roman" pitchFamily="18" charset="0"/>
              </a:rPr>
              <a:t>为常数。</a:t>
            </a:r>
          </a:p>
          <a:p>
            <a:pPr>
              <a:spcBef>
                <a:spcPct val="20000"/>
              </a:spcBef>
              <a:buClr>
                <a:schemeClr val="bg2"/>
              </a:buClr>
              <a:buFont typeface="Monotype Sorts" pitchFamily="2" charset="2"/>
              <a:buNone/>
            </a:pPr>
            <a:r>
              <a:rPr lang="zh-CN" altLang="en-US">
                <a:latin typeface="Times New Roman" pitchFamily="18" charset="0"/>
              </a:rPr>
              <a:t>例如，有一个从</a:t>
            </a:r>
            <a:r>
              <a:rPr lang="en-US" altLang="zh-CN">
                <a:latin typeface="Times New Roman" pitchFamily="18" charset="0"/>
              </a:rPr>
              <a:t>1</a:t>
            </a:r>
            <a:r>
              <a:rPr lang="zh-CN" altLang="en-US">
                <a:latin typeface="Times New Roman" pitchFamily="18" charset="0"/>
              </a:rPr>
              <a:t>岁到</a:t>
            </a:r>
            <a:r>
              <a:rPr lang="en-US" altLang="zh-CN">
                <a:latin typeface="Times New Roman" pitchFamily="18" charset="0"/>
              </a:rPr>
              <a:t>100</a:t>
            </a:r>
            <a:r>
              <a:rPr lang="zh-CN" altLang="en-US">
                <a:latin typeface="Times New Roman" pitchFamily="18" charset="0"/>
              </a:rPr>
              <a:t>岁的人口统计表，其中，年龄作为关键字，散列地址取关键字自身，如表</a:t>
            </a:r>
            <a:r>
              <a:rPr lang="en-US" altLang="zh-CN">
                <a:latin typeface="Times New Roman" pitchFamily="18" charset="0"/>
              </a:rPr>
              <a:t>7-1</a:t>
            </a:r>
            <a:r>
              <a:rPr lang="zh-CN" altLang="en-US">
                <a:latin typeface="Times New Roman" pitchFamily="18" charset="0"/>
              </a:rPr>
              <a:t>所示。 </a:t>
            </a:r>
          </a:p>
        </p:txBody>
      </p:sp>
      <p:sp>
        <p:nvSpPr>
          <p:cNvPr id="36867" name="Rectangle 3"/>
          <p:cNvSpPr>
            <a:spLocks noChangeArrowheads="1"/>
          </p:cNvSpPr>
          <p:nvPr/>
        </p:nvSpPr>
        <p:spPr bwMode="auto">
          <a:xfrm>
            <a:off x="3028950" y="5984875"/>
            <a:ext cx="27606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zh-CN" altLang="en-US" sz="2000"/>
              <a:t>表</a:t>
            </a:r>
            <a:r>
              <a:rPr lang="en-US" altLang="zh-CN" sz="2000"/>
              <a:t>7-1      </a:t>
            </a:r>
            <a:r>
              <a:rPr lang="zh-CN" altLang="en-US" sz="2000"/>
              <a:t>人口统计表</a:t>
            </a:r>
          </a:p>
        </p:txBody>
      </p:sp>
      <p:graphicFrame>
        <p:nvGraphicFramePr>
          <p:cNvPr id="36883" name="Group 19"/>
          <p:cNvGraphicFramePr>
            <a:graphicFrameLocks noGrp="1"/>
          </p:cNvGraphicFramePr>
          <p:nvPr>
            <p:ph/>
          </p:nvPr>
        </p:nvGraphicFramePr>
        <p:xfrm>
          <a:off x="685800" y="4462463"/>
          <a:ext cx="7772400" cy="1477962"/>
        </p:xfrm>
        <a:graphic>
          <a:graphicData uri="http://schemas.openxmlformats.org/drawingml/2006/table">
            <a:tbl>
              <a:tblPr/>
              <a:tblGrid>
                <a:gridCol w="7772400"/>
              </a:tblGrid>
              <a:tr h="6778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地址      </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01      02     …     25     26            …                100</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8001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年龄      </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       2      …     25     26            …                100</a:t>
                      </a:r>
                    </a:p>
                    <a:p>
                      <a:pPr marL="342900" marR="0" lvl="0" indent="-3429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人口     </a:t>
                      </a:r>
                      <a:r>
                        <a:rPr kumimoji="0" lang="en-US" altLang="zh-CN" sz="20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3000    2000    …    1050   1200           …                1800</a:t>
                      </a:r>
                      <a:endParaRPr kumimoji="0" lang="en-US" altLang="zh-CN" sz="20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cover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Rot="1" noChangeArrowheads="1"/>
          </p:cNvSpPr>
          <p:nvPr/>
        </p:nvSpPr>
        <p:spPr bwMode="auto">
          <a:xfrm>
            <a:off x="323850" y="692150"/>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若要查</a:t>
            </a:r>
            <a:r>
              <a:rPr lang="en-US" altLang="zh-CN">
                <a:latin typeface="Times New Roman" pitchFamily="18" charset="0"/>
              </a:rPr>
              <a:t>25</a:t>
            </a:r>
            <a:r>
              <a:rPr lang="zh-CN" altLang="en-US">
                <a:latin typeface="Times New Roman" pitchFamily="18" charset="0"/>
              </a:rPr>
              <a:t>岁的人有多少，只要查表第</a:t>
            </a:r>
            <a:r>
              <a:rPr lang="en-US" altLang="zh-CN">
                <a:latin typeface="Times New Roman" pitchFamily="18" charset="0"/>
              </a:rPr>
              <a:t>25</a:t>
            </a:r>
            <a:r>
              <a:rPr lang="zh-CN" altLang="en-US">
                <a:latin typeface="Times New Roman" pitchFamily="18" charset="0"/>
              </a:rPr>
              <a:t>项即可。</a:t>
            </a:r>
          </a:p>
          <a:p>
            <a:pPr>
              <a:spcBef>
                <a:spcPct val="20000"/>
              </a:spcBef>
              <a:buClr>
                <a:schemeClr val="bg2"/>
              </a:buClr>
              <a:buFont typeface="Monotype Sorts" pitchFamily="2" charset="2"/>
              <a:buNone/>
            </a:pPr>
            <a:r>
              <a:rPr lang="zh-CN" altLang="en-US">
                <a:latin typeface="Times New Roman" pitchFamily="18" charset="0"/>
              </a:rPr>
              <a:t>    　又如，有一个解放后出生的人口调查表，关键字是年份，散列函数取关键字减一常数：</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=key-1948</a:t>
            </a:r>
            <a:r>
              <a:rPr lang="zh-CN" altLang="en-US">
                <a:latin typeface="Times New Roman" pitchFamily="18" charset="0"/>
              </a:rPr>
              <a:t>。如表</a:t>
            </a:r>
            <a:r>
              <a:rPr lang="en-US" altLang="zh-CN">
                <a:latin typeface="Times New Roman" pitchFamily="18" charset="0"/>
              </a:rPr>
              <a:t>7-2</a:t>
            </a:r>
            <a:r>
              <a:rPr lang="zh-CN" altLang="en-US">
                <a:latin typeface="Times New Roman" pitchFamily="18" charset="0"/>
              </a:rPr>
              <a:t>所示。</a:t>
            </a:r>
          </a:p>
        </p:txBody>
      </p:sp>
      <p:graphicFrame>
        <p:nvGraphicFramePr>
          <p:cNvPr id="38944" name="Group 32"/>
          <p:cNvGraphicFramePr>
            <a:graphicFrameLocks noGrp="1"/>
          </p:cNvGraphicFramePr>
          <p:nvPr>
            <p:ph/>
          </p:nvPr>
        </p:nvGraphicFramePr>
        <p:xfrm>
          <a:off x="1295400" y="2760663"/>
          <a:ext cx="6094413" cy="1665287"/>
        </p:xfrm>
        <a:graphic>
          <a:graphicData uri="http://schemas.openxmlformats.org/drawingml/2006/table">
            <a:tbl>
              <a:tblPr/>
              <a:tblGrid>
                <a:gridCol w="6094413"/>
              </a:tblGrid>
              <a:tr h="4794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地址        </a:t>
                      </a: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01      02    …     22      23       …</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757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年份       </a:t>
                      </a: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1949    1950   …    1970    1971      …</a:t>
                      </a:r>
                    </a:p>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人口       </a:t>
                      </a:r>
                      <a:r>
                        <a:rPr kumimoji="0" lang="en-US" altLang="zh-CN" sz="24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3000    2000   …   105000   120000    …</a:t>
                      </a:r>
                      <a:endParaRPr kumimoji="0" lang="en-US" altLang="zh-CN" sz="2400" b="0" i="0" u="none" strike="noStrike" cap="none" normalizeH="0" baseline="0" smtClean="0">
                        <a:ln>
                          <a:noFill/>
                        </a:ln>
                        <a:solidFill>
                          <a:schemeClr val="tx1"/>
                        </a:solidFill>
                        <a:effectLst/>
                        <a:latin typeface="Times New Roman" pitchFamily="18" charset="0"/>
                        <a:ea typeface="宋体" pitchFamily="2" charset="-122"/>
                      </a:endParaRPr>
                    </a:p>
                  </a:txBody>
                  <a:tcPr horzOverflow="overflow">
                    <a:lnL w="254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
        <p:nvSpPr>
          <p:cNvPr id="38943" name="Rectangle 31"/>
          <p:cNvSpPr>
            <a:spLocks noChangeArrowheads="1"/>
          </p:cNvSpPr>
          <p:nvPr/>
        </p:nvSpPr>
        <p:spPr bwMode="auto">
          <a:xfrm>
            <a:off x="2195513" y="4616450"/>
            <a:ext cx="3624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表</a:t>
            </a:r>
            <a:r>
              <a:rPr lang="en-US" altLang="zh-CN" sz="2000"/>
              <a:t>7-2     </a:t>
            </a:r>
            <a:r>
              <a:rPr lang="zh-CN" altLang="en-US" sz="2000"/>
              <a:t>人口调查表</a:t>
            </a:r>
          </a:p>
        </p:txBody>
      </p:sp>
    </p:spTree>
  </p:cSld>
  <p:clrMapOvr>
    <a:masterClrMapping/>
  </p:clrMapOvr>
  <p:transition>
    <p:cover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Rot="1" noChangeArrowheads="1"/>
          </p:cNvSpPr>
          <p:nvPr/>
        </p:nvSpPr>
        <p:spPr bwMode="auto">
          <a:xfrm>
            <a:off x="323850" y="692150"/>
            <a:ext cx="8640763"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若要查</a:t>
            </a:r>
            <a:r>
              <a:rPr lang="en-US" altLang="zh-CN">
                <a:latin typeface="Times New Roman" pitchFamily="18" charset="0"/>
              </a:rPr>
              <a:t>1970</a:t>
            </a:r>
            <a:r>
              <a:rPr lang="zh-CN" altLang="en-US">
                <a:latin typeface="Times New Roman" pitchFamily="18" charset="0"/>
              </a:rPr>
              <a:t>年出生的人数，只要查第（</a:t>
            </a:r>
            <a:r>
              <a:rPr lang="en-US" altLang="zh-CN">
                <a:latin typeface="Times New Roman" pitchFamily="18" charset="0"/>
              </a:rPr>
              <a:t>1970-1948=</a:t>
            </a:r>
            <a:r>
              <a:rPr lang="zh-CN" altLang="en-US">
                <a:latin typeface="Times New Roman" pitchFamily="18" charset="0"/>
              </a:rPr>
              <a:t>）</a:t>
            </a:r>
            <a:r>
              <a:rPr lang="en-US" altLang="zh-CN">
                <a:latin typeface="Times New Roman" pitchFamily="18" charset="0"/>
              </a:rPr>
              <a:t>22</a:t>
            </a:r>
            <a:r>
              <a:rPr lang="zh-CN" altLang="en-US">
                <a:latin typeface="Times New Roman" pitchFamily="18" charset="0"/>
              </a:rPr>
              <a:t>项即可。由于直接定址法所得地址集合和关键字大小相同，因此，关键字不会产生冲突，但实际中能够使用这种散列函数的情况很少。</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a:t>
            </a:r>
            <a:r>
              <a:rPr lang="zh-CN" altLang="en-US">
                <a:latin typeface="Times New Roman" pitchFamily="18" charset="0"/>
              </a:rPr>
              <a:t>．数字分析法</a:t>
            </a:r>
          </a:p>
          <a:p>
            <a:pPr>
              <a:spcBef>
                <a:spcPct val="20000"/>
              </a:spcBef>
              <a:buClr>
                <a:schemeClr val="bg2"/>
              </a:buClr>
              <a:buFont typeface="Monotype Sorts" pitchFamily="2" charset="2"/>
              <a:buNone/>
            </a:pPr>
            <a:r>
              <a:rPr lang="zh-CN" altLang="en-US">
                <a:latin typeface="Times New Roman" pitchFamily="18" charset="0"/>
              </a:rPr>
              <a:t>　　常常有这样的情况：关键字值的位数比存储区域的地址码的位数多，在这种情况下可以对关键字值的各位进行分析，丢掉数字分布不均匀的位，留下数字分布均匀的位作为地址。</a:t>
            </a:r>
          </a:p>
          <a:p>
            <a:pPr>
              <a:spcBef>
                <a:spcPct val="20000"/>
              </a:spcBef>
              <a:buClr>
                <a:schemeClr val="bg2"/>
              </a:buClr>
              <a:buFont typeface="Monotype Sorts" pitchFamily="2" charset="2"/>
              <a:buNone/>
            </a:pPr>
            <a:r>
              <a:rPr lang="zh-CN" altLang="en-US">
                <a:latin typeface="Times New Roman" pitchFamily="18" charset="0"/>
              </a:rPr>
              <a:t>例如，有如下</a:t>
            </a:r>
            <a:r>
              <a:rPr lang="en-US" altLang="zh-CN">
                <a:latin typeface="Times New Roman" pitchFamily="18" charset="0"/>
              </a:rPr>
              <a:t>8</a:t>
            </a:r>
            <a:r>
              <a:rPr lang="zh-CN" altLang="en-US">
                <a:latin typeface="Times New Roman" pitchFamily="18" charset="0"/>
              </a:rPr>
              <a:t>个关键字，每个关键字由七位十进制数组成： </a:t>
            </a:r>
          </a:p>
        </p:txBody>
      </p:sp>
    </p:spTree>
  </p:cSld>
  <p:clrMapOvr>
    <a:masterClrMapping/>
  </p:clrMapOvr>
  <p:transition>
    <p:cover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Rot="1" noChangeArrowheads="1"/>
          </p:cNvSpPr>
          <p:nvPr/>
        </p:nvSpPr>
        <p:spPr bwMode="auto">
          <a:xfrm>
            <a:off x="539750" y="692150"/>
            <a:ext cx="7200900"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K1 = 6  1  5  1  1  4  1</a:t>
            </a:r>
          </a:p>
          <a:p>
            <a:pPr>
              <a:spcBef>
                <a:spcPct val="20000"/>
              </a:spcBef>
              <a:buClr>
                <a:schemeClr val="bg2"/>
              </a:buClr>
              <a:buFont typeface="Monotype Sorts" pitchFamily="2" charset="2"/>
              <a:buNone/>
            </a:pPr>
            <a:r>
              <a:rPr lang="en-US" altLang="zh-CN">
                <a:latin typeface="Times New Roman" pitchFamily="18" charset="0"/>
              </a:rPr>
              <a:t>K2 = 6  1  0  3  2  7  4</a:t>
            </a:r>
          </a:p>
          <a:p>
            <a:pPr>
              <a:spcBef>
                <a:spcPct val="20000"/>
              </a:spcBef>
              <a:buClr>
                <a:schemeClr val="bg2"/>
              </a:buClr>
              <a:buFont typeface="Monotype Sorts" pitchFamily="2" charset="2"/>
              <a:buNone/>
            </a:pPr>
            <a:r>
              <a:rPr lang="en-US" altLang="zh-CN">
                <a:latin typeface="Times New Roman" pitchFamily="18" charset="0"/>
              </a:rPr>
              <a:t>K3 = 6  1  1  1  0  3  4</a:t>
            </a:r>
          </a:p>
          <a:p>
            <a:pPr>
              <a:spcBef>
                <a:spcPct val="20000"/>
              </a:spcBef>
              <a:buClr>
                <a:schemeClr val="bg2"/>
              </a:buClr>
              <a:buFont typeface="Monotype Sorts" pitchFamily="2" charset="2"/>
              <a:buNone/>
            </a:pPr>
            <a:r>
              <a:rPr lang="en-US" altLang="zh-CN">
                <a:latin typeface="Times New Roman" pitchFamily="18" charset="0"/>
              </a:rPr>
              <a:t>K4 = 6  1  3  8  2  9  9</a:t>
            </a:r>
          </a:p>
          <a:p>
            <a:pPr>
              <a:spcBef>
                <a:spcPct val="20000"/>
              </a:spcBef>
              <a:buClr>
                <a:schemeClr val="bg2"/>
              </a:buClr>
              <a:buFont typeface="Monotype Sorts" pitchFamily="2" charset="2"/>
              <a:buNone/>
            </a:pPr>
            <a:r>
              <a:rPr lang="en-US" altLang="zh-CN">
                <a:latin typeface="Times New Roman" pitchFamily="18" charset="0"/>
              </a:rPr>
              <a:t>K5 = 6  1  2  0  8  7  4</a:t>
            </a:r>
          </a:p>
          <a:p>
            <a:pPr>
              <a:spcBef>
                <a:spcPct val="20000"/>
              </a:spcBef>
              <a:buClr>
                <a:schemeClr val="bg2"/>
              </a:buClr>
              <a:buFont typeface="Monotype Sorts" pitchFamily="2" charset="2"/>
              <a:buNone/>
            </a:pPr>
            <a:r>
              <a:rPr lang="en-US" altLang="zh-CN">
                <a:latin typeface="Times New Roman" pitchFamily="18" charset="0"/>
              </a:rPr>
              <a:t>K6 = 6  1  9  5  3  9  4</a:t>
            </a:r>
          </a:p>
          <a:p>
            <a:pPr>
              <a:spcBef>
                <a:spcPct val="20000"/>
              </a:spcBef>
              <a:buClr>
                <a:schemeClr val="bg2"/>
              </a:buClr>
              <a:buFont typeface="Monotype Sorts" pitchFamily="2" charset="2"/>
              <a:buNone/>
            </a:pPr>
            <a:r>
              <a:rPr lang="en-US" altLang="zh-CN">
                <a:latin typeface="Times New Roman" pitchFamily="18" charset="0"/>
              </a:rPr>
              <a:t>K7 = 6  1  7  0  9  2  4</a:t>
            </a:r>
          </a:p>
          <a:p>
            <a:pPr>
              <a:spcBef>
                <a:spcPct val="20000"/>
              </a:spcBef>
              <a:buClr>
                <a:schemeClr val="bg2"/>
              </a:buClr>
              <a:buFont typeface="Monotype Sorts" pitchFamily="2" charset="2"/>
              <a:buNone/>
            </a:pPr>
            <a:r>
              <a:rPr lang="en-US" altLang="zh-CN">
                <a:latin typeface="Times New Roman" pitchFamily="18" charset="0"/>
              </a:rPr>
              <a:t>K8 = 6  1  4  0  6  3  7</a:t>
            </a:r>
          </a:p>
        </p:txBody>
      </p:sp>
    </p:spTree>
  </p:cSld>
  <p:clrMapOvr>
    <a:masterClrMapping/>
  </p:clrMapOvr>
  <p:transition>
    <p:cover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Rot="1" noChangeArrowheads="1"/>
          </p:cNvSpPr>
          <p:nvPr/>
        </p:nvSpPr>
        <p:spPr bwMode="auto">
          <a:xfrm>
            <a:off x="539750"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对这</a:t>
            </a:r>
            <a:r>
              <a:rPr lang="en-US" altLang="zh-CN">
                <a:latin typeface="Times New Roman" pitchFamily="18" charset="0"/>
              </a:rPr>
              <a:t>8</a:t>
            </a:r>
            <a:r>
              <a:rPr lang="zh-CN" altLang="en-US">
                <a:latin typeface="Times New Roman" pitchFamily="18" charset="0"/>
              </a:rPr>
              <a:t>个关键字进行分析可以看出：在关键字的第一位上的数码均为</a:t>
            </a:r>
            <a:r>
              <a:rPr lang="en-US" altLang="zh-CN">
                <a:latin typeface="Times New Roman" pitchFamily="18" charset="0"/>
              </a:rPr>
              <a:t>6</a:t>
            </a:r>
            <a:r>
              <a:rPr lang="zh-CN" altLang="en-US">
                <a:latin typeface="Times New Roman" pitchFamily="18" charset="0"/>
              </a:rPr>
              <a:t>，第二位上的数码均为</a:t>
            </a:r>
            <a:r>
              <a:rPr lang="en-US" altLang="zh-CN">
                <a:latin typeface="Times New Roman" pitchFamily="18" charset="0"/>
              </a:rPr>
              <a:t>1</a:t>
            </a:r>
            <a:r>
              <a:rPr lang="zh-CN" altLang="en-US">
                <a:latin typeface="Times New Roman" pitchFamily="18" charset="0"/>
              </a:rPr>
              <a:t>，分布集中，丢掉；而第三位数码和第五位数码分布均匀。假设表长为</a:t>
            </a:r>
            <a:r>
              <a:rPr lang="en-US" altLang="zh-CN">
                <a:latin typeface="Times New Roman" pitchFamily="18" charset="0"/>
              </a:rPr>
              <a:t>100</a:t>
            </a:r>
            <a:r>
              <a:rPr lang="zh-CN" altLang="en-US">
                <a:latin typeface="Times New Roman" pitchFamily="18" charset="0"/>
              </a:rPr>
              <a:t>，则可取分布均匀的第三位和第五位两位数码为地址。即：</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K1 </a:t>
            </a:r>
            <a:r>
              <a:rPr lang="zh-CN" altLang="en-US">
                <a:latin typeface="Times New Roman" pitchFamily="18" charset="0"/>
              </a:rPr>
              <a:t>）</a:t>
            </a:r>
            <a:r>
              <a:rPr lang="en-US" altLang="zh-CN">
                <a:latin typeface="Times New Roman" pitchFamily="18" charset="0"/>
              </a:rPr>
              <a:t>=51</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K2 </a:t>
            </a:r>
            <a:r>
              <a:rPr lang="zh-CN" altLang="en-US">
                <a:latin typeface="Times New Roman" pitchFamily="18" charset="0"/>
              </a:rPr>
              <a:t>）</a:t>
            </a:r>
            <a:r>
              <a:rPr lang="en-US" altLang="zh-CN">
                <a:latin typeface="Times New Roman" pitchFamily="18" charset="0"/>
              </a:rPr>
              <a:t>=02</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K3 </a:t>
            </a:r>
            <a:r>
              <a:rPr lang="zh-CN" altLang="en-US">
                <a:latin typeface="Times New Roman" pitchFamily="18" charset="0"/>
              </a:rPr>
              <a:t>）</a:t>
            </a:r>
            <a:r>
              <a:rPr lang="en-US" altLang="zh-CN">
                <a:latin typeface="Times New Roman" pitchFamily="18" charset="0"/>
              </a:rPr>
              <a:t>=10</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K4 </a:t>
            </a:r>
            <a:r>
              <a:rPr lang="zh-CN" altLang="en-US">
                <a:latin typeface="Times New Roman" pitchFamily="18" charset="0"/>
              </a:rPr>
              <a:t>）</a:t>
            </a:r>
            <a:r>
              <a:rPr lang="en-US" altLang="zh-CN">
                <a:latin typeface="Times New Roman" pitchFamily="18" charset="0"/>
              </a:rPr>
              <a:t>=32</a:t>
            </a:r>
          </a:p>
          <a:p>
            <a:pPr>
              <a:spcBef>
                <a:spcPct val="20000"/>
              </a:spcBef>
              <a:buClr>
                <a:schemeClr val="bg2"/>
              </a:buClr>
              <a:buFont typeface="Monotype Sorts" pitchFamily="2" charset="2"/>
              <a:buNone/>
            </a:pP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K5 </a:t>
            </a:r>
            <a:r>
              <a:rPr lang="zh-CN" altLang="en-US">
                <a:latin typeface="Times New Roman" pitchFamily="18" charset="0"/>
              </a:rPr>
              <a:t>）</a:t>
            </a:r>
            <a:r>
              <a:rPr lang="en-US" altLang="zh-CN">
                <a:latin typeface="Times New Roman" pitchFamily="18" charset="0"/>
              </a:rPr>
              <a:t>=28</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K6 </a:t>
            </a:r>
            <a:r>
              <a:rPr lang="zh-CN" altLang="en-US">
                <a:latin typeface="Times New Roman" pitchFamily="18" charset="0"/>
              </a:rPr>
              <a:t>）</a:t>
            </a:r>
            <a:r>
              <a:rPr lang="en-US" altLang="zh-CN">
                <a:latin typeface="Times New Roman" pitchFamily="18" charset="0"/>
              </a:rPr>
              <a:t>=93</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K7  </a:t>
            </a:r>
            <a:r>
              <a:rPr lang="zh-CN" altLang="en-US">
                <a:latin typeface="Times New Roman" pitchFamily="18" charset="0"/>
              </a:rPr>
              <a:t>）</a:t>
            </a:r>
            <a:r>
              <a:rPr lang="en-US" altLang="zh-CN">
                <a:latin typeface="Times New Roman" pitchFamily="18" charset="0"/>
              </a:rPr>
              <a:t>=79</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K8 </a:t>
            </a:r>
            <a:r>
              <a:rPr lang="zh-CN" altLang="en-US">
                <a:latin typeface="Times New Roman" pitchFamily="18" charset="0"/>
              </a:rPr>
              <a:t>）</a:t>
            </a:r>
            <a:r>
              <a:rPr lang="en-US" altLang="zh-CN">
                <a:latin typeface="Times New Roman" pitchFamily="18" charset="0"/>
              </a:rPr>
              <a:t>=46</a:t>
            </a:r>
          </a:p>
          <a:p>
            <a:pPr>
              <a:spcBef>
                <a:spcPct val="20000"/>
              </a:spcBef>
              <a:buClr>
                <a:schemeClr val="bg2"/>
              </a:buClr>
              <a:buFont typeface="Monotype Sorts" pitchFamily="2" charset="2"/>
              <a:buNone/>
            </a:pPr>
            <a:r>
              <a:rPr lang="zh-CN" altLang="en-US">
                <a:latin typeface="Times New Roman" pitchFamily="18" charset="0"/>
              </a:rPr>
              <a:t>　　数字分析法仅适用于所有的关键字可能出现的值都是已知的情况。在许多情况下，构造哈希函数时，不一定能已知关键字的全部情况，用数字分析法不一定合适。 </a:t>
            </a:r>
          </a:p>
        </p:txBody>
      </p:sp>
    </p:spTree>
  </p:cSld>
  <p:clrMapOvr>
    <a:masterClrMapping/>
  </p:clrMapOvr>
  <p:transition>
    <p:cover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Rot="1" noChangeArrowheads="1"/>
          </p:cNvSpPr>
          <p:nvPr/>
        </p:nvSpPr>
        <p:spPr bwMode="auto">
          <a:xfrm>
            <a:off x="539750"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b="1">
                <a:latin typeface="Times New Roman" pitchFamily="18" charset="0"/>
              </a:rPr>
              <a:t>　　</a:t>
            </a:r>
            <a:r>
              <a:rPr lang="en-US" altLang="zh-CN" b="1">
                <a:latin typeface="Times New Roman" pitchFamily="18" charset="0"/>
              </a:rPr>
              <a:t>3</a:t>
            </a:r>
            <a:r>
              <a:rPr lang="zh-CN" altLang="en-US" b="1">
                <a:latin typeface="Times New Roman" pitchFamily="18" charset="0"/>
              </a:rPr>
              <a:t>．平方取中法</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这是一种较常用的哈希函数构造方法。其构造原则是，先计算出关键字值的平方，然后取它的中间几位作为哈希地址的编码。</a:t>
            </a:r>
          </a:p>
          <a:p>
            <a:pPr>
              <a:spcBef>
                <a:spcPct val="20000"/>
              </a:spcBef>
              <a:buClr>
                <a:schemeClr val="bg2"/>
              </a:buClr>
              <a:buFont typeface="Monotype Sorts" pitchFamily="2" charset="2"/>
              <a:buNone/>
            </a:pPr>
            <a:r>
              <a:rPr lang="zh-CN" altLang="en-US">
                <a:latin typeface="Times New Roman" pitchFamily="18" charset="0"/>
              </a:rPr>
              <a:t>    　例如，有如下</a:t>
            </a:r>
            <a:r>
              <a:rPr lang="en-US" altLang="zh-CN">
                <a:latin typeface="Times New Roman" pitchFamily="18" charset="0"/>
              </a:rPr>
              <a:t>4</a:t>
            </a:r>
            <a:r>
              <a:rPr lang="zh-CN" altLang="en-US">
                <a:latin typeface="Times New Roman" pitchFamily="18" charset="0"/>
              </a:rPr>
              <a:t>个关键字，对其关键字值做平方运算，然后取中间三位作为哈希函数值：</a:t>
            </a:r>
          </a:p>
          <a:p>
            <a:pPr>
              <a:spcBef>
                <a:spcPct val="20000"/>
              </a:spcBef>
              <a:buClr>
                <a:schemeClr val="bg2"/>
              </a:buClr>
              <a:buFont typeface="Monotype Sorts" pitchFamily="2" charset="2"/>
              <a:buNone/>
            </a:pPr>
            <a:r>
              <a:rPr lang="zh-CN" altLang="en-US">
                <a:latin typeface="Times New Roman" pitchFamily="18" charset="0"/>
              </a:rPr>
              <a:t>          关键字</a:t>
            </a:r>
            <a:r>
              <a:rPr lang="en-US" altLang="zh-CN">
                <a:latin typeface="Times New Roman" pitchFamily="18" charset="0"/>
              </a:rPr>
              <a:t>key        </a:t>
            </a:r>
            <a:r>
              <a:rPr lang="zh-CN" altLang="en-US">
                <a:latin typeface="Times New Roman" pitchFamily="18" charset="0"/>
              </a:rPr>
              <a:t>关键字的平方          </a:t>
            </a:r>
            <a:r>
              <a:rPr lang="en-US" altLang="zh-CN">
                <a:latin typeface="Times New Roman" pitchFamily="18" charset="0"/>
              </a:rPr>
              <a:t>hash(key)         </a:t>
            </a:r>
          </a:p>
          <a:p>
            <a:pPr>
              <a:spcBef>
                <a:spcPct val="20000"/>
              </a:spcBef>
              <a:buClr>
                <a:schemeClr val="bg2"/>
              </a:buClr>
              <a:buFont typeface="Monotype Sorts" pitchFamily="2" charset="2"/>
              <a:buNone/>
            </a:pPr>
            <a:r>
              <a:rPr lang="en-US" altLang="zh-CN">
                <a:latin typeface="Times New Roman" pitchFamily="18" charset="0"/>
              </a:rPr>
              <a:t> 11052501       122157778355001           778</a:t>
            </a:r>
          </a:p>
          <a:p>
            <a:pPr>
              <a:spcBef>
                <a:spcPct val="20000"/>
              </a:spcBef>
              <a:buClr>
                <a:schemeClr val="bg2"/>
              </a:buClr>
              <a:buFont typeface="Monotype Sorts" pitchFamily="2" charset="2"/>
              <a:buNone/>
            </a:pPr>
            <a:r>
              <a:rPr lang="en-US" altLang="zh-CN">
                <a:latin typeface="Times New Roman" pitchFamily="18" charset="0"/>
              </a:rPr>
              <a:t> 11052502       122157800460004           800</a:t>
            </a:r>
          </a:p>
          <a:p>
            <a:pPr>
              <a:spcBef>
                <a:spcPct val="20000"/>
              </a:spcBef>
              <a:buClr>
                <a:schemeClr val="bg2"/>
              </a:buClr>
              <a:buFont typeface="Monotype Sorts" pitchFamily="2" charset="2"/>
              <a:buNone/>
            </a:pPr>
            <a:r>
              <a:rPr lang="en-US" altLang="zh-CN">
                <a:latin typeface="Times New Roman" pitchFamily="18" charset="0"/>
              </a:rPr>
              <a:t> 01110525       001233265775625           265</a:t>
            </a:r>
          </a:p>
          <a:p>
            <a:pPr>
              <a:spcBef>
                <a:spcPct val="20000"/>
              </a:spcBef>
              <a:buClr>
                <a:schemeClr val="bg2"/>
              </a:buClr>
              <a:buFont typeface="Monotype Sorts" pitchFamily="2" charset="2"/>
              <a:buNone/>
            </a:pPr>
            <a:r>
              <a:rPr lang="en-US" altLang="zh-CN">
                <a:latin typeface="Times New Roman" pitchFamily="18" charset="0"/>
              </a:rPr>
              <a:t> 02110525       004454315775625           315 </a:t>
            </a:r>
          </a:p>
        </p:txBody>
      </p:sp>
    </p:spTree>
  </p:cSld>
  <p:clrMapOvr>
    <a:masterClrMapping/>
  </p:clrMapOvr>
  <p:transition>
    <p:cover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Rot="1" noChangeArrowheads="1"/>
          </p:cNvSpPr>
          <p:nvPr/>
        </p:nvSpPr>
        <p:spPr bwMode="auto">
          <a:xfrm>
            <a:off x="539750"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这种方法是要使关键字内部代码的每一位都在散列过程中起作用；至于取中间的几位和哪几位作为哈希函数的值，视具体情况而定。由于一个数平方后的中间几位数和数的每一位都相关，由此使随机分布的关键字得到哈希地址也是随机的。 </a:t>
            </a:r>
          </a:p>
          <a:p>
            <a:pPr>
              <a:spcBef>
                <a:spcPct val="20000"/>
              </a:spcBef>
              <a:buClr>
                <a:schemeClr val="bg2"/>
              </a:buClr>
              <a:buFont typeface="Monotype Sorts" pitchFamily="2" charset="2"/>
              <a:buNone/>
            </a:pPr>
            <a:r>
              <a:rPr lang="zh-CN" altLang="en-US">
                <a:latin typeface="Times New Roman" pitchFamily="18" charset="0"/>
              </a:rPr>
              <a:t>    　</a:t>
            </a:r>
            <a:r>
              <a:rPr lang="en-US" altLang="zh-CN" b="1">
                <a:latin typeface="Times New Roman" pitchFamily="18" charset="0"/>
              </a:rPr>
              <a:t>4</a:t>
            </a:r>
            <a:r>
              <a:rPr lang="zh-CN" altLang="en-US" b="1">
                <a:latin typeface="Times New Roman" pitchFamily="18" charset="0"/>
              </a:rPr>
              <a:t>．折叠法</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有时关键字含位数较多，则可将关键字分成位数相同的几段，每段位数等于地址长度（最后一段的位数可以小于地址码长度），然后取这几段的叠加和（舍去最高位进位）作为散列地址。分段方法不同，折叠的方法不同，得到的哈希函数值也就不同。例如：设</a:t>
            </a:r>
            <a:r>
              <a:rPr lang="en-US" altLang="zh-CN">
                <a:latin typeface="Times New Roman" pitchFamily="18" charset="0"/>
              </a:rPr>
              <a:t>k=5824422415</a:t>
            </a:r>
            <a:r>
              <a:rPr lang="zh-CN" altLang="en-US">
                <a:latin typeface="Times New Roman" pitchFamily="18" charset="0"/>
              </a:rPr>
              <a:t>，要求转换为</a:t>
            </a:r>
            <a:r>
              <a:rPr lang="en-US" altLang="zh-CN">
                <a:latin typeface="Times New Roman" pitchFamily="18" charset="0"/>
              </a:rPr>
              <a:t>4</a:t>
            </a:r>
            <a:r>
              <a:rPr lang="zh-CN" altLang="en-US">
                <a:latin typeface="Times New Roman" pitchFamily="18" charset="0"/>
              </a:rPr>
              <a:t>位的地址码。</a:t>
            </a:r>
          </a:p>
        </p:txBody>
      </p:sp>
    </p:spTree>
  </p:cSld>
  <p:clrMapOvr>
    <a:masterClrMapping/>
  </p:clrMapOvr>
  <p:transition>
    <p:cover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908050"/>
            <a:ext cx="7200900" cy="337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0" name="Rectangle 4"/>
          <p:cNvSpPr>
            <a:spLocks noRot="1" noChangeArrowheads="1"/>
          </p:cNvSpPr>
          <p:nvPr/>
        </p:nvSpPr>
        <p:spPr bwMode="auto">
          <a:xfrm>
            <a:off x="395288" y="4508500"/>
            <a:ext cx="8353425" cy="1944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b="1">
                <a:latin typeface="Times New Roman" pitchFamily="18" charset="0"/>
              </a:rPr>
              <a:t>　　</a:t>
            </a:r>
            <a:r>
              <a:rPr lang="en-US" altLang="zh-CN" b="1">
                <a:latin typeface="Times New Roman" pitchFamily="18" charset="0"/>
              </a:rPr>
              <a:t>5</a:t>
            </a:r>
            <a:r>
              <a:rPr lang="zh-CN" altLang="en-US" b="1">
                <a:latin typeface="Times New Roman" pitchFamily="18" charset="0"/>
              </a:rPr>
              <a:t>．除留余数法</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选择一个适当的正整数</a:t>
            </a:r>
            <a:r>
              <a:rPr lang="en-US" altLang="zh-CN">
                <a:latin typeface="Times New Roman" pitchFamily="18" charset="0"/>
              </a:rPr>
              <a:t>p</a:t>
            </a:r>
            <a:r>
              <a:rPr lang="zh-CN" altLang="en-US">
                <a:latin typeface="Times New Roman" pitchFamily="18" charset="0"/>
              </a:rPr>
              <a:t>，用</a:t>
            </a:r>
            <a:r>
              <a:rPr lang="en-US" altLang="zh-CN">
                <a:latin typeface="Times New Roman" pitchFamily="18" charset="0"/>
              </a:rPr>
              <a:t>p </a:t>
            </a:r>
            <a:r>
              <a:rPr lang="zh-CN" altLang="en-US">
                <a:latin typeface="Times New Roman" pitchFamily="18" charset="0"/>
              </a:rPr>
              <a:t>去除关键字，取其余数作为哈希地址。其中</a:t>
            </a:r>
            <a:r>
              <a:rPr lang="en-US" altLang="zh-CN">
                <a:latin typeface="Times New Roman" pitchFamily="18" charset="0"/>
              </a:rPr>
              <a:t>p</a:t>
            </a:r>
            <a:r>
              <a:rPr lang="zh-CN" altLang="en-US">
                <a:latin typeface="Times New Roman" pitchFamily="18" charset="0"/>
              </a:rPr>
              <a:t>通常取小于或等于表长</a:t>
            </a:r>
            <a:r>
              <a:rPr lang="en-US" altLang="zh-CN">
                <a:latin typeface="Times New Roman" pitchFamily="18" charset="0"/>
              </a:rPr>
              <a:t>m</a:t>
            </a:r>
            <a:r>
              <a:rPr lang="zh-CN" altLang="en-US">
                <a:latin typeface="Times New Roman" pitchFamily="18" charset="0"/>
              </a:rPr>
              <a:t>的最大素数，即： </a:t>
            </a:r>
            <a:r>
              <a:rPr lang="en-US" altLang="zh-CN">
                <a:latin typeface="Times New Roman" pitchFamily="18" charset="0"/>
              </a:rPr>
              <a:t>hash</a:t>
            </a:r>
            <a:r>
              <a:rPr lang="zh-CN" altLang="en-US">
                <a:latin typeface="Times New Roman" pitchFamily="18" charset="0"/>
              </a:rPr>
              <a:t>（</a:t>
            </a:r>
            <a:r>
              <a:rPr lang="en-US" altLang="zh-CN" i="1">
                <a:latin typeface="Times New Roman" pitchFamily="18" charset="0"/>
              </a:rPr>
              <a:t>k</a:t>
            </a:r>
            <a:r>
              <a:rPr lang="zh-CN" altLang="en-US">
                <a:latin typeface="Times New Roman" pitchFamily="18" charset="0"/>
              </a:rPr>
              <a:t>）</a:t>
            </a:r>
            <a:r>
              <a:rPr lang="en-US" altLang="zh-CN">
                <a:latin typeface="Times New Roman" pitchFamily="18" charset="0"/>
              </a:rPr>
              <a:t>=  </a:t>
            </a:r>
            <a:r>
              <a:rPr lang="en-US" altLang="zh-CN" i="1">
                <a:latin typeface="Times New Roman" pitchFamily="18" charset="0"/>
              </a:rPr>
              <a:t>k </a:t>
            </a:r>
            <a:r>
              <a:rPr lang="en-US" altLang="zh-CN">
                <a:latin typeface="Times New Roman" pitchFamily="18" charset="0"/>
              </a:rPr>
              <a:t>% </a:t>
            </a:r>
            <a:r>
              <a:rPr lang="en-US" altLang="zh-CN" i="1">
                <a:latin typeface="Times New Roman" pitchFamily="18" charset="0"/>
              </a:rPr>
              <a:t>p</a:t>
            </a:r>
            <a:r>
              <a:rPr lang="en-US" altLang="zh-CN">
                <a:latin typeface="Times New Roman" pitchFamily="18" charset="0"/>
              </a:rPr>
              <a:t>  </a:t>
            </a:r>
            <a:r>
              <a:rPr lang="zh-CN" altLang="en-US">
                <a:latin typeface="Times New Roman" pitchFamily="18" charset="0"/>
              </a:rPr>
              <a:t>（</a:t>
            </a:r>
            <a:r>
              <a:rPr lang="en-US" altLang="zh-CN">
                <a:latin typeface="Times New Roman" pitchFamily="18" charset="0"/>
              </a:rPr>
              <a:t>p≤m</a:t>
            </a:r>
            <a:r>
              <a:rPr lang="zh-CN" altLang="en-US">
                <a:latin typeface="Times New Roman" pitchFamily="18" charset="0"/>
              </a:rPr>
              <a:t>）。</a:t>
            </a:r>
          </a:p>
        </p:txBody>
      </p:sp>
    </p:spTree>
  </p:cSld>
  <p:clrMapOvr>
    <a:masterClrMapping/>
  </p:clrMapOvr>
  <p:transition>
    <p:cover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Rot="1" noChangeArrowheads="1"/>
          </p:cNvSpPr>
          <p:nvPr/>
        </p:nvSpPr>
        <p:spPr bwMode="auto">
          <a:xfrm>
            <a:off x="539750" y="7651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7.5.3  </a:t>
            </a:r>
            <a:r>
              <a:rPr lang="zh-CN" altLang="en-US">
                <a:latin typeface="Times New Roman" pitchFamily="18" charset="0"/>
              </a:rPr>
              <a:t>哈希冲突解决方法</a:t>
            </a:r>
          </a:p>
          <a:p>
            <a:pPr>
              <a:spcBef>
                <a:spcPct val="20000"/>
              </a:spcBef>
              <a:buClr>
                <a:schemeClr val="bg2"/>
              </a:buClr>
              <a:buFont typeface="Monotype Sorts" pitchFamily="2" charset="2"/>
              <a:buNone/>
            </a:pPr>
            <a:r>
              <a:rPr lang="zh-CN" altLang="en-US">
                <a:latin typeface="Times New Roman" pitchFamily="18" charset="0"/>
              </a:rPr>
              <a:t>　　在选择散列函数时，要尽量避免出现冲突，但很难做到不发生冲突，因此必须采用合适的办法来处理冲突。这里介绍两种最基本的方法：开放地址法和拉链法。</a:t>
            </a:r>
            <a:endParaRPr lang="zh-CN" altLang="en-US" b="1">
              <a:latin typeface="Times New Roman" pitchFamily="18" charset="0"/>
            </a:endParaRPr>
          </a:p>
          <a:p>
            <a:pPr>
              <a:spcBef>
                <a:spcPct val="20000"/>
              </a:spcBef>
              <a:buClr>
                <a:schemeClr val="bg2"/>
              </a:buClr>
              <a:buFont typeface="Monotype Sorts" pitchFamily="2" charset="2"/>
              <a:buNone/>
            </a:pPr>
            <a:r>
              <a:rPr lang="zh-CN" altLang="en-US" b="1">
                <a:latin typeface="Times New Roman" pitchFamily="18" charset="0"/>
              </a:rPr>
              <a:t>　　</a:t>
            </a:r>
            <a:r>
              <a:rPr lang="en-US" altLang="zh-CN" b="1">
                <a:latin typeface="Times New Roman" pitchFamily="18" charset="0"/>
              </a:rPr>
              <a:t>1</a:t>
            </a:r>
            <a:r>
              <a:rPr lang="zh-CN" altLang="en-US" b="1">
                <a:latin typeface="Times New Roman" pitchFamily="18" charset="0"/>
              </a:rPr>
              <a:t>．开放地址法</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用开放地址法处理冲突就是当冲突发生时，形成一个探查序列，沿着这个序列逐个地址探查，直到找出一个空位置（开放的地址），将发生冲突的关键字存放到该地址中。开放地址法又称为闭散列方法。常用的探查序列是线性探查和双散列函数探查。</a:t>
            </a:r>
          </a:p>
          <a:p>
            <a:pPr>
              <a:spcBef>
                <a:spcPct val="20000"/>
              </a:spcBef>
              <a:buClr>
                <a:schemeClr val="bg2"/>
              </a:buClr>
              <a:buFont typeface="Monotype Sorts" pitchFamily="2" charset="2"/>
              <a:buNone/>
            </a:pPr>
            <a:r>
              <a:rPr lang="zh-CN" altLang="en-US">
                <a:latin typeface="Times New Roman" pitchFamily="18" charset="0"/>
              </a:rPr>
              <a:t>　　线性探查法</a:t>
            </a:r>
          </a:p>
        </p:txBody>
      </p:sp>
    </p:spTree>
  </p:cSld>
  <p:clrMapOvr>
    <a:masterClrMapping/>
  </p:clrMapOvr>
  <p:transition>
    <p:cover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Rot="1" noChangeArrowheads="1"/>
          </p:cNvSpPr>
          <p:nvPr/>
        </p:nvSpPr>
        <p:spPr bwMode="auto">
          <a:xfrm>
            <a:off x="539750"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当发生冲突时，为给定关键字</a:t>
            </a:r>
            <a:r>
              <a:rPr lang="en-US" altLang="zh-CN">
                <a:latin typeface="Times New Roman" pitchFamily="18" charset="0"/>
              </a:rPr>
              <a:t>k</a:t>
            </a:r>
            <a:r>
              <a:rPr lang="zh-CN" altLang="en-US">
                <a:latin typeface="Times New Roman" pitchFamily="18" charset="0"/>
              </a:rPr>
              <a:t>找一个空位置的最简单的方法是进行线性探查，设发生冲突的地址为</a:t>
            </a:r>
            <a:r>
              <a:rPr lang="en-US" altLang="zh-CN">
                <a:latin typeface="Times New Roman" pitchFamily="18" charset="0"/>
              </a:rPr>
              <a:t>d</a:t>
            </a:r>
            <a:r>
              <a:rPr lang="zh-CN" altLang="en-US">
                <a:latin typeface="Times New Roman" pitchFamily="18" charset="0"/>
              </a:rPr>
              <a:t>，则探查的地址序列为</a:t>
            </a:r>
            <a:r>
              <a:rPr lang="en-US" altLang="zh-CN">
                <a:latin typeface="Times New Roman" pitchFamily="18" charset="0"/>
              </a:rPr>
              <a:t>d+1</a:t>
            </a:r>
            <a:r>
              <a:rPr lang="zh-CN" altLang="en-US">
                <a:latin typeface="Times New Roman" pitchFamily="18" charset="0"/>
              </a:rPr>
              <a:t>，</a:t>
            </a:r>
            <a:r>
              <a:rPr lang="en-US" altLang="zh-CN">
                <a:latin typeface="Times New Roman" pitchFamily="18" charset="0"/>
              </a:rPr>
              <a:t>d+2</a:t>
            </a:r>
            <a:r>
              <a:rPr lang="zh-CN" altLang="en-US">
                <a:latin typeface="Times New Roman" pitchFamily="18" charset="0"/>
              </a:rPr>
              <a:t>，</a:t>
            </a:r>
            <a:r>
              <a:rPr lang="en-US" altLang="zh-CN">
                <a:latin typeface="Arial"/>
              </a:rPr>
              <a:t>…</a:t>
            </a:r>
            <a:r>
              <a:rPr lang="zh-CN" altLang="en-US">
                <a:latin typeface="Times New Roman" pitchFamily="18" charset="0"/>
              </a:rPr>
              <a:t>，</a:t>
            </a:r>
            <a:r>
              <a:rPr lang="en-US" altLang="zh-CN">
                <a:latin typeface="Times New Roman" pitchFamily="18" charset="0"/>
              </a:rPr>
              <a:t>m-1</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a:t>
            </a:r>
            <a:r>
              <a:rPr lang="en-US" altLang="zh-CN">
                <a:latin typeface="Arial"/>
              </a:rPr>
              <a:t>…</a:t>
            </a:r>
            <a:r>
              <a:rPr lang="zh-CN" altLang="en-US">
                <a:latin typeface="Times New Roman" pitchFamily="18" charset="0"/>
              </a:rPr>
              <a:t>，</a:t>
            </a:r>
            <a:r>
              <a:rPr lang="en-US" altLang="zh-CN">
                <a:latin typeface="Times New Roman" pitchFamily="18" charset="0"/>
              </a:rPr>
              <a:t>d-1</a:t>
            </a:r>
            <a:r>
              <a:rPr lang="zh-CN" altLang="en-US">
                <a:latin typeface="Times New Roman" pitchFamily="18" charset="0"/>
              </a:rPr>
              <a:t>。其中</a:t>
            </a:r>
            <a:r>
              <a:rPr lang="en-US" altLang="zh-CN">
                <a:latin typeface="Times New Roman" pitchFamily="18" charset="0"/>
              </a:rPr>
              <a:t>m</a:t>
            </a:r>
            <a:r>
              <a:rPr lang="zh-CN" altLang="en-US">
                <a:latin typeface="Times New Roman" pitchFamily="18" charset="0"/>
              </a:rPr>
              <a:t>是散列表的长度。一旦找到一个空位置就把</a:t>
            </a:r>
            <a:r>
              <a:rPr lang="en-US" altLang="zh-CN">
                <a:latin typeface="Times New Roman" pitchFamily="18" charset="0"/>
              </a:rPr>
              <a:t>k</a:t>
            </a:r>
            <a:r>
              <a:rPr lang="zh-CN" altLang="en-US">
                <a:latin typeface="Times New Roman" pitchFamily="18" charset="0"/>
              </a:rPr>
              <a:t>存入，插入过程结束。如果用完整个地址序列仍未找到空位置，则散列表已满，插入失败。设关键字序列为：</a:t>
            </a:r>
            <a:r>
              <a:rPr lang="en-US" altLang="zh-CN">
                <a:latin typeface="Times New Roman" pitchFamily="18" charset="0"/>
              </a:rPr>
              <a:t>{7</a:t>
            </a:r>
            <a:r>
              <a:rPr lang="zh-CN" altLang="en-US">
                <a:latin typeface="Times New Roman" pitchFamily="18" charset="0"/>
              </a:rPr>
              <a:t>，</a:t>
            </a:r>
            <a:r>
              <a:rPr lang="en-US" altLang="zh-CN">
                <a:latin typeface="Times New Roman" pitchFamily="18" charset="0"/>
              </a:rPr>
              <a:t>14</a:t>
            </a:r>
            <a:r>
              <a:rPr lang="zh-CN" altLang="en-US">
                <a:latin typeface="Times New Roman" pitchFamily="18" charset="0"/>
              </a:rPr>
              <a:t>，</a:t>
            </a:r>
            <a:r>
              <a:rPr lang="en-US" altLang="zh-CN">
                <a:latin typeface="Times New Roman" pitchFamily="18" charset="0"/>
              </a:rPr>
              <a:t>8</a:t>
            </a:r>
            <a:r>
              <a:rPr lang="zh-CN" altLang="en-US">
                <a:latin typeface="Times New Roman" pitchFamily="18" charset="0"/>
              </a:rPr>
              <a:t>，</a:t>
            </a:r>
            <a:r>
              <a:rPr lang="en-US" altLang="zh-CN">
                <a:latin typeface="Times New Roman" pitchFamily="18" charset="0"/>
              </a:rPr>
              <a:t>16</a:t>
            </a:r>
            <a:r>
              <a:rPr lang="zh-CN" altLang="en-US">
                <a:latin typeface="Times New Roman" pitchFamily="18" charset="0"/>
              </a:rPr>
              <a:t>，</a:t>
            </a:r>
            <a:r>
              <a:rPr lang="en-US" altLang="zh-CN">
                <a:latin typeface="Times New Roman" pitchFamily="18" charset="0"/>
              </a:rPr>
              <a:t>11}</a:t>
            </a:r>
            <a:r>
              <a:rPr lang="zh-CN" altLang="en-US">
                <a:latin typeface="Times New Roman" pitchFamily="18" charset="0"/>
              </a:rPr>
              <a:t>，散列函数为</a:t>
            </a:r>
            <a:r>
              <a:rPr lang="en-US" altLang="zh-CN">
                <a:latin typeface="Times New Roman" pitchFamily="18" charset="0"/>
              </a:rPr>
              <a:t>hash(k)=k%7</a:t>
            </a:r>
            <a:r>
              <a:rPr lang="zh-CN" altLang="en-US">
                <a:latin typeface="Times New Roman" pitchFamily="18" charset="0"/>
              </a:rPr>
              <a:t>，用线性探查法处理冲突的线性表如图</a:t>
            </a:r>
            <a:r>
              <a:rPr lang="en-US" altLang="zh-CN">
                <a:latin typeface="Times New Roman" pitchFamily="18" charset="0"/>
              </a:rPr>
              <a:t>7-4</a:t>
            </a:r>
            <a:r>
              <a:rPr lang="zh-CN" altLang="en-US">
                <a:latin typeface="Times New Roman" pitchFamily="18" charset="0"/>
              </a:rPr>
              <a:t>所示。</a:t>
            </a:r>
          </a:p>
        </p:txBody>
      </p:sp>
      <p:pic>
        <p:nvPicPr>
          <p:cNvPr id="4710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3789363"/>
            <a:ext cx="6624637" cy="95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8" name="Rectangle 4"/>
          <p:cNvSpPr>
            <a:spLocks noChangeArrowheads="1"/>
          </p:cNvSpPr>
          <p:nvPr/>
        </p:nvSpPr>
        <p:spPr bwMode="auto">
          <a:xfrm>
            <a:off x="2413000" y="5048250"/>
            <a:ext cx="4246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7-4 </a:t>
            </a:r>
            <a:r>
              <a:rPr lang="zh-CN" altLang="en-US" sz="2000"/>
              <a:t>线性探查法处理冲突的线性表</a:t>
            </a:r>
            <a:r>
              <a:rPr lang="zh-CN" altLang="en-US" sz="2000" b="1"/>
              <a:t> </a:t>
            </a:r>
          </a:p>
        </p:txBody>
      </p:sp>
    </p:spTree>
  </p:cSld>
  <p:clrMapOvr>
    <a:masterClrMapping/>
  </p:clrMapOvr>
  <p:transition>
    <p:cover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Rot="1" noChangeArrowheads="1"/>
          </p:cNvSpPr>
          <p:nvPr/>
        </p:nvSpPr>
        <p:spPr bwMode="auto">
          <a:xfrm>
            <a:off x="468313"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如果要查找关键字</a:t>
            </a:r>
            <a:r>
              <a:rPr lang="en-US" altLang="zh-CN">
                <a:latin typeface="Times New Roman" pitchFamily="18" charset="0"/>
              </a:rPr>
              <a:t>k</a:t>
            </a:r>
            <a:r>
              <a:rPr lang="zh-CN" altLang="en-US">
                <a:latin typeface="Times New Roman" pitchFamily="18" charset="0"/>
              </a:rPr>
              <a:t>，首先计算</a:t>
            </a:r>
            <a:r>
              <a:rPr lang="en-US" altLang="zh-CN">
                <a:latin typeface="Times New Roman" pitchFamily="18" charset="0"/>
              </a:rPr>
              <a:t>hash(k)=d</a:t>
            </a:r>
            <a:r>
              <a:rPr lang="zh-CN" altLang="en-US">
                <a:latin typeface="Times New Roman" pitchFamily="18" charset="0"/>
              </a:rPr>
              <a:t>，到位置</a:t>
            </a:r>
            <a:r>
              <a:rPr lang="en-US" altLang="zh-CN">
                <a:latin typeface="Times New Roman" pitchFamily="18" charset="0"/>
              </a:rPr>
              <a:t>d</a:t>
            </a:r>
            <a:r>
              <a:rPr lang="zh-CN" altLang="en-US">
                <a:latin typeface="Times New Roman" pitchFamily="18" charset="0"/>
              </a:rPr>
              <a:t>找</a:t>
            </a:r>
            <a:r>
              <a:rPr lang="en-US" altLang="zh-CN">
                <a:latin typeface="Times New Roman" pitchFamily="18" charset="0"/>
              </a:rPr>
              <a:t>k</a:t>
            </a:r>
            <a:r>
              <a:rPr lang="zh-CN" altLang="en-US">
                <a:latin typeface="Times New Roman" pitchFamily="18" charset="0"/>
              </a:rPr>
              <a:t>，若找到则查找成功；否则按线性探查地址序列进行查找，若在序列中的某地址处找到关键字</a:t>
            </a:r>
            <a:r>
              <a:rPr lang="en-US" altLang="zh-CN">
                <a:latin typeface="Times New Roman" pitchFamily="18" charset="0"/>
              </a:rPr>
              <a:t>k</a:t>
            </a:r>
            <a:r>
              <a:rPr lang="zh-CN" altLang="en-US">
                <a:latin typeface="Times New Roman" pitchFamily="18" charset="0"/>
              </a:rPr>
              <a:t>，则查找成功，否则或找到一个空位置，或者用完探查地址序列仍未找到</a:t>
            </a:r>
            <a:r>
              <a:rPr lang="en-US" altLang="zh-CN">
                <a:latin typeface="Times New Roman" pitchFamily="18" charset="0"/>
              </a:rPr>
              <a:t>k</a:t>
            </a:r>
            <a:r>
              <a:rPr lang="zh-CN" altLang="en-US">
                <a:latin typeface="Times New Roman" pitchFamily="18" charset="0"/>
              </a:rPr>
              <a:t>时查找失败，即散列表中无关键字为</a:t>
            </a:r>
            <a:r>
              <a:rPr lang="en-US" altLang="zh-CN">
                <a:latin typeface="Times New Roman" pitchFamily="18" charset="0"/>
              </a:rPr>
              <a:t>k</a:t>
            </a:r>
            <a:r>
              <a:rPr lang="zh-CN" altLang="en-US">
                <a:latin typeface="Times New Roman" pitchFamily="18" charset="0"/>
              </a:rPr>
              <a:t>的记录。                   </a:t>
            </a:r>
          </a:p>
          <a:p>
            <a:pPr>
              <a:spcBef>
                <a:spcPct val="20000"/>
              </a:spcBef>
              <a:buClr>
                <a:schemeClr val="bg2"/>
              </a:buClr>
              <a:buFont typeface="Monotype Sorts" pitchFamily="2" charset="2"/>
              <a:buNone/>
            </a:pPr>
            <a:r>
              <a:rPr lang="zh-CN" altLang="en-US">
                <a:latin typeface="Times New Roman" pitchFamily="18" charset="0"/>
              </a:rPr>
              <a:t>   　线性探查法处理冲突的方法思路清晰，算法简单。其查找及线性探查程序如下：</a:t>
            </a:r>
          </a:p>
          <a:p>
            <a:pPr>
              <a:spcBef>
                <a:spcPct val="20000"/>
              </a:spcBef>
              <a:buClr>
                <a:schemeClr val="bg2"/>
              </a:buClr>
              <a:buFont typeface="Monotype Sorts" pitchFamily="2" charset="2"/>
              <a:buNone/>
            </a:pPr>
            <a:r>
              <a:rPr lang="en-US" altLang="zh-CN">
                <a:latin typeface="Times New Roman" pitchFamily="18" charset="0"/>
              </a:rPr>
              <a:t>#define  M  11                        /*M</a:t>
            </a:r>
            <a:r>
              <a:rPr lang="zh-CN" altLang="en-US">
                <a:latin typeface="Times New Roman" pitchFamily="18" charset="0"/>
              </a:rPr>
              <a:t>为表长*</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typedef struct node</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int key;                           /*</a:t>
            </a:r>
            <a:r>
              <a:rPr lang="zh-CN" altLang="en-US">
                <a:latin typeface="Times New Roman" pitchFamily="18" charset="0"/>
              </a:rPr>
              <a:t>结点关键字域*</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a:t>
            </a:r>
            <a:r>
              <a:rPr lang="zh-CN" altLang="en-US">
                <a:latin typeface="Times New Roman" pitchFamily="18" charset="0"/>
              </a:rPr>
              <a:t>若有其他数据，继续定义，这里假设只有</a:t>
            </a:r>
            <a:r>
              <a:rPr lang="en-US" altLang="zh-CN">
                <a:latin typeface="Times New Roman" pitchFamily="18" charset="0"/>
              </a:rPr>
              <a:t>key</a:t>
            </a:r>
            <a:r>
              <a:rPr lang="zh-CN" altLang="en-US">
                <a:latin typeface="Times New Roman" pitchFamily="18" charset="0"/>
              </a:rPr>
              <a:t>域*</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NODE;</a:t>
            </a:r>
          </a:p>
        </p:txBody>
      </p:sp>
    </p:spTree>
  </p:cSld>
  <p:clrMapOvr>
    <a:masterClrMapping/>
  </p:clrMapOvr>
  <p:transition>
    <p:cover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Rot="1" noChangeArrowheads="1"/>
          </p:cNvSpPr>
          <p:nvPr/>
        </p:nvSpPr>
        <p:spPr bwMode="auto">
          <a:xfrm>
            <a:off x="468313" y="6921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int linsearch</a:t>
            </a:r>
            <a:r>
              <a:rPr lang="zh-CN" altLang="en-US">
                <a:latin typeface="Times New Roman" pitchFamily="18" charset="0"/>
              </a:rPr>
              <a:t>（</a:t>
            </a:r>
            <a:r>
              <a:rPr lang="en-US" altLang="zh-CN">
                <a:latin typeface="Times New Roman" pitchFamily="18" charset="0"/>
              </a:rPr>
              <a:t>int r</a:t>
            </a:r>
            <a:r>
              <a:rPr lang="zh-CN" altLang="en-US">
                <a:latin typeface="Times New Roman" pitchFamily="18" charset="0"/>
              </a:rPr>
              <a:t>，</a:t>
            </a:r>
            <a:r>
              <a:rPr lang="en-US" altLang="zh-CN">
                <a:latin typeface="Times New Roman" pitchFamily="18" charset="0"/>
              </a:rPr>
              <a:t>NODE ht[M]</a:t>
            </a:r>
            <a:r>
              <a:rPr lang="zh-CN" altLang="en-US">
                <a:latin typeface="Times New Roman" pitchFamily="18" charset="0"/>
              </a:rPr>
              <a:t>）                   </a:t>
            </a:r>
            <a:r>
              <a:rPr lang="en-US" altLang="zh-CN">
                <a:latin typeface="Times New Roman" pitchFamily="18" charset="0"/>
              </a:rPr>
              <a:t>/*r</a:t>
            </a:r>
            <a:r>
              <a:rPr lang="zh-CN" altLang="en-US">
                <a:latin typeface="Times New Roman" pitchFamily="18" charset="0"/>
              </a:rPr>
              <a:t>为待查记录，</a:t>
            </a:r>
            <a:r>
              <a:rPr lang="en-US" altLang="zh-CN">
                <a:latin typeface="Times New Roman" pitchFamily="18" charset="0"/>
              </a:rPr>
              <a:t>ht</a:t>
            </a:r>
            <a:r>
              <a:rPr lang="zh-CN" altLang="en-US">
                <a:latin typeface="Times New Roman" pitchFamily="18" charset="0"/>
              </a:rPr>
              <a:t>为散列表*</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int i;</a:t>
            </a:r>
          </a:p>
          <a:p>
            <a:pPr>
              <a:spcBef>
                <a:spcPct val="20000"/>
              </a:spcBef>
              <a:buClr>
                <a:schemeClr val="bg2"/>
              </a:buClr>
              <a:buFont typeface="Monotype Sorts" pitchFamily="2" charset="2"/>
              <a:buNone/>
            </a:pPr>
            <a:r>
              <a:rPr lang="en-US" altLang="zh-CN">
                <a:latin typeface="Times New Roman" pitchFamily="18" charset="0"/>
              </a:rPr>
              <a:t>i=r%7;                   /*</a:t>
            </a:r>
            <a:r>
              <a:rPr lang="zh-CN" altLang="en-US">
                <a:latin typeface="Times New Roman" pitchFamily="18" charset="0"/>
              </a:rPr>
              <a:t>计算</a:t>
            </a:r>
            <a:r>
              <a:rPr lang="en-US" altLang="zh-CN">
                <a:latin typeface="Times New Roman" pitchFamily="18" charset="0"/>
              </a:rPr>
              <a:t>r</a:t>
            </a:r>
            <a:r>
              <a:rPr lang="zh-CN" altLang="en-US">
                <a:latin typeface="Times New Roman" pitchFamily="18" charset="0"/>
              </a:rPr>
              <a:t>记录的散列地址，</a:t>
            </a:r>
            <a:r>
              <a:rPr lang="en-US" altLang="zh-CN">
                <a:latin typeface="Times New Roman" pitchFamily="18" charset="0"/>
              </a:rPr>
              <a:t>H</a:t>
            </a:r>
            <a:r>
              <a:rPr lang="zh-CN" altLang="en-US">
                <a:latin typeface="Times New Roman" pitchFamily="18" charset="0"/>
              </a:rPr>
              <a:t>由具体问题确定*</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r>
              <a:rPr lang="zh-CN" altLang="en-US">
                <a:latin typeface="Times New Roman" pitchFamily="18" charset="0"/>
              </a:rPr>
              <a:t>这里假设</a:t>
            </a:r>
            <a:r>
              <a:rPr lang="en-US" altLang="zh-CN">
                <a:latin typeface="Times New Roman" pitchFamily="18" charset="0"/>
              </a:rPr>
              <a:t>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=key%7</a:t>
            </a:r>
            <a:r>
              <a:rPr lang="zh-CN" altLang="en-US">
                <a:latin typeface="Times New Roman" pitchFamily="18" charset="0"/>
              </a:rPr>
              <a:t>，下同*</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while</a:t>
            </a:r>
            <a:r>
              <a:rPr lang="zh-CN" altLang="en-US">
                <a:latin typeface="Times New Roman" pitchFamily="18" charset="0"/>
              </a:rPr>
              <a:t>（（</a:t>
            </a: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.key!=0</a:t>
            </a:r>
            <a:r>
              <a:rPr lang="zh-CN" altLang="en-US">
                <a:latin typeface="Times New Roman" pitchFamily="18" charset="0"/>
              </a:rPr>
              <a:t>）</a:t>
            </a:r>
            <a:r>
              <a:rPr lang="en-US" altLang="zh-CN">
                <a:latin typeface="Times New Roman" pitchFamily="18" charset="0"/>
              </a:rPr>
              <a:t>&amp;&amp;</a:t>
            </a:r>
            <a:r>
              <a:rPr lang="zh-CN" altLang="en-US">
                <a:latin typeface="Times New Roman" pitchFamily="18" charset="0"/>
              </a:rPr>
              <a:t>（</a:t>
            </a: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.key!=r</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表示存储空间是开放的*</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i+1</a:t>
            </a:r>
            <a:r>
              <a:rPr lang="zh-CN" altLang="en-US">
                <a:latin typeface="Times New Roman" pitchFamily="18" charset="0"/>
              </a:rPr>
              <a:t>）</a:t>
            </a:r>
            <a:r>
              <a:rPr lang="en-US" altLang="zh-CN">
                <a:latin typeface="Times New Roman" pitchFamily="18" charset="0"/>
              </a:rPr>
              <a:t>%7; /*</a:t>
            </a:r>
            <a:r>
              <a:rPr lang="zh-CN" altLang="en-US">
                <a:latin typeface="Times New Roman" pitchFamily="18" charset="0"/>
              </a:rPr>
              <a:t>探测下一次，</a:t>
            </a:r>
            <a:r>
              <a:rPr lang="en-US" altLang="zh-CN">
                <a:latin typeface="Times New Roman" pitchFamily="18" charset="0"/>
              </a:rPr>
              <a:t>%</a:t>
            </a:r>
            <a:r>
              <a:rPr lang="zh-CN" altLang="en-US">
                <a:latin typeface="Times New Roman" pitchFamily="18" charset="0"/>
              </a:rPr>
              <a:t>为取余运算*</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if</a:t>
            </a:r>
            <a:r>
              <a:rPr lang="zh-CN" altLang="en-US">
                <a:latin typeface="Times New Roman" pitchFamily="18" charset="0"/>
              </a:rPr>
              <a:t>（</a:t>
            </a: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.key==0</a:t>
            </a:r>
            <a:r>
              <a:rPr lang="zh-CN" altLang="en-US">
                <a:latin typeface="Times New Roman" pitchFamily="18" charset="0"/>
              </a:rPr>
              <a:t>）   </a:t>
            </a:r>
          </a:p>
          <a:p>
            <a:pPr>
              <a:spcBef>
                <a:spcPct val="20000"/>
              </a:spcBef>
              <a:buClr>
                <a:schemeClr val="bg2"/>
              </a:buClr>
              <a:buFont typeface="Monotype Sorts" pitchFamily="2" charset="2"/>
              <a:buNone/>
            </a:pP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.key=r;                /*</a:t>
            </a:r>
            <a:r>
              <a:rPr lang="zh-CN" altLang="en-US">
                <a:latin typeface="Times New Roman" pitchFamily="18" charset="0"/>
              </a:rPr>
              <a:t>查找不成功时插入该记录*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return</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a:t>
            </a:r>
          </a:p>
        </p:txBody>
      </p:sp>
    </p:spTree>
  </p:cSld>
  <p:clrMapOvr>
    <a:masterClrMapping/>
  </p:clrMapOvr>
  <p:transition>
    <p:cover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Rot="1" noChangeArrowheads="1"/>
          </p:cNvSpPr>
          <p:nvPr/>
        </p:nvSpPr>
        <p:spPr bwMode="auto">
          <a:xfrm>
            <a:off x="468313" y="477838"/>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main</a:t>
            </a:r>
            <a:r>
              <a:rPr lang="zh-CN" altLang="en-US">
                <a:latin typeface="Times New Roman" pitchFamily="18" charset="0"/>
              </a:rPr>
              <a:t>（）                         </a:t>
            </a:r>
            <a:r>
              <a:rPr lang="en-US" altLang="zh-CN">
                <a:latin typeface="Times New Roman" pitchFamily="18" charset="0"/>
              </a:rPr>
              <a:t>/*</a:t>
            </a:r>
            <a:r>
              <a:rPr lang="zh-CN" altLang="en-US">
                <a:latin typeface="Times New Roman" pitchFamily="18" charset="0"/>
              </a:rPr>
              <a:t>输入待查记录、调用查找函数、输出结果*</a:t>
            </a:r>
            <a:r>
              <a:rPr lang="en-US" altLang="zh-CN">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int i</a:t>
            </a:r>
            <a:r>
              <a:rPr lang="zh-CN" altLang="en-US">
                <a:latin typeface="Times New Roman" pitchFamily="18" charset="0"/>
              </a:rPr>
              <a:t>，</a:t>
            </a:r>
            <a:r>
              <a:rPr lang="en-US" altLang="zh-CN">
                <a:latin typeface="Times New Roman" pitchFamily="18" charset="0"/>
              </a:rPr>
              <a:t>j;</a:t>
            </a:r>
          </a:p>
          <a:p>
            <a:pPr>
              <a:spcBef>
                <a:spcPct val="20000"/>
              </a:spcBef>
              <a:buClr>
                <a:schemeClr val="bg2"/>
              </a:buClr>
              <a:buFont typeface="Monotype Sorts" pitchFamily="2" charset="2"/>
              <a:buNone/>
            </a:pPr>
            <a:r>
              <a:rPr lang="en-US" altLang="zh-CN">
                <a:latin typeface="Times New Roman" pitchFamily="18" charset="0"/>
              </a:rPr>
              <a:t>     NODE ht</a:t>
            </a:r>
            <a:r>
              <a:rPr lang="zh-CN" altLang="en-US">
                <a:latin typeface="Times New Roman" pitchFamily="18" charset="0"/>
              </a:rPr>
              <a:t>［</a:t>
            </a:r>
            <a:r>
              <a:rPr lang="en-US" altLang="zh-CN">
                <a:latin typeface="Times New Roman" pitchFamily="18" charset="0"/>
              </a:rPr>
              <a:t>M</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for</a:t>
            </a:r>
            <a:r>
              <a:rPr lang="zh-CN" altLang="en-US">
                <a:latin typeface="Times New Roman" pitchFamily="18" charset="0"/>
              </a:rPr>
              <a:t>（</a:t>
            </a:r>
            <a:r>
              <a:rPr lang="en-US" altLang="zh-CN">
                <a:latin typeface="Times New Roman" pitchFamily="18" charset="0"/>
              </a:rPr>
              <a:t>i=0;i&lt;7;i++</a:t>
            </a:r>
            <a:r>
              <a:rPr lang="zh-CN" altLang="en-US">
                <a:latin typeface="Times New Roman" pitchFamily="18" charset="0"/>
              </a:rPr>
              <a:t>）          </a:t>
            </a:r>
            <a:r>
              <a:rPr lang="en-US" altLang="zh-CN">
                <a:latin typeface="Times New Roman" pitchFamily="18" charset="0"/>
              </a:rPr>
              <a:t>/*</a:t>
            </a:r>
            <a:r>
              <a:rPr lang="zh-CN" altLang="en-US">
                <a:latin typeface="Times New Roman" pitchFamily="18" charset="0"/>
              </a:rPr>
              <a:t>为关键字字段赋初值</a:t>
            </a:r>
            <a:r>
              <a:rPr lang="en-US" altLang="zh-CN">
                <a:latin typeface="Times New Roman" pitchFamily="18" charset="0"/>
              </a:rPr>
              <a:t>0</a:t>
            </a:r>
            <a:r>
              <a:rPr lang="zh-CN" altLang="en-US">
                <a:latin typeface="Times New Roman" pitchFamily="18" charset="0"/>
              </a:rPr>
              <a:t>，表示存储空间是开放的*</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ht</a:t>
            </a:r>
            <a:r>
              <a:rPr lang="zh-CN" altLang="en-US">
                <a:latin typeface="Times New Roman" pitchFamily="18" charset="0"/>
              </a:rPr>
              <a:t>［</a:t>
            </a:r>
            <a:r>
              <a:rPr lang="en-US" altLang="zh-CN">
                <a:latin typeface="Times New Roman" pitchFamily="18" charset="0"/>
              </a:rPr>
              <a:t>i</a:t>
            </a:r>
            <a:r>
              <a:rPr lang="zh-CN" altLang="en-US">
                <a:latin typeface="Times New Roman" pitchFamily="18" charset="0"/>
              </a:rPr>
              <a:t>］</a:t>
            </a:r>
            <a:r>
              <a:rPr lang="en-US" altLang="zh-CN">
                <a:latin typeface="Times New Roman" pitchFamily="18" charset="0"/>
              </a:rPr>
              <a:t>.key=0;</a:t>
            </a:r>
          </a:p>
          <a:p>
            <a:pPr>
              <a:spcBef>
                <a:spcPct val="20000"/>
              </a:spcBef>
              <a:buClr>
                <a:schemeClr val="bg2"/>
              </a:buClr>
              <a:buFont typeface="Monotype Sorts" pitchFamily="2" charset="2"/>
              <a:buNone/>
            </a:pPr>
            <a:r>
              <a:rPr lang="en-US" altLang="zh-CN">
                <a:latin typeface="Times New Roman" pitchFamily="18" charset="0"/>
              </a:rPr>
              <a:t>printf</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请输入四个待查找记录</a:t>
            </a:r>
            <a:r>
              <a:rPr lang="en-US" altLang="zh-CN">
                <a:latin typeface="Times New Roman" pitchFamily="18" charset="0"/>
              </a:rPr>
              <a:t>:″</a:t>
            </a:r>
            <a:r>
              <a:rPr lang="zh-CN" altLang="en-US">
                <a:latin typeface="Times New Roman" pitchFamily="18" charset="0"/>
              </a:rPr>
              <a:t>）</a:t>
            </a:r>
            <a:r>
              <a:rPr lang="en-US" altLang="zh-CN">
                <a:latin typeface="Times New Roman" pitchFamily="18" charset="0"/>
              </a:rPr>
              <a:t>; </a:t>
            </a:r>
          </a:p>
          <a:p>
            <a:pPr>
              <a:spcBef>
                <a:spcPct val="20000"/>
              </a:spcBef>
              <a:buClr>
                <a:schemeClr val="bg2"/>
              </a:buClr>
              <a:buFont typeface="Monotype Sorts" pitchFamily="2" charset="2"/>
              <a:buNone/>
            </a:pPr>
            <a:r>
              <a:rPr lang="en-US" altLang="zh-CN">
                <a:latin typeface="Times New Roman" pitchFamily="18" charset="0"/>
              </a:rPr>
              <a:t>for</a:t>
            </a:r>
            <a:r>
              <a:rPr lang="zh-CN" altLang="en-US">
                <a:latin typeface="Times New Roman" pitchFamily="18" charset="0"/>
              </a:rPr>
              <a:t>（</a:t>
            </a:r>
            <a:r>
              <a:rPr lang="en-US" altLang="zh-CN">
                <a:latin typeface="Times New Roman" pitchFamily="18" charset="0"/>
              </a:rPr>
              <a:t>i=0;i&lt;5;i++</a:t>
            </a:r>
            <a:r>
              <a:rPr lang="zh-CN" altLang="en-US">
                <a:latin typeface="Times New Roman" pitchFamily="18" charset="0"/>
              </a:rPr>
              <a:t>）</a:t>
            </a:r>
          </a:p>
          <a:p>
            <a:pPr>
              <a:spcBef>
                <a:spcPct val="20000"/>
              </a:spcBef>
              <a:buClr>
                <a:schemeClr val="bg2"/>
              </a:buClr>
              <a:buFont typeface="Monotype Sorts" pitchFamily="2" charset="2"/>
              <a:buNone/>
            </a:pPr>
            <a:r>
              <a:rPr lang="zh-CN" altLang="en-US">
                <a:latin typeface="Times New Roman" pitchFamily="18" charset="0"/>
              </a:rPr>
              <a:t>     ｛</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scanf</a:t>
            </a:r>
            <a:r>
              <a:rPr lang="zh-CN" altLang="en-US">
                <a:latin typeface="Times New Roman" pitchFamily="18" charset="0"/>
              </a:rPr>
              <a:t>（</a:t>
            </a:r>
            <a:r>
              <a:rPr lang="en-US" altLang="zh-CN">
                <a:latin typeface="Times New Roman" pitchFamily="18" charset="0"/>
              </a:rPr>
              <a:t>″%d″</a:t>
            </a:r>
            <a:r>
              <a:rPr lang="zh-CN" altLang="en-US">
                <a:latin typeface="Times New Roman" pitchFamily="18" charset="0"/>
              </a:rPr>
              <a:t>，</a:t>
            </a:r>
            <a:r>
              <a:rPr lang="en-US" altLang="zh-CN">
                <a:latin typeface="Times New Roman" pitchFamily="18" charset="0"/>
              </a:rPr>
              <a:t>&amp;j</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假设四个待查找记录*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linsearch</a:t>
            </a:r>
            <a:r>
              <a:rPr lang="zh-CN" altLang="en-US">
                <a:latin typeface="Times New Roman" pitchFamily="18" charset="0"/>
              </a:rPr>
              <a:t>（</a:t>
            </a:r>
            <a:r>
              <a:rPr lang="en-US" altLang="zh-CN">
                <a:latin typeface="Times New Roman" pitchFamily="18" charset="0"/>
              </a:rPr>
              <a:t>j</a:t>
            </a:r>
            <a:r>
              <a:rPr lang="zh-CN" altLang="en-US">
                <a:latin typeface="Times New Roman" pitchFamily="18" charset="0"/>
              </a:rPr>
              <a:t>，</a:t>
            </a: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 </a:t>
            </a:r>
            <a:endParaRPr lang="pt-BR" altLang="zh-CN">
              <a:latin typeface="Times New Roman" pitchFamily="18" charset="0"/>
            </a:endParaRPr>
          </a:p>
          <a:p>
            <a:pPr>
              <a:spcBef>
                <a:spcPct val="20000"/>
              </a:spcBef>
              <a:buClr>
                <a:schemeClr val="bg2"/>
              </a:buClr>
              <a:buFont typeface="Monotype Sorts" pitchFamily="2" charset="2"/>
              <a:buNone/>
            </a:pPr>
            <a:r>
              <a:rPr lang="zh-CN" altLang="pt-BR">
                <a:latin typeface="Times New Roman" pitchFamily="18" charset="0"/>
              </a:rPr>
              <a:t>｝ </a:t>
            </a:r>
            <a:endParaRPr lang="zh-CN" altLang="en-US">
              <a:latin typeface="Times New Roman" pitchFamily="18" charset="0"/>
            </a:endParaRPr>
          </a:p>
        </p:txBody>
      </p:sp>
    </p:spTree>
  </p:cSld>
  <p:clrMapOvr>
    <a:masterClrMapping/>
  </p:clrMapOvr>
  <p:transition>
    <p:cover dir="d"/>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pt-BR" altLang="zh-CN">
                <a:latin typeface="Times New Roman" pitchFamily="18" charset="0"/>
              </a:rPr>
              <a:t>printf</a:t>
            </a:r>
            <a:r>
              <a:rPr lang="zh-CN" altLang="pt-BR">
                <a:latin typeface="Times New Roman" pitchFamily="18" charset="0"/>
              </a:rPr>
              <a:t>（</a:t>
            </a:r>
            <a:r>
              <a:rPr lang="pt-BR" altLang="zh-CN">
                <a:latin typeface="Times New Roman" pitchFamily="18" charset="0"/>
              </a:rPr>
              <a:t>″\n″</a:t>
            </a:r>
            <a:r>
              <a:rPr lang="zh-CN" altLang="pt-BR">
                <a:latin typeface="Times New Roman" pitchFamily="18" charset="0"/>
              </a:rPr>
              <a:t>）</a:t>
            </a:r>
            <a:r>
              <a:rPr lang="pt-BR" altLang="zh-CN">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      for</a:t>
            </a:r>
            <a:r>
              <a:rPr lang="zh-CN" altLang="pt-BR">
                <a:latin typeface="Times New Roman" pitchFamily="18" charset="0"/>
              </a:rPr>
              <a:t>（</a:t>
            </a:r>
            <a:r>
              <a:rPr lang="pt-BR" altLang="zh-CN">
                <a:latin typeface="Times New Roman" pitchFamily="18" charset="0"/>
              </a:rPr>
              <a:t>i=0;i&lt;7;i++</a:t>
            </a:r>
            <a:r>
              <a:rPr lang="zh-CN" altLang="pt-BR">
                <a:latin typeface="Times New Roman" pitchFamily="18" charset="0"/>
              </a:rPr>
              <a:t>）</a:t>
            </a:r>
          </a:p>
          <a:p>
            <a:pPr>
              <a:spcBef>
                <a:spcPct val="20000"/>
              </a:spcBef>
              <a:buClr>
                <a:schemeClr val="bg2"/>
              </a:buClr>
              <a:buFont typeface="Monotype Sorts" pitchFamily="2" charset="2"/>
              <a:buNone/>
            </a:pPr>
            <a:r>
              <a:rPr lang="zh-CN" altLang="pt-BR">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printf</a:t>
            </a:r>
            <a:r>
              <a:rPr lang="zh-CN" altLang="pt-BR">
                <a:latin typeface="Times New Roman" pitchFamily="18" charset="0"/>
              </a:rPr>
              <a:t>（</a:t>
            </a:r>
            <a:r>
              <a:rPr lang="pt-BR" altLang="zh-CN">
                <a:latin typeface="Times New Roman" pitchFamily="18" charset="0"/>
              </a:rPr>
              <a:t>″%d</a:t>
            </a:r>
            <a:r>
              <a:rPr lang="zh-CN" altLang="pt-BR">
                <a:latin typeface="Times New Roman" pitchFamily="18" charset="0"/>
              </a:rPr>
              <a:t>，</a:t>
            </a:r>
            <a:r>
              <a:rPr lang="pt-BR" altLang="zh-CN">
                <a:latin typeface="Times New Roman" pitchFamily="18" charset="0"/>
              </a:rPr>
              <a:t>″</a:t>
            </a:r>
            <a:r>
              <a:rPr lang="zh-CN" altLang="pt-BR">
                <a:latin typeface="Times New Roman" pitchFamily="18" charset="0"/>
              </a:rPr>
              <a:t>，</a:t>
            </a:r>
            <a:r>
              <a:rPr lang="pt-BR" altLang="zh-CN">
                <a:latin typeface="Times New Roman" pitchFamily="18" charset="0"/>
              </a:rPr>
              <a:t>ht</a:t>
            </a:r>
            <a:r>
              <a:rPr lang="zh-CN" altLang="pt-BR">
                <a:latin typeface="Times New Roman" pitchFamily="18" charset="0"/>
              </a:rPr>
              <a:t>［</a:t>
            </a:r>
            <a:r>
              <a:rPr lang="pt-BR" altLang="zh-CN">
                <a:latin typeface="Times New Roman" pitchFamily="18" charset="0"/>
              </a:rPr>
              <a:t>i</a:t>
            </a:r>
            <a:r>
              <a:rPr lang="zh-CN" altLang="pt-BR">
                <a:latin typeface="Times New Roman" pitchFamily="18" charset="0"/>
              </a:rPr>
              <a:t>］</a:t>
            </a:r>
            <a:r>
              <a:rPr lang="pt-BR" altLang="zh-CN">
                <a:latin typeface="Times New Roman" pitchFamily="18" charset="0"/>
              </a:rPr>
              <a:t>.key</a:t>
            </a:r>
            <a:r>
              <a:rPr lang="zh-CN" altLang="pt-BR">
                <a:latin typeface="Times New Roman" pitchFamily="18" charset="0"/>
              </a:rPr>
              <a:t>）</a:t>
            </a:r>
            <a:r>
              <a:rPr lang="pt-BR" altLang="zh-CN">
                <a:latin typeface="Times New Roman" pitchFamily="18" charset="0"/>
              </a:rPr>
              <a:t>; </a:t>
            </a:r>
          </a:p>
          <a:p>
            <a:pPr>
              <a:spcBef>
                <a:spcPct val="20000"/>
              </a:spcBef>
              <a:buClr>
                <a:schemeClr val="bg2"/>
              </a:buClr>
              <a:buFont typeface="Monotype Sorts" pitchFamily="2" charset="2"/>
              <a:buNone/>
            </a:pPr>
            <a:r>
              <a:rPr lang="zh-CN" altLang="pt-BR">
                <a:latin typeface="Times New Roman" pitchFamily="18" charset="0"/>
              </a:rPr>
              <a:t>｝ </a:t>
            </a:r>
          </a:p>
          <a:p>
            <a:pPr>
              <a:spcBef>
                <a:spcPct val="20000"/>
              </a:spcBef>
              <a:buClr>
                <a:schemeClr val="bg2"/>
              </a:buClr>
              <a:buFont typeface="Monotype Sorts" pitchFamily="2" charset="2"/>
              <a:buNone/>
            </a:pPr>
            <a:r>
              <a:rPr lang="pt-BR" altLang="zh-CN">
                <a:latin typeface="Times New Roman" pitchFamily="18" charset="0"/>
              </a:rPr>
              <a:t>printf</a:t>
            </a:r>
            <a:r>
              <a:rPr lang="zh-CN" altLang="pt-BR">
                <a:latin typeface="Times New Roman" pitchFamily="18" charset="0"/>
              </a:rPr>
              <a:t>（</a:t>
            </a:r>
            <a:r>
              <a:rPr lang="pt-BR" altLang="zh-CN">
                <a:latin typeface="Times New Roman" pitchFamily="18" charset="0"/>
              </a:rPr>
              <a:t>″\n″</a:t>
            </a:r>
            <a:r>
              <a:rPr lang="zh-CN" altLang="pt-BR">
                <a:latin typeface="Times New Roman" pitchFamily="18" charset="0"/>
              </a:rPr>
              <a:t>）</a:t>
            </a:r>
            <a:r>
              <a:rPr lang="pt-BR" altLang="zh-CN">
                <a:latin typeface="Times New Roman" pitchFamily="18" charset="0"/>
              </a:rPr>
              <a:t>;</a:t>
            </a:r>
          </a:p>
          <a:p>
            <a:pPr>
              <a:spcBef>
                <a:spcPct val="20000"/>
              </a:spcBef>
              <a:buClr>
                <a:schemeClr val="bg2"/>
              </a:buClr>
              <a:buFont typeface="Monotype Sorts" pitchFamily="2" charset="2"/>
              <a:buNone/>
            </a:pPr>
            <a:r>
              <a:rPr lang="zh-CN" altLang="pt-BR">
                <a:latin typeface="Times New Roman" pitchFamily="18" charset="0"/>
              </a:rPr>
              <a:t>｝</a:t>
            </a:r>
          </a:p>
          <a:p>
            <a:pPr>
              <a:spcBef>
                <a:spcPct val="20000"/>
              </a:spcBef>
              <a:buClr>
                <a:schemeClr val="bg2"/>
              </a:buClr>
              <a:buFont typeface="Monotype Sorts" pitchFamily="2" charset="2"/>
              <a:buNone/>
            </a:pPr>
            <a:r>
              <a:rPr lang="zh-CN" altLang="pt-BR">
                <a:latin typeface="Times New Roman" pitchFamily="18" charset="0"/>
              </a:rPr>
              <a:t>运行结果为：</a:t>
            </a:r>
          </a:p>
          <a:p>
            <a:pPr>
              <a:spcBef>
                <a:spcPct val="20000"/>
              </a:spcBef>
              <a:buClr>
                <a:schemeClr val="bg2"/>
              </a:buClr>
              <a:buFont typeface="Monotype Sorts" pitchFamily="2" charset="2"/>
              <a:buNone/>
            </a:pPr>
            <a:r>
              <a:rPr lang="zh-CN" altLang="pt-BR">
                <a:latin typeface="Times New Roman" pitchFamily="18" charset="0"/>
              </a:rPr>
              <a:t>请输入五个待查找记录：</a:t>
            </a:r>
            <a:r>
              <a:rPr lang="zh-CN" altLang="en-US">
                <a:latin typeface="Times New Roman" pitchFamily="18" charset="0"/>
              </a:rPr>
              <a:t> </a:t>
            </a:r>
            <a:r>
              <a:rPr lang="en-US" altLang="zh-CN">
                <a:latin typeface="Times New Roman" pitchFamily="18" charset="0"/>
              </a:rPr>
              <a:t>7  14  8  16  11</a:t>
            </a:r>
          </a:p>
          <a:p>
            <a:pPr>
              <a:spcBef>
                <a:spcPct val="20000"/>
              </a:spcBef>
              <a:buClr>
                <a:schemeClr val="bg2"/>
              </a:buClr>
              <a:buFont typeface="Monotype Sorts" pitchFamily="2" charset="2"/>
              <a:buNone/>
            </a:pPr>
            <a:r>
              <a:rPr lang="en-US" altLang="zh-CN">
                <a:latin typeface="Times New Roman" pitchFamily="18" charset="0"/>
              </a:rPr>
              <a:t>7</a:t>
            </a:r>
            <a:r>
              <a:rPr lang="zh-CN" altLang="en-US">
                <a:latin typeface="Times New Roman" pitchFamily="18" charset="0"/>
              </a:rPr>
              <a:t>，</a:t>
            </a:r>
            <a:r>
              <a:rPr lang="en-US" altLang="zh-CN">
                <a:latin typeface="Times New Roman" pitchFamily="18" charset="0"/>
              </a:rPr>
              <a:t>14</a:t>
            </a:r>
            <a:r>
              <a:rPr lang="zh-CN" altLang="en-US">
                <a:latin typeface="Times New Roman" pitchFamily="18" charset="0"/>
              </a:rPr>
              <a:t>，</a:t>
            </a:r>
            <a:r>
              <a:rPr lang="en-US" altLang="zh-CN">
                <a:latin typeface="Times New Roman" pitchFamily="18" charset="0"/>
              </a:rPr>
              <a:t>8</a:t>
            </a:r>
            <a:r>
              <a:rPr lang="zh-CN" altLang="en-US">
                <a:latin typeface="Times New Roman" pitchFamily="18" charset="0"/>
              </a:rPr>
              <a:t>，</a:t>
            </a:r>
            <a:r>
              <a:rPr lang="en-US" altLang="zh-CN">
                <a:latin typeface="Times New Roman" pitchFamily="18" charset="0"/>
              </a:rPr>
              <a:t>16</a:t>
            </a:r>
            <a:r>
              <a:rPr lang="zh-CN" altLang="en-US">
                <a:latin typeface="Times New Roman" pitchFamily="18" charset="0"/>
              </a:rPr>
              <a:t>，</a:t>
            </a:r>
            <a:r>
              <a:rPr lang="en-US" altLang="zh-CN">
                <a:latin typeface="Times New Roman" pitchFamily="18" charset="0"/>
              </a:rPr>
              <a:t>11</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a:t>
            </a:r>
            <a:r>
              <a:rPr lang="en-US" altLang="zh-CN">
                <a:latin typeface="Times New Roman" pitchFamily="18" charset="0"/>
              </a:rPr>
              <a:t>0 </a:t>
            </a:r>
          </a:p>
        </p:txBody>
      </p:sp>
    </p:spTree>
  </p:cSld>
  <p:clrMapOvr>
    <a:masterClrMapping/>
  </p:clrMapOvr>
  <p:transition>
    <p:cover dir="d"/>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pt-BR">
                <a:latin typeface="Times New Roman" pitchFamily="18" charset="0"/>
              </a:rPr>
              <a:t>　　用线性探查法处理冲突时会出现</a:t>
            </a:r>
            <a:r>
              <a:rPr lang="zh-CN" altLang="pt-BR">
                <a:latin typeface="Arial"/>
              </a:rPr>
              <a:t>“</a:t>
            </a:r>
            <a:r>
              <a:rPr lang="zh-CN" altLang="pt-BR">
                <a:latin typeface="Times New Roman" pitchFamily="18" charset="0"/>
              </a:rPr>
              <a:t>堆积</a:t>
            </a:r>
            <a:r>
              <a:rPr lang="zh-CN" altLang="pt-BR">
                <a:latin typeface="Arial"/>
              </a:rPr>
              <a:t>”</a:t>
            </a:r>
            <a:r>
              <a:rPr lang="zh-CN" altLang="pt-BR">
                <a:latin typeface="Times New Roman" pitchFamily="18" charset="0"/>
              </a:rPr>
              <a:t>现象。如果给定关键字</a:t>
            </a:r>
            <a:r>
              <a:rPr lang="en-US" altLang="zh-CN">
                <a:latin typeface="Times New Roman" pitchFamily="18" charset="0"/>
              </a:rPr>
              <a:t>k1</a:t>
            </a:r>
            <a:r>
              <a:rPr lang="zh-CN" altLang="en-US">
                <a:latin typeface="Times New Roman" pitchFamily="18" charset="0"/>
              </a:rPr>
              <a:t>，设</a:t>
            </a:r>
            <a:r>
              <a:rPr lang="en-US" altLang="zh-CN">
                <a:latin typeface="Times New Roman" pitchFamily="18" charset="0"/>
              </a:rPr>
              <a:t>hash(k1)=d</a:t>
            </a:r>
            <a:r>
              <a:rPr lang="zh-CN" altLang="en-US">
                <a:latin typeface="Times New Roman" pitchFamily="18" charset="0"/>
              </a:rPr>
              <a:t>，若</a:t>
            </a:r>
            <a:r>
              <a:rPr lang="en-US" altLang="zh-CN">
                <a:latin typeface="Times New Roman" pitchFamily="18" charset="0"/>
              </a:rPr>
              <a:t>d</a:t>
            </a:r>
            <a:r>
              <a:rPr lang="zh-CN" altLang="en-US">
                <a:latin typeface="Times New Roman" pitchFamily="18" charset="0"/>
              </a:rPr>
              <a:t>不空则发生冲突，而</a:t>
            </a:r>
            <a:r>
              <a:rPr lang="en-US" altLang="zh-CN">
                <a:latin typeface="Times New Roman" pitchFamily="18" charset="0"/>
              </a:rPr>
              <a:t>d+1</a:t>
            </a:r>
            <a:r>
              <a:rPr lang="zh-CN" altLang="en-US">
                <a:latin typeface="Times New Roman" pitchFamily="18" charset="0"/>
              </a:rPr>
              <a:t>是空位，则将</a:t>
            </a:r>
            <a:r>
              <a:rPr lang="en-US" altLang="zh-CN">
                <a:latin typeface="Times New Roman" pitchFamily="18" charset="0"/>
              </a:rPr>
              <a:t>k1</a:t>
            </a:r>
            <a:r>
              <a:rPr lang="zh-CN" altLang="en-US">
                <a:latin typeface="Times New Roman" pitchFamily="18" charset="0"/>
              </a:rPr>
              <a:t>存放在</a:t>
            </a:r>
            <a:r>
              <a:rPr lang="en-US" altLang="zh-CN">
                <a:latin typeface="Times New Roman" pitchFamily="18" charset="0"/>
              </a:rPr>
              <a:t>d+1</a:t>
            </a:r>
            <a:r>
              <a:rPr lang="zh-CN" altLang="en-US">
                <a:latin typeface="Times New Roman" pitchFamily="18" charset="0"/>
              </a:rPr>
              <a:t>位置。但当后来插入关键字</a:t>
            </a:r>
            <a:r>
              <a:rPr lang="en-US" altLang="zh-CN">
                <a:latin typeface="Times New Roman" pitchFamily="18" charset="0"/>
              </a:rPr>
              <a:t>k2</a:t>
            </a:r>
            <a:r>
              <a:rPr lang="zh-CN" altLang="en-US">
                <a:latin typeface="Times New Roman" pitchFamily="18" charset="0"/>
              </a:rPr>
              <a:t>时，</a:t>
            </a:r>
            <a:r>
              <a:rPr lang="en-US" altLang="zh-CN">
                <a:latin typeface="Times New Roman" pitchFamily="18" charset="0"/>
              </a:rPr>
              <a:t>h(k2)=d+1 </a:t>
            </a:r>
            <a:r>
              <a:rPr lang="zh-CN" altLang="en-US">
                <a:latin typeface="Times New Roman" pitchFamily="18" charset="0"/>
              </a:rPr>
              <a:t>，与本来不是同义词的</a:t>
            </a:r>
            <a:r>
              <a:rPr lang="en-US" altLang="zh-CN">
                <a:latin typeface="Times New Roman" pitchFamily="18" charset="0"/>
              </a:rPr>
              <a:t>k1</a:t>
            </a:r>
            <a:r>
              <a:rPr lang="zh-CN" altLang="en-US">
                <a:latin typeface="Times New Roman" pitchFamily="18" charset="0"/>
              </a:rPr>
              <a:t>发生了冲突，而</a:t>
            </a:r>
            <a:r>
              <a:rPr lang="en-US" altLang="zh-CN">
                <a:latin typeface="Times New Roman" pitchFamily="18" charset="0"/>
              </a:rPr>
              <a:t>d+2</a:t>
            </a:r>
            <a:r>
              <a:rPr lang="zh-CN" altLang="en-US">
                <a:latin typeface="Times New Roman" pitchFamily="18" charset="0"/>
              </a:rPr>
              <a:t>是空位，只好把</a:t>
            </a:r>
            <a:r>
              <a:rPr lang="en-US" altLang="zh-CN">
                <a:latin typeface="Times New Roman" pitchFamily="18" charset="0"/>
              </a:rPr>
              <a:t>k2</a:t>
            </a:r>
            <a:r>
              <a:rPr lang="zh-CN" altLang="en-US">
                <a:latin typeface="Times New Roman" pitchFamily="18" charset="0"/>
              </a:rPr>
              <a:t>存放在</a:t>
            </a:r>
            <a:r>
              <a:rPr lang="en-US" altLang="zh-CN">
                <a:latin typeface="Times New Roman" pitchFamily="18" charset="0"/>
              </a:rPr>
              <a:t>d+2</a:t>
            </a:r>
            <a:r>
              <a:rPr lang="zh-CN" altLang="en-US">
                <a:latin typeface="Times New Roman" pitchFamily="18" charset="0"/>
              </a:rPr>
              <a:t>中，如此等等，结果是把</a:t>
            </a:r>
            <a:r>
              <a:rPr lang="en-US" altLang="zh-CN">
                <a:latin typeface="Times New Roman" pitchFamily="18" charset="0"/>
              </a:rPr>
              <a:t>d</a:t>
            </a:r>
            <a:r>
              <a:rPr lang="zh-CN" altLang="en-US">
                <a:latin typeface="Times New Roman" pitchFamily="18" charset="0"/>
              </a:rPr>
              <a:t>，</a:t>
            </a:r>
            <a:r>
              <a:rPr lang="en-US" altLang="zh-CN">
                <a:latin typeface="Times New Roman" pitchFamily="18" charset="0"/>
              </a:rPr>
              <a:t>d+1</a:t>
            </a:r>
            <a:r>
              <a:rPr lang="zh-CN" altLang="en-US">
                <a:latin typeface="Times New Roman" pitchFamily="18" charset="0"/>
              </a:rPr>
              <a:t>，</a:t>
            </a:r>
            <a:r>
              <a:rPr lang="en-US" altLang="zh-CN">
                <a:latin typeface="Times New Roman" pitchFamily="18" charset="0"/>
              </a:rPr>
              <a:t>d+2</a:t>
            </a:r>
            <a:r>
              <a:rPr lang="zh-CN" altLang="en-US">
                <a:latin typeface="Times New Roman" pitchFamily="18" charset="0"/>
              </a:rPr>
              <a:t>，</a:t>
            </a:r>
            <a:r>
              <a:rPr lang="en-US" altLang="zh-CN">
                <a:latin typeface="Arial"/>
              </a:rPr>
              <a:t>…</a:t>
            </a:r>
            <a:r>
              <a:rPr lang="zh-CN" altLang="en-US">
                <a:latin typeface="Times New Roman" pitchFamily="18" charset="0"/>
              </a:rPr>
              <a:t>，本不是同义词的关键字当成同义词来处理。堆积增加了查找长度。 </a:t>
            </a:r>
          </a:p>
          <a:p>
            <a:pPr>
              <a:spcBef>
                <a:spcPct val="20000"/>
              </a:spcBef>
              <a:buClr>
                <a:schemeClr val="bg2"/>
              </a:buClr>
              <a:buFont typeface="Monotype Sorts" pitchFamily="2" charset="2"/>
              <a:buNone/>
            </a:pPr>
            <a:r>
              <a:rPr lang="zh-CN" altLang="en-US">
                <a:latin typeface="Times New Roman" pitchFamily="18" charset="0"/>
              </a:rPr>
              <a:t>   　在线性探查法中，造成堆积现象的根本原因是探查序列仅集中在发生冲突的单元的后面，没有在整个线性表空间上分散开。下面介绍的双散列函数探查法可以较好地克服这种堆积现象的发生。</a:t>
            </a:r>
          </a:p>
        </p:txBody>
      </p:sp>
    </p:spTree>
  </p:cSld>
  <p:clrMapOvr>
    <a:masterClrMapping/>
  </p:clrMapOvr>
  <p:transition>
    <p:cover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双散列函数探查法</a:t>
            </a:r>
          </a:p>
          <a:p>
            <a:pPr>
              <a:spcBef>
                <a:spcPct val="20000"/>
              </a:spcBef>
              <a:buClr>
                <a:schemeClr val="bg2"/>
              </a:buClr>
              <a:buFont typeface="Monotype Sorts" pitchFamily="2" charset="2"/>
              <a:buNone/>
            </a:pPr>
            <a:r>
              <a:rPr lang="zh-CN" altLang="en-US">
                <a:latin typeface="Times New Roman" pitchFamily="18" charset="0"/>
              </a:rPr>
              <a:t>    　这种方法使用两个哈希函数</a:t>
            </a:r>
            <a:r>
              <a:rPr lang="en-US" altLang="zh-CN">
                <a:latin typeface="Times New Roman" pitchFamily="18" charset="0"/>
              </a:rPr>
              <a:t>hash1 </a:t>
            </a:r>
            <a:r>
              <a:rPr lang="zh-CN" altLang="en-US">
                <a:latin typeface="Times New Roman" pitchFamily="18" charset="0"/>
              </a:rPr>
              <a:t>和</a:t>
            </a:r>
            <a:r>
              <a:rPr lang="en-US" altLang="zh-CN">
                <a:latin typeface="Times New Roman" pitchFamily="18" charset="0"/>
              </a:rPr>
              <a:t>hash2 </a:t>
            </a:r>
            <a:r>
              <a:rPr lang="zh-CN" altLang="en-US">
                <a:latin typeface="Times New Roman" pitchFamily="18" charset="0"/>
              </a:rPr>
              <a:t>，其中</a:t>
            </a:r>
            <a:r>
              <a:rPr lang="en-US" altLang="zh-CN">
                <a:latin typeface="Times New Roman" pitchFamily="18" charset="0"/>
              </a:rPr>
              <a:t>hash1 </a:t>
            </a:r>
            <a:r>
              <a:rPr lang="zh-CN" altLang="en-US">
                <a:latin typeface="Times New Roman" pitchFamily="18" charset="0"/>
              </a:rPr>
              <a:t>和前面的</a:t>
            </a:r>
            <a:r>
              <a:rPr lang="en-US" altLang="zh-CN">
                <a:latin typeface="Times New Roman" pitchFamily="18" charset="0"/>
              </a:rPr>
              <a:t>hash</a:t>
            </a:r>
            <a:r>
              <a:rPr lang="zh-CN" altLang="en-US">
                <a:latin typeface="Times New Roman" pitchFamily="18" charset="0"/>
              </a:rPr>
              <a:t>（</a:t>
            </a:r>
            <a:r>
              <a:rPr lang="en-US" altLang="zh-CN">
                <a:latin typeface="Times New Roman" pitchFamily="18" charset="0"/>
              </a:rPr>
              <a:t>K</a:t>
            </a:r>
            <a:r>
              <a:rPr lang="zh-CN" altLang="en-US">
                <a:latin typeface="Times New Roman" pitchFamily="18" charset="0"/>
              </a:rPr>
              <a:t>）一样，是以关键字为自变量产生一个</a:t>
            </a:r>
            <a:r>
              <a:rPr lang="en-US" altLang="zh-CN">
                <a:latin typeface="Times New Roman" pitchFamily="18" charset="0"/>
              </a:rPr>
              <a:t>0</a:t>
            </a:r>
            <a:r>
              <a:rPr lang="zh-CN" altLang="en-US">
                <a:latin typeface="Times New Roman" pitchFamily="18" charset="0"/>
              </a:rPr>
              <a:t>至</a:t>
            </a:r>
            <a:r>
              <a:rPr lang="en-US" altLang="zh-CN">
                <a:latin typeface="Times New Roman" pitchFamily="18" charset="0"/>
              </a:rPr>
              <a:t>m-1</a:t>
            </a:r>
            <a:r>
              <a:rPr lang="zh-CN" altLang="en-US">
                <a:latin typeface="Times New Roman" pitchFamily="18" charset="0"/>
              </a:rPr>
              <a:t>之间的数作为哈希地址，</a:t>
            </a:r>
            <a:r>
              <a:rPr lang="en-US" altLang="zh-CN">
                <a:latin typeface="Times New Roman" pitchFamily="18" charset="0"/>
              </a:rPr>
              <a:t>hash2</a:t>
            </a:r>
            <a:r>
              <a:rPr lang="zh-CN" altLang="en-US">
                <a:latin typeface="Times New Roman" pitchFamily="18" charset="0"/>
              </a:rPr>
              <a:t>也是以关键字为自变量，产生一个</a:t>
            </a:r>
            <a:r>
              <a:rPr lang="en-US" altLang="zh-CN">
                <a:latin typeface="Times New Roman" pitchFamily="18" charset="0"/>
              </a:rPr>
              <a:t>1</a:t>
            </a:r>
            <a:r>
              <a:rPr lang="zh-CN" altLang="en-US">
                <a:latin typeface="Times New Roman" pitchFamily="18" charset="0"/>
              </a:rPr>
              <a:t>至</a:t>
            </a:r>
            <a:r>
              <a:rPr lang="en-US" altLang="zh-CN">
                <a:latin typeface="Times New Roman" pitchFamily="18" charset="0"/>
              </a:rPr>
              <a:t>m-1</a:t>
            </a:r>
            <a:r>
              <a:rPr lang="zh-CN" altLang="en-US">
                <a:latin typeface="Times New Roman" pitchFamily="18" charset="0"/>
              </a:rPr>
              <a:t>之间的并和</a:t>
            </a:r>
            <a:r>
              <a:rPr lang="en-US" altLang="zh-CN">
                <a:latin typeface="Times New Roman" pitchFamily="18" charset="0"/>
              </a:rPr>
              <a:t>m</a:t>
            </a:r>
            <a:r>
              <a:rPr lang="zh-CN" altLang="en-US">
                <a:latin typeface="Times New Roman" pitchFamily="18" charset="0"/>
              </a:rPr>
              <a:t>互素的数（即</a:t>
            </a:r>
            <a:r>
              <a:rPr lang="en-US" altLang="zh-CN">
                <a:latin typeface="Times New Roman" pitchFamily="18" charset="0"/>
              </a:rPr>
              <a:t>m</a:t>
            </a:r>
            <a:r>
              <a:rPr lang="zh-CN" altLang="en-US">
                <a:latin typeface="Times New Roman" pitchFamily="18" charset="0"/>
              </a:rPr>
              <a:t>不能被该数整除）作为探查序列的地址增量（即步长），双散列函数的探查序列为</a:t>
            </a:r>
            <a:endParaRPr lang="zh-CN" altLang="pt-BR">
              <a:latin typeface="Times New Roman" pitchFamily="18" charset="0"/>
            </a:endParaRPr>
          </a:p>
          <a:p>
            <a:pPr>
              <a:spcBef>
                <a:spcPct val="20000"/>
              </a:spcBef>
              <a:buClr>
                <a:schemeClr val="bg2"/>
              </a:buClr>
              <a:buFont typeface="Monotype Sorts" pitchFamily="2" charset="2"/>
              <a:buNone/>
            </a:pPr>
            <a:r>
              <a:rPr lang="pt-BR" altLang="zh-CN">
                <a:latin typeface="Times New Roman" pitchFamily="18" charset="0"/>
              </a:rPr>
              <a:t>d 0 =</a:t>
            </a:r>
            <a:r>
              <a:rPr lang="en-US" altLang="zh-CN">
                <a:latin typeface="Times New Roman" pitchFamily="18" charset="0"/>
              </a:rPr>
              <a:t> hash1</a:t>
            </a:r>
            <a:r>
              <a:rPr lang="zh-CN" altLang="pt-BR">
                <a:latin typeface="Times New Roman" pitchFamily="18" charset="0"/>
              </a:rPr>
              <a:t>（</a:t>
            </a:r>
            <a:r>
              <a:rPr lang="pt-BR" altLang="zh-CN">
                <a:latin typeface="Times New Roman" pitchFamily="18" charset="0"/>
              </a:rPr>
              <a:t>K</a:t>
            </a:r>
            <a:r>
              <a:rPr lang="zh-CN" altLang="pt-BR">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d 1 =</a:t>
            </a:r>
            <a:r>
              <a:rPr lang="zh-CN" altLang="pt-BR">
                <a:latin typeface="Times New Roman" pitchFamily="18" charset="0"/>
              </a:rPr>
              <a:t>（</a:t>
            </a:r>
            <a:r>
              <a:rPr lang="pt-BR" altLang="zh-CN">
                <a:latin typeface="Times New Roman" pitchFamily="18" charset="0"/>
              </a:rPr>
              <a:t>d i-1 +</a:t>
            </a:r>
            <a:r>
              <a:rPr lang="en-US" altLang="zh-CN">
                <a:latin typeface="Times New Roman" pitchFamily="18" charset="0"/>
              </a:rPr>
              <a:t> hash2</a:t>
            </a:r>
            <a:r>
              <a:rPr lang="zh-CN" altLang="pt-BR">
                <a:latin typeface="Times New Roman" pitchFamily="18" charset="0"/>
              </a:rPr>
              <a:t>（</a:t>
            </a:r>
            <a:r>
              <a:rPr lang="pt-BR" altLang="zh-CN">
                <a:latin typeface="Times New Roman" pitchFamily="18" charset="0"/>
              </a:rPr>
              <a:t>K</a:t>
            </a:r>
            <a:r>
              <a:rPr lang="zh-CN" altLang="pt-BR">
                <a:latin typeface="Times New Roman" pitchFamily="18" charset="0"/>
              </a:rPr>
              <a:t>））</a:t>
            </a:r>
            <a:r>
              <a:rPr lang="pt-BR" altLang="zh-CN">
                <a:latin typeface="Times New Roman" pitchFamily="18" charset="0"/>
              </a:rPr>
              <a:t>%m  </a:t>
            </a:r>
            <a:r>
              <a:rPr lang="zh-CN" altLang="pt-BR">
                <a:latin typeface="Times New Roman" pitchFamily="18" charset="0"/>
              </a:rPr>
              <a:t>（</a:t>
            </a:r>
            <a:r>
              <a:rPr lang="pt-BR" altLang="zh-CN">
                <a:latin typeface="Times New Roman" pitchFamily="18" charset="0"/>
              </a:rPr>
              <a:t>1≤i≤m-1</a:t>
            </a:r>
            <a:r>
              <a:rPr lang="zh-CN" altLang="pt-BR">
                <a:latin typeface="Times New Roman" pitchFamily="18" charset="0"/>
              </a:rPr>
              <a:t>）</a:t>
            </a:r>
            <a:endParaRPr lang="zh-CN" altLang="en-US">
              <a:latin typeface="Times New Roman" pitchFamily="18" charset="0"/>
            </a:endParaRPr>
          </a:p>
        </p:txBody>
      </p:sp>
    </p:spTree>
  </p:cSld>
  <p:clrMapOvr>
    <a:masterClrMapping/>
  </p:clrMapOvr>
  <p:transition>
    <p:cover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p:cNvSpPr>
          <p:nvPr/>
        </p:nvSpPr>
        <p:spPr bwMode="auto">
          <a:xfrm>
            <a:off x="468313" y="477838"/>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b="1">
                <a:latin typeface="Times New Roman" pitchFamily="18" charset="0"/>
              </a:rPr>
              <a:t>　　</a:t>
            </a:r>
            <a:r>
              <a:rPr lang="en-US" altLang="zh-CN" b="1">
                <a:latin typeface="Times New Roman" pitchFamily="18" charset="0"/>
              </a:rPr>
              <a:t>2</a:t>
            </a:r>
            <a:r>
              <a:rPr lang="zh-CN" altLang="en-US" b="1">
                <a:latin typeface="Times New Roman" pitchFamily="18" charset="0"/>
              </a:rPr>
              <a:t>．拉链法</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用拉链法处理冲突的方法是：把具有相同哈希地址的关键字存放在同一个链表中，称为同义词链表。</a:t>
            </a:r>
          </a:p>
          <a:p>
            <a:pPr>
              <a:spcBef>
                <a:spcPct val="20000"/>
              </a:spcBef>
              <a:buClr>
                <a:schemeClr val="bg2"/>
              </a:buClr>
              <a:buFont typeface="Monotype Sorts" pitchFamily="2" charset="2"/>
              <a:buNone/>
            </a:pPr>
            <a:r>
              <a:rPr lang="zh-CN" altLang="en-US">
                <a:latin typeface="Times New Roman" pitchFamily="18" charset="0"/>
              </a:rPr>
              <a:t>　　有</a:t>
            </a:r>
            <a:r>
              <a:rPr lang="en-US" altLang="zh-CN">
                <a:latin typeface="Times New Roman" pitchFamily="18" charset="0"/>
              </a:rPr>
              <a:t>m</a:t>
            </a:r>
            <a:r>
              <a:rPr lang="zh-CN" altLang="en-US">
                <a:latin typeface="Times New Roman" pitchFamily="18" charset="0"/>
              </a:rPr>
              <a:t>个散列地址就有</a:t>
            </a:r>
            <a:r>
              <a:rPr lang="en-US" altLang="zh-CN">
                <a:latin typeface="Times New Roman" pitchFamily="18" charset="0"/>
              </a:rPr>
              <a:t>m</a:t>
            </a:r>
            <a:r>
              <a:rPr lang="zh-CN" altLang="en-US">
                <a:latin typeface="Times New Roman" pitchFamily="18" charset="0"/>
              </a:rPr>
              <a:t>个链表，同时用顺序表（数组</a:t>
            </a:r>
            <a:r>
              <a:rPr lang="en-US" altLang="zh-CN">
                <a:latin typeface="Times New Roman" pitchFamily="18" charset="0"/>
              </a:rPr>
              <a:t>t[MAX]</a:t>
            </a:r>
            <a:r>
              <a:rPr lang="zh-CN" altLang="en-US">
                <a:latin typeface="Times New Roman" pitchFamily="18" charset="0"/>
              </a:rPr>
              <a:t>）存放各个链表的头指针，顺序表的长度就是线性表的长度，另外申请存储空间存储同义词链表。例如，对于</a:t>
            </a:r>
            <a:r>
              <a:rPr lang="en-US" altLang="zh-CN">
                <a:latin typeface="Times New Roman" pitchFamily="18" charset="0"/>
              </a:rPr>
              <a:t>m=5</a:t>
            </a:r>
            <a:r>
              <a:rPr lang="zh-CN" altLang="en-US">
                <a:latin typeface="Times New Roman" pitchFamily="18" charset="0"/>
              </a:rPr>
              <a:t>，</a:t>
            </a:r>
            <a:r>
              <a:rPr lang="en-US" altLang="zh-CN">
                <a:latin typeface="Times New Roman" pitchFamily="18" charset="0"/>
              </a:rPr>
              <a:t>hash(x)=x%5</a:t>
            </a:r>
            <a:r>
              <a:rPr lang="zh-CN" altLang="en-US">
                <a:latin typeface="Times New Roman" pitchFamily="18" charset="0"/>
              </a:rPr>
              <a:t>，关键字序列为</a:t>
            </a:r>
            <a:r>
              <a:rPr lang="en-US" altLang="zh-CN">
                <a:latin typeface="Times New Roman" pitchFamily="18" charset="0"/>
              </a:rPr>
              <a:t>{11</a:t>
            </a:r>
            <a:r>
              <a:rPr lang="zh-CN" altLang="en-US">
                <a:latin typeface="Times New Roman" pitchFamily="18" charset="0"/>
              </a:rPr>
              <a:t>，</a:t>
            </a:r>
            <a:r>
              <a:rPr lang="en-US" altLang="zh-CN">
                <a:latin typeface="Times New Roman" pitchFamily="18" charset="0"/>
              </a:rPr>
              <a:t>12</a:t>
            </a:r>
            <a:r>
              <a:rPr lang="zh-CN" altLang="en-US">
                <a:latin typeface="Times New Roman" pitchFamily="18" charset="0"/>
              </a:rPr>
              <a:t>，</a:t>
            </a:r>
            <a:r>
              <a:rPr lang="en-US" altLang="zh-CN">
                <a:latin typeface="Times New Roman" pitchFamily="18" charset="0"/>
              </a:rPr>
              <a:t>15</a:t>
            </a:r>
            <a:r>
              <a:rPr lang="zh-CN" altLang="en-US">
                <a:latin typeface="Times New Roman" pitchFamily="18" charset="0"/>
              </a:rPr>
              <a:t>，</a:t>
            </a:r>
            <a:r>
              <a:rPr lang="en-US" altLang="zh-CN">
                <a:latin typeface="Times New Roman" pitchFamily="18" charset="0"/>
              </a:rPr>
              <a:t>17</a:t>
            </a:r>
            <a:r>
              <a:rPr lang="zh-CN" altLang="en-US">
                <a:latin typeface="Times New Roman" pitchFamily="18" charset="0"/>
              </a:rPr>
              <a:t>，</a:t>
            </a:r>
            <a:r>
              <a:rPr lang="en-US" altLang="zh-CN">
                <a:latin typeface="Times New Roman" pitchFamily="18" charset="0"/>
              </a:rPr>
              <a:t>19</a:t>
            </a:r>
            <a:r>
              <a:rPr lang="zh-CN" altLang="en-US">
                <a:latin typeface="Times New Roman" pitchFamily="18" charset="0"/>
              </a:rPr>
              <a:t>，</a:t>
            </a:r>
            <a:r>
              <a:rPr lang="en-US" altLang="zh-CN">
                <a:latin typeface="Times New Roman" pitchFamily="18" charset="0"/>
              </a:rPr>
              <a:t>10}</a:t>
            </a:r>
            <a:r>
              <a:rPr lang="zh-CN" altLang="en-US">
                <a:latin typeface="Times New Roman" pitchFamily="18" charset="0"/>
              </a:rPr>
              <a:t>，用拉链法解决冲突的线性表如图</a:t>
            </a:r>
            <a:r>
              <a:rPr lang="en-US" altLang="zh-CN">
                <a:latin typeface="Times New Roman" pitchFamily="18" charset="0"/>
              </a:rPr>
              <a:t>7-5</a:t>
            </a:r>
            <a:r>
              <a:rPr lang="zh-CN" altLang="en-US">
                <a:latin typeface="Times New Roman" pitchFamily="18" charset="0"/>
              </a:rPr>
              <a:t>所示。</a:t>
            </a:r>
          </a:p>
        </p:txBody>
      </p:sp>
      <p:pic>
        <p:nvPicPr>
          <p:cNvPr id="542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7675" y="3644900"/>
            <a:ext cx="2520950" cy="234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276" name="Rectangle 4"/>
          <p:cNvSpPr>
            <a:spLocks noChangeArrowheads="1"/>
          </p:cNvSpPr>
          <p:nvPr/>
        </p:nvSpPr>
        <p:spPr bwMode="auto">
          <a:xfrm>
            <a:off x="2041525" y="5984875"/>
            <a:ext cx="4246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2000"/>
              <a:t>图</a:t>
            </a:r>
            <a:r>
              <a:rPr lang="en-US" altLang="zh-CN" sz="2000"/>
              <a:t>7-5 </a:t>
            </a:r>
            <a:r>
              <a:rPr lang="zh-CN" altLang="en-US" sz="2000"/>
              <a:t>拉链法处理冲突的线性表示例</a:t>
            </a:r>
            <a:r>
              <a:rPr lang="zh-CN" altLang="en-US" sz="2000" b="1"/>
              <a:t> </a:t>
            </a:r>
          </a:p>
        </p:txBody>
      </p:sp>
    </p:spTree>
  </p:cSld>
  <p:clrMapOvr>
    <a:masterClrMapping/>
  </p:clrMapOvr>
  <p:transition>
    <p:cover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将线性表置初态只需将</a:t>
            </a:r>
            <a:r>
              <a:rPr lang="en-US" altLang="zh-CN">
                <a:latin typeface="Times New Roman" pitchFamily="18" charset="0"/>
              </a:rPr>
              <a:t>t</a:t>
            </a:r>
            <a:r>
              <a:rPr lang="zh-CN" altLang="en-US">
                <a:latin typeface="Times New Roman" pitchFamily="18" charset="0"/>
              </a:rPr>
              <a:t>数组的所有元素置成空指针即可。以下算法假设记录中仅含关键字，则线性表的结点类型定义如下：</a:t>
            </a:r>
          </a:p>
          <a:p>
            <a:pPr>
              <a:spcBef>
                <a:spcPct val="20000"/>
              </a:spcBef>
              <a:buClr>
                <a:schemeClr val="bg2"/>
              </a:buClr>
              <a:buFont typeface="Monotype Sorts" pitchFamily="2" charset="2"/>
              <a:buNone/>
            </a:pPr>
            <a:r>
              <a:rPr lang="en-US" altLang="zh-CN">
                <a:latin typeface="Times New Roman" pitchFamily="18" charset="0"/>
              </a:rPr>
              <a:t>typedef struct node </a:t>
            </a:r>
          </a:p>
          <a:p>
            <a:pPr>
              <a:spcBef>
                <a:spcPct val="20000"/>
              </a:spcBef>
              <a:buClr>
                <a:schemeClr val="bg2"/>
              </a:buClr>
              <a:buFont typeface="Monotype Sorts" pitchFamily="2" charset="2"/>
              <a:buNone/>
            </a:pPr>
            <a:r>
              <a:rPr lang="en-US" altLang="zh-CN">
                <a:latin typeface="Times New Roman" pitchFamily="18" charset="0"/>
              </a:rPr>
              <a:t>{int key;</a:t>
            </a:r>
          </a:p>
          <a:p>
            <a:pPr>
              <a:spcBef>
                <a:spcPct val="20000"/>
              </a:spcBef>
              <a:buClr>
                <a:schemeClr val="bg2"/>
              </a:buClr>
              <a:buFont typeface="Monotype Sorts" pitchFamily="2" charset="2"/>
              <a:buNone/>
            </a:pPr>
            <a:r>
              <a:rPr lang="en-US" altLang="zh-CN">
                <a:latin typeface="Times New Roman" pitchFamily="18" charset="0"/>
              </a:rPr>
              <a:t> struct node *link;}NODE;</a:t>
            </a:r>
          </a:p>
          <a:p>
            <a:pPr>
              <a:spcBef>
                <a:spcPct val="20000"/>
              </a:spcBef>
              <a:buClr>
                <a:schemeClr val="bg2"/>
              </a:buClr>
              <a:buFont typeface="Monotype Sorts" pitchFamily="2" charset="2"/>
              <a:buNone/>
            </a:pPr>
            <a:r>
              <a:rPr lang="zh-CN" altLang="en-US">
                <a:latin typeface="Times New Roman" pitchFamily="18" charset="0"/>
              </a:rPr>
              <a:t>　　所有哈希函数为</a:t>
            </a:r>
            <a:r>
              <a:rPr lang="en-US" altLang="zh-CN">
                <a:latin typeface="Times New Roman" pitchFamily="18" charset="0"/>
              </a:rPr>
              <a:t>hash(x)</a:t>
            </a:r>
            <a:r>
              <a:rPr lang="zh-CN" altLang="en-US">
                <a:latin typeface="Times New Roman" pitchFamily="18" charset="0"/>
              </a:rPr>
              <a:t>，在线性表</a:t>
            </a:r>
            <a:r>
              <a:rPr lang="en-US" altLang="zh-CN">
                <a:latin typeface="Times New Roman" pitchFamily="18" charset="0"/>
              </a:rPr>
              <a:t>t</a:t>
            </a:r>
            <a:r>
              <a:rPr lang="zh-CN" altLang="en-US">
                <a:latin typeface="Times New Roman" pitchFamily="18" charset="0"/>
              </a:rPr>
              <a:t>中查找关键字等于给定值</a:t>
            </a:r>
            <a:r>
              <a:rPr lang="en-US" altLang="zh-CN">
                <a:latin typeface="Times New Roman" pitchFamily="18" charset="0"/>
              </a:rPr>
              <a:t>k</a:t>
            </a:r>
            <a:r>
              <a:rPr lang="zh-CN" altLang="en-US">
                <a:latin typeface="Times New Roman" pitchFamily="18" charset="0"/>
              </a:rPr>
              <a:t>的记录，若查找成功返回值为存放该记录的地址，否则返回值为空指针，算法如下：</a:t>
            </a:r>
          </a:p>
          <a:p>
            <a:pPr>
              <a:spcBef>
                <a:spcPct val="20000"/>
              </a:spcBef>
              <a:buClr>
                <a:schemeClr val="bg2"/>
              </a:buClr>
              <a:buFont typeface="Monotype Sorts" pitchFamily="2" charset="2"/>
              <a:buNone/>
            </a:pPr>
            <a:r>
              <a:rPr lang="en-US" altLang="zh-CN">
                <a:latin typeface="Times New Roman" pitchFamily="18" charset="0"/>
              </a:rPr>
              <a:t>#define MAX 50</a:t>
            </a:r>
          </a:p>
          <a:p>
            <a:pPr>
              <a:spcBef>
                <a:spcPct val="20000"/>
              </a:spcBef>
              <a:buClr>
                <a:schemeClr val="bg2"/>
              </a:buClr>
              <a:buFont typeface="Monotype Sorts" pitchFamily="2" charset="2"/>
              <a:buNone/>
            </a:pPr>
            <a:r>
              <a:rPr lang="en-US" altLang="zh-CN">
                <a:latin typeface="Times New Roman" pitchFamily="18" charset="0"/>
              </a:rPr>
              <a:t>#include &lt;stdio.h&gt;</a:t>
            </a:r>
          </a:p>
          <a:p>
            <a:pPr>
              <a:spcBef>
                <a:spcPct val="20000"/>
              </a:spcBef>
              <a:buClr>
                <a:schemeClr val="bg2"/>
              </a:buClr>
              <a:buFont typeface="Monotype Sorts" pitchFamily="2" charset="2"/>
              <a:buNone/>
            </a:pPr>
            <a:r>
              <a:rPr lang="en-US" altLang="zh-CN">
                <a:latin typeface="Times New Roman" pitchFamily="18" charset="0"/>
              </a:rPr>
              <a:t>#include &lt;stdlib.h&gt;</a:t>
            </a:r>
          </a:p>
          <a:p>
            <a:pPr>
              <a:spcBef>
                <a:spcPct val="20000"/>
              </a:spcBef>
              <a:buClr>
                <a:schemeClr val="bg2"/>
              </a:buClr>
              <a:buFont typeface="Monotype Sorts" pitchFamily="2" charset="2"/>
              <a:buNone/>
            </a:pPr>
            <a:r>
              <a:rPr lang="en-US" altLang="zh-CN">
                <a:latin typeface="Times New Roman" pitchFamily="18" charset="0"/>
              </a:rPr>
              <a:t>struct node </a:t>
            </a:r>
          </a:p>
        </p:txBody>
      </p:sp>
    </p:spTree>
  </p:cSld>
  <p:clrMapOvr>
    <a:masterClrMapping/>
  </p:clrMapOvr>
  <p:transition>
    <p:cover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p:cNvSpPr>
          <p:nvPr/>
        </p:nvSpPr>
        <p:spPr bwMode="auto">
          <a:xfrm>
            <a:off x="468313" y="549275"/>
            <a:ext cx="8353425" cy="5616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{int key;</a:t>
            </a:r>
          </a:p>
          <a:p>
            <a:pPr>
              <a:spcBef>
                <a:spcPct val="20000"/>
              </a:spcBef>
              <a:buClr>
                <a:schemeClr val="bg2"/>
              </a:buClr>
              <a:buFont typeface="Monotype Sorts" pitchFamily="2" charset="2"/>
              <a:buNone/>
            </a:pPr>
            <a:r>
              <a:rPr lang="en-US" altLang="zh-CN">
                <a:latin typeface="Times New Roman" pitchFamily="18" charset="0"/>
              </a:rPr>
              <a:t> struct node *link;}NODE;</a:t>
            </a:r>
          </a:p>
          <a:p>
            <a:pPr>
              <a:spcBef>
                <a:spcPct val="20000"/>
              </a:spcBef>
              <a:buClr>
                <a:schemeClr val="bg2"/>
              </a:buClr>
              <a:buFont typeface="Monotype Sorts" pitchFamily="2" charset="2"/>
              <a:buNone/>
            </a:pPr>
            <a:r>
              <a:rPr lang="en-US" altLang="zh-CN">
                <a:latin typeface="Times New Roman" pitchFamily="18" charset="0"/>
              </a:rPr>
              <a:t>NODE *linksearch( NODE *t[ ],int k)</a:t>
            </a:r>
          </a:p>
          <a:p>
            <a:pPr>
              <a:spcBef>
                <a:spcPct val="20000"/>
              </a:spcBef>
              <a:buClr>
                <a:schemeClr val="bg2"/>
              </a:buClr>
              <a:buFont typeface="Monotype Sorts" pitchFamily="2" charset="2"/>
              <a:buNone/>
            </a:pPr>
            <a:r>
              <a:rPr lang="en-US" altLang="zh-CN">
                <a:latin typeface="Times New Roman" pitchFamily="18" charset="0"/>
              </a:rPr>
              <a:t>{/*</a:t>
            </a:r>
            <a:r>
              <a:rPr lang="zh-CN" altLang="en-US">
                <a:latin typeface="Times New Roman" pitchFamily="18" charset="0"/>
              </a:rPr>
              <a:t>在用拉链法处理冲突的线性表</a:t>
            </a:r>
            <a:r>
              <a:rPr lang="en-US" altLang="zh-CN">
                <a:latin typeface="Times New Roman" pitchFamily="18" charset="0"/>
              </a:rPr>
              <a:t>t</a:t>
            </a:r>
            <a:r>
              <a:rPr lang="zh-CN" altLang="en-US">
                <a:latin typeface="Times New Roman" pitchFamily="18" charset="0"/>
              </a:rPr>
              <a:t>中查找关键字为给定值</a:t>
            </a:r>
            <a:r>
              <a:rPr lang="en-US" altLang="zh-CN">
                <a:latin typeface="Times New Roman" pitchFamily="18" charset="0"/>
              </a:rPr>
              <a:t>k</a:t>
            </a:r>
            <a:r>
              <a:rPr lang="zh-CN" altLang="en-US">
                <a:latin typeface="Times New Roman" pitchFamily="18" charset="0"/>
              </a:rPr>
              <a:t>的记录*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NODE *p</a:t>
            </a:r>
          </a:p>
          <a:p>
            <a:pPr>
              <a:spcBef>
                <a:spcPct val="20000"/>
              </a:spcBef>
              <a:buClr>
                <a:schemeClr val="bg2"/>
              </a:buClr>
              <a:buFont typeface="Monotype Sorts" pitchFamily="2" charset="2"/>
              <a:buNone/>
            </a:pPr>
            <a:r>
              <a:rPr lang="en-US" altLang="zh-CN">
                <a:latin typeface="Times New Roman" pitchFamily="18" charset="0"/>
              </a:rPr>
              <a:t> int i;</a:t>
            </a:r>
          </a:p>
          <a:p>
            <a:pPr>
              <a:spcBef>
                <a:spcPct val="20000"/>
              </a:spcBef>
              <a:buClr>
                <a:schemeClr val="bg2"/>
              </a:buClr>
              <a:buFont typeface="Monotype Sorts" pitchFamily="2" charset="2"/>
              <a:buNone/>
            </a:pPr>
            <a:r>
              <a:rPr lang="en-US" altLang="zh-CN">
                <a:latin typeface="Times New Roman" pitchFamily="18" charset="0"/>
              </a:rPr>
              <a:t> i=k %5;</a:t>
            </a:r>
          </a:p>
          <a:p>
            <a:pPr>
              <a:spcBef>
                <a:spcPct val="20000"/>
              </a:spcBef>
              <a:buClr>
                <a:schemeClr val="bg2"/>
              </a:buClr>
              <a:buFont typeface="Monotype Sorts" pitchFamily="2" charset="2"/>
              <a:buNone/>
            </a:pPr>
            <a:r>
              <a:rPr lang="en-US" altLang="zh-CN">
                <a:latin typeface="Times New Roman" pitchFamily="18" charset="0"/>
              </a:rPr>
              <a:t> if(t[i]==NULL) return(NULL);</a:t>
            </a:r>
          </a:p>
          <a:p>
            <a:pPr>
              <a:spcBef>
                <a:spcPct val="20000"/>
              </a:spcBef>
              <a:buClr>
                <a:schemeClr val="bg2"/>
              </a:buClr>
              <a:buFont typeface="Monotype Sorts" pitchFamily="2" charset="2"/>
              <a:buNone/>
            </a:pPr>
            <a:r>
              <a:rPr lang="en-US" altLang="zh-CN">
                <a:latin typeface="Times New Roman" pitchFamily="18" charset="0"/>
              </a:rPr>
              <a:t> p=t[i];</a:t>
            </a:r>
          </a:p>
          <a:p>
            <a:pPr>
              <a:spcBef>
                <a:spcPct val="20000"/>
              </a:spcBef>
              <a:buClr>
                <a:schemeClr val="bg2"/>
              </a:buClr>
              <a:buFont typeface="Monotype Sorts" pitchFamily="2" charset="2"/>
              <a:buNone/>
            </a:pPr>
            <a:r>
              <a:rPr lang="en-US" altLang="zh-CN">
                <a:latin typeface="Times New Roman" pitchFamily="18" charset="0"/>
              </a:rPr>
              <a:t> while(p!=NULL)</a:t>
            </a:r>
          </a:p>
          <a:p>
            <a:pPr>
              <a:spcBef>
                <a:spcPct val="20000"/>
              </a:spcBef>
              <a:buClr>
                <a:schemeClr val="bg2"/>
              </a:buClr>
              <a:buFont typeface="Monotype Sorts" pitchFamily="2" charset="2"/>
              <a:buNone/>
            </a:pPr>
            <a:r>
              <a:rPr lang="en-US" altLang="zh-CN">
                <a:latin typeface="Times New Roman" pitchFamily="18" charset="0"/>
              </a:rPr>
              <a:t>  if(p-&gt;key==k) return(p);</a:t>
            </a:r>
          </a:p>
          <a:p>
            <a:pPr>
              <a:spcBef>
                <a:spcPct val="20000"/>
              </a:spcBef>
              <a:buClr>
                <a:schemeClr val="bg2"/>
              </a:buClr>
              <a:buFont typeface="Monotype Sorts" pitchFamily="2" charset="2"/>
              <a:buNone/>
            </a:pPr>
            <a:r>
              <a:rPr lang="en-US" altLang="zh-CN">
                <a:latin typeface="Times New Roman" pitchFamily="18" charset="0"/>
              </a:rPr>
              <a:t>  else p=p-&gt;link;</a:t>
            </a:r>
          </a:p>
        </p:txBody>
      </p:sp>
    </p:spTree>
  </p:cSld>
  <p:clrMapOvr>
    <a:masterClrMapping/>
  </p:clrMapOvr>
  <p:transition>
    <p:cover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Rot="1" noChangeArrowheads="1"/>
          </p:cNvSpPr>
          <p:nvPr/>
        </p:nvSpPr>
        <p:spPr bwMode="auto">
          <a:xfrm>
            <a:off x="468313" y="6207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return(NULL);</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int linkinsert(NODE *t[ ],int k)</a:t>
            </a:r>
          </a:p>
          <a:p>
            <a:pPr>
              <a:spcBef>
                <a:spcPct val="20000"/>
              </a:spcBef>
              <a:buClr>
                <a:schemeClr val="bg2"/>
              </a:buClr>
              <a:buFont typeface="Monotype Sorts" pitchFamily="2" charset="2"/>
              <a:buNone/>
            </a:pPr>
            <a:r>
              <a:rPr lang="en-US" altLang="zh-CN">
                <a:latin typeface="Times New Roman" pitchFamily="18" charset="0"/>
              </a:rPr>
              <a:t>{/*</a:t>
            </a:r>
            <a:r>
              <a:rPr lang="zh-CN" altLang="en-US">
                <a:latin typeface="Times New Roman" pitchFamily="18" charset="0"/>
              </a:rPr>
              <a:t>向用拉链法处理冲突的线性表</a:t>
            </a:r>
            <a:r>
              <a:rPr lang="en-US" altLang="zh-CN">
                <a:latin typeface="Times New Roman" pitchFamily="18" charset="0"/>
              </a:rPr>
              <a:t>t</a:t>
            </a:r>
            <a:r>
              <a:rPr lang="zh-CN" altLang="en-US">
                <a:latin typeface="Times New Roman" pitchFamily="18" charset="0"/>
              </a:rPr>
              <a:t>中插入关键字为</a:t>
            </a:r>
            <a:r>
              <a:rPr lang="en-US" altLang="zh-CN">
                <a:latin typeface="Times New Roman" pitchFamily="18" charset="0"/>
              </a:rPr>
              <a:t>k</a:t>
            </a:r>
            <a:r>
              <a:rPr lang="zh-CN" altLang="en-US">
                <a:latin typeface="Times New Roman" pitchFamily="18" charset="0"/>
              </a:rPr>
              <a:t>的记录*</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 {int i;</a:t>
            </a:r>
          </a:p>
          <a:p>
            <a:pPr>
              <a:spcBef>
                <a:spcPct val="20000"/>
              </a:spcBef>
              <a:buClr>
                <a:schemeClr val="bg2"/>
              </a:buClr>
              <a:buFont typeface="Monotype Sorts" pitchFamily="2" charset="2"/>
              <a:buNone/>
            </a:pPr>
            <a:r>
              <a:rPr lang="en-US" altLang="zh-CN">
                <a:latin typeface="Times New Roman" pitchFamily="18" charset="0"/>
              </a:rPr>
              <a:t>  NODE *p;</a:t>
            </a:r>
          </a:p>
          <a:p>
            <a:pPr>
              <a:spcBef>
                <a:spcPct val="20000"/>
              </a:spcBef>
              <a:buClr>
                <a:schemeClr val="bg2"/>
              </a:buClr>
              <a:buFont typeface="Monotype Sorts" pitchFamily="2" charset="2"/>
              <a:buNone/>
            </a:pPr>
            <a:r>
              <a:rPr lang="en-US" altLang="zh-CN">
                <a:latin typeface="Times New Roman" pitchFamily="18" charset="0"/>
              </a:rPr>
              <a:t>  i=k%5;</a:t>
            </a:r>
          </a:p>
          <a:p>
            <a:pPr>
              <a:spcBef>
                <a:spcPct val="20000"/>
              </a:spcBef>
              <a:buClr>
                <a:schemeClr val="bg2"/>
              </a:buClr>
              <a:buFont typeface="Monotype Sorts" pitchFamily="2" charset="2"/>
              <a:buNone/>
            </a:pPr>
            <a:r>
              <a:rPr lang="en-US" altLang="zh-CN">
                <a:latin typeface="Times New Roman" pitchFamily="18" charset="0"/>
              </a:rPr>
              <a:t>  if(t[i]==NULL)</a:t>
            </a:r>
          </a:p>
          <a:p>
            <a:pPr>
              <a:spcBef>
                <a:spcPct val="20000"/>
              </a:spcBef>
              <a:buClr>
                <a:schemeClr val="bg2"/>
              </a:buClr>
              <a:buFont typeface="Monotype Sorts" pitchFamily="2" charset="2"/>
              <a:buNone/>
            </a:pPr>
            <a:r>
              <a:rPr lang="en-US" altLang="zh-CN">
                <a:latin typeface="Times New Roman" pitchFamily="18" charset="0"/>
              </a:rPr>
              <a:t>   {p=(NODE *)malloc(sizeof(NODE));</a:t>
            </a:r>
          </a:p>
          <a:p>
            <a:pPr>
              <a:spcBef>
                <a:spcPct val="20000"/>
              </a:spcBef>
              <a:buClr>
                <a:schemeClr val="bg2"/>
              </a:buClr>
              <a:buFont typeface="Monotype Sorts" pitchFamily="2" charset="2"/>
              <a:buNone/>
            </a:pPr>
            <a:r>
              <a:rPr lang="en-US" altLang="zh-CN">
                <a:latin typeface="Times New Roman" pitchFamily="18" charset="0"/>
              </a:rPr>
              <a:t>    p-&gt;key=k;p-&gt;link=NULL;</a:t>
            </a:r>
          </a:p>
          <a:p>
            <a:pPr>
              <a:spcBef>
                <a:spcPct val="20000"/>
              </a:spcBef>
              <a:buClr>
                <a:schemeClr val="bg2"/>
              </a:buClr>
              <a:buFont typeface="Monotype Sorts" pitchFamily="2" charset="2"/>
              <a:buNone/>
            </a:pPr>
            <a:r>
              <a:rPr lang="en-US" altLang="zh-CN">
                <a:latin typeface="Times New Roman" pitchFamily="18" charset="0"/>
              </a:rPr>
              <a:t>    t[i]=p;printf(</a:t>
            </a:r>
            <a:r>
              <a:rPr lang="en-US" altLang="zh-CN">
                <a:latin typeface="Arial"/>
              </a:rPr>
              <a:t>“</a:t>
            </a:r>
            <a:r>
              <a:rPr lang="en-US" altLang="zh-CN">
                <a:latin typeface="Times New Roman" pitchFamily="18" charset="0"/>
              </a:rPr>
              <a:t>\n inseted %d</a:t>
            </a:r>
            <a:r>
              <a:rPr lang="en-US" altLang="zh-CN">
                <a:latin typeface="Arial"/>
              </a:rPr>
              <a:t>”</a:t>
            </a:r>
            <a:r>
              <a:rPr lang="en-US" altLang="zh-CN">
                <a:latin typeface="Times New Roman" pitchFamily="18" charset="0"/>
              </a:rPr>
              <a:t>,k);</a:t>
            </a:r>
          </a:p>
          <a:p>
            <a:pPr>
              <a:spcBef>
                <a:spcPct val="20000"/>
              </a:spcBef>
              <a:buClr>
                <a:schemeClr val="bg2"/>
              </a:buClr>
              <a:buFont typeface="Monotype Sorts" pitchFamily="2" charset="2"/>
              <a:buNone/>
            </a:pPr>
            <a:r>
              <a:rPr lang="en-US" altLang="zh-CN">
                <a:latin typeface="Times New Roman" pitchFamily="18" charset="0"/>
              </a:rPr>
              <a:t>    return(1);}</a:t>
            </a:r>
          </a:p>
          <a:p>
            <a:pPr>
              <a:spcBef>
                <a:spcPct val="20000"/>
              </a:spcBef>
              <a:buClr>
                <a:schemeClr val="bg2"/>
              </a:buClr>
              <a:buFont typeface="Monotype Sorts" pitchFamily="2" charset="2"/>
              <a:buNone/>
            </a:pPr>
            <a:r>
              <a:rPr lang="en-US" altLang="zh-CN">
                <a:latin typeface="Times New Roman" pitchFamily="18" charset="0"/>
              </a:rPr>
              <a:t>  else</a:t>
            </a:r>
          </a:p>
        </p:txBody>
      </p:sp>
    </p:spTree>
  </p:cSld>
  <p:clrMapOvr>
    <a:masterClrMapping/>
  </p:clrMapOvr>
  <p:transition>
    <p:cover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Rot="1" noChangeArrowheads="1"/>
          </p:cNvSpPr>
          <p:nvPr/>
        </p:nvSpPr>
        <p:spPr bwMode="auto">
          <a:xfrm>
            <a:off x="468313" y="765175"/>
            <a:ext cx="8353425"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{p=t[i];</a:t>
            </a:r>
          </a:p>
          <a:p>
            <a:pPr>
              <a:spcBef>
                <a:spcPct val="20000"/>
              </a:spcBef>
              <a:buClr>
                <a:schemeClr val="bg2"/>
              </a:buClr>
              <a:buFont typeface="Monotype Sorts" pitchFamily="2" charset="2"/>
              <a:buNone/>
            </a:pPr>
            <a:r>
              <a:rPr lang="en-US" altLang="zh-CN">
                <a:latin typeface="Times New Roman" pitchFamily="18" charset="0"/>
              </a:rPr>
              <a:t>   while(p!=NULL)</a:t>
            </a:r>
          </a:p>
          <a:p>
            <a:pPr>
              <a:spcBef>
                <a:spcPct val="20000"/>
              </a:spcBef>
              <a:buClr>
                <a:schemeClr val="bg2"/>
              </a:buClr>
              <a:buFont typeface="Monotype Sorts" pitchFamily="2" charset="2"/>
              <a:buNone/>
            </a:pPr>
            <a:r>
              <a:rPr lang="en-US" altLang="zh-CN">
                <a:latin typeface="Times New Roman" pitchFamily="18" charset="0"/>
              </a:rPr>
              <a:t>     if(p-&gt;key==k)</a:t>
            </a:r>
          </a:p>
          <a:p>
            <a:pPr>
              <a:spcBef>
                <a:spcPct val="20000"/>
              </a:spcBef>
              <a:buClr>
                <a:schemeClr val="bg2"/>
              </a:buClr>
              <a:buFont typeface="Monotype Sorts" pitchFamily="2" charset="2"/>
              <a:buNone/>
            </a:pPr>
            <a:r>
              <a:rPr lang="en-US" altLang="zh-CN">
                <a:latin typeface="Times New Roman" pitchFamily="18" charset="0"/>
              </a:rPr>
              <a:t>      {printf(</a:t>
            </a:r>
            <a:r>
              <a:rPr lang="en-US" altLang="zh-CN">
                <a:latin typeface="Arial"/>
              </a:rPr>
              <a:t>“</a:t>
            </a:r>
            <a:r>
              <a:rPr lang="en-US" altLang="zh-CN">
                <a:latin typeface="Times New Roman" pitchFamily="18" charset="0"/>
              </a:rPr>
              <a:t>\n retrieval %d</a:t>
            </a:r>
            <a:r>
              <a:rPr lang="en-US" altLang="zh-CN">
                <a:latin typeface="Arial"/>
              </a:rPr>
              <a:t>”</a:t>
            </a:r>
            <a:r>
              <a:rPr lang="en-US" altLang="zh-CN">
                <a:latin typeface="Times New Roman" pitchFamily="18" charset="0"/>
              </a:rPr>
              <a:t>,k); return(0);}</a:t>
            </a:r>
          </a:p>
          <a:p>
            <a:pPr>
              <a:spcBef>
                <a:spcPct val="20000"/>
              </a:spcBef>
              <a:buClr>
                <a:schemeClr val="bg2"/>
              </a:buClr>
              <a:buFont typeface="Monotype Sorts" pitchFamily="2" charset="2"/>
              <a:buNone/>
            </a:pPr>
            <a:r>
              <a:rPr lang="en-US" altLang="zh-CN">
                <a:latin typeface="Times New Roman" pitchFamily="18" charset="0"/>
              </a:rPr>
              <a:t>     else if(p-&gt;link!=NULL) p=p-&gt;link;</a:t>
            </a:r>
          </a:p>
          <a:p>
            <a:pPr>
              <a:spcBef>
                <a:spcPct val="20000"/>
              </a:spcBef>
              <a:buClr>
                <a:schemeClr val="bg2"/>
              </a:buClr>
              <a:buFont typeface="Monotype Sorts" pitchFamily="2" charset="2"/>
              <a:buNone/>
            </a:pPr>
            <a:r>
              <a:rPr lang="en-US" altLang="zh-CN">
                <a:latin typeface="Times New Roman" pitchFamily="18" charset="0"/>
              </a:rPr>
              <a:t>       else {p-&gt;link=(NODE *)malloc(sizeof(NODE));</a:t>
            </a:r>
          </a:p>
          <a:p>
            <a:pPr>
              <a:spcBef>
                <a:spcPct val="20000"/>
              </a:spcBef>
              <a:buClr>
                <a:schemeClr val="bg2"/>
              </a:buClr>
              <a:buFont typeface="Monotype Sorts" pitchFamily="2" charset="2"/>
              <a:buNone/>
            </a:pPr>
            <a:r>
              <a:rPr lang="en-US" altLang="zh-CN">
                <a:latin typeface="Times New Roman" pitchFamily="18" charset="0"/>
              </a:rPr>
              <a:t>            p=p-&gt;link;p-&gt;key=k;p-&gt;link=NULL;</a:t>
            </a:r>
          </a:p>
          <a:p>
            <a:pPr>
              <a:spcBef>
                <a:spcPct val="20000"/>
              </a:spcBef>
              <a:buClr>
                <a:schemeClr val="bg2"/>
              </a:buClr>
              <a:buFont typeface="Monotype Sorts" pitchFamily="2" charset="2"/>
              <a:buNone/>
            </a:pPr>
            <a:r>
              <a:rPr lang="en-US" altLang="zh-CN">
                <a:latin typeface="Times New Roman" pitchFamily="18" charset="0"/>
              </a:rPr>
              <a:t>          printf(</a:t>
            </a:r>
            <a:r>
              <a:rPr lang="en-US" altLang="zh-CN">
                <a:latin typeface="Arial"/>
              </a:rPr>
              <a:t>“</a:t>
            </a:r>
            <a:r>
              <a:rPr lang="en-US" altLang="zh-CN">
                <a:latin typeface="Times New Roman" pitchFamily="18" charset="0"/>
              </a:rPr>
              <a:t>\n inserted %d</a:t>
            </a:r>
            <a:r>
              <a:rPr lang="en-US" altLang="zh-CN">
                <a:latin typeface="Arial"/>
              </a:rPr>
              <a:t>”</a:t>
            </a:r>
            <a:r>
              <a:rPr lang="en-US" altLang="zh-CN">
                <a:latin typeface="Times New Roman" pitchFamily="18" charset="0"/>
              </a:rPr>
              <a:t>,k);return(1);</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a:t>
            </a:r>
          </a:p>
        </p:txBody>
      </p:sp>
    </p:spTree>
  </p:cSld>
  <p:clrMapOvr>
    <a:masterClrMapping/>
  </p:clrMapOvr>
  <p:transition>
    <p:cover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Rot="1" noChangeArrowheads="1"/>
          </p:cNvSpPr>
          <p:nvPr/>
        </p:nvSpPr>
        <p:spPr bwMode="auto">
          <a:xfrm>
            <a:off x="468313" y="620713"/>
            <a:ext cx="8353425"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en-US" altLang="zh-CN">
                <a:latin typeface="Times New Roman" pitchFamily="18" charset="0"/>
              </a:rPr>
              <a:t>scanf</a:t>
            </a:r>
            <a:r>
              <a:rPr lang="zh-CN" altLang="en-US">
                <a:latin typeface="Times New Roman" pitchFamily="18" charset="0"/>
              </a:rPr>
              <a:t>（</a:t>
            </a:r>
            <a:r>
              <a:rPr lang="en-US" altLang="zh-CN">
                <a:latin typeface="Times New Roman" pitchFamily="18" charset="0"/>
              </a:rPr>
              <a:t>″%d″</a:t>
            </a:r>
            <a:r>
              <a:rPr lang="zh-CN" altLang="en-US">
                <a:latin typeface="Times New Roman" pitchFamily="18" charset="0"/>
              </a:rPr>
              <a:t>，</a:t>
            </a:r>
            <a:r>
              <a:rPr lang="en-US" altLang="zh-CN">
                <a:latin typeface="Times New Roman" pitchFamily="18" charset="0"/>
              </a:rPr>
              <a:t>&amp;j</a:t>
            </a:r>
            <a:r>
              <a:rPr lang="zh-CN" altLang="en-US">
                <a:latin typeface="Times New Roman" pitchFamily="18" charset="0"/>
              </a:rPr>
              <a:t>）</a:t>
            </a:r>
            <a:r>
              <a:rPr lang="en-US" altLang="zh-CN">
                <a:latin typeface="Times New Roman" pitchFamily="18" charset="0"/>
              </a:rPr>
              <a:t>;</a:t>
            </a:r>
          </a:p>
          <a:p>
            <a:pPr>
              <a:spcBef>
                <a:spcPct val="20000"/>
              </a:spcBef>
              <a:buClr>
                <a:schemeClr val="bg2"/>
              </a:buClr>
              <a:buFont typeface="Monotype Sorts" pitchFamily="2" charset="2"/>
              <a:buNone/>
            </a:pPr>
            <a:r>
              <a:rPr lang="en-US" altLang="zh-CN">
                <a:latin typeface="Times New Roman" pitchFamily="18" charset="0"/>
              </a:rPr>
              <a:t>linkinsert</a:t>
            </a:r>
            <a:r>
              <a:rPr lang="zh-CN" altLang="en-US">
                <a:latin typeface="Times New Roman" pitchFamily="18" charset="0"/>
              </a:rPr>
              <a:t>（</a:t>
            </a:r>
            <a:r>
              <a:rPr lang="en-US" altLang="zh-CN">
                <a:latin typeface="Times New Roman" pitchFamily="18" charset="0"/>
              </a:rPr>
              <a:t>ht</a:t>
            </a:r>
            <a:r>
              <a:rPr lang="zh-CN" altLang="en-US">
                <a:latin typeface="Times New Roman" pitchFamily="18" charset="0"/>
              </a:rPr>
              <a:t>，</a:t>
            </a:r>
            <a:r>
              <a:rPr lang="en-US" altLang="zh-CN">
                <a:latin typeface="Times New Roman" pitchFamily="18" charset="0"/>
              </a:rPr>
              <a:t>j</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查找或建立散列表*</a:t>
            </a:r>
            <a:r>
              <a:rPr lang="en-US" altLang="zh-CN">
                <a:latin typeface="Times New Roman" pitchFamily="18" charset="0"/>
              </a:rPr>
              <a:t>/</a:t>
            </a:r>
            <a:endParaRPr lang="pt-BR" altLang="zh-CN">
              <a:latin typeface="Times New Roman" pitchFamily="18" charset="0"/>
            </a:endParaRPr>
          </a:p>
          <a:p>
            <a:pPr>
              <a:spcBef>
                <a:spcPct val="20000"/>
              </a:spcBef>
              <a:buClr>
                <a:schemeClr val="bg2"/>
              </a:buClr>
              <a:buFont typeface="Monotype Sorts" pitchFamily="2" charset="2"/>
              <a:buNone/>
            </a:pPr>
            <a:r>
              <a:rPr lang="zh-CN" altLang="pt-BR">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printf(</a:t>
            </a:r>
            <a:r>
              <a:rPr lang="pt-BR" altLang="zh-CN">
                <a:latin typeface="Arial"/>
              </a:rPr>
              <a:t>“</a:t>
            </a:r>
            <a:r>
              <a:rPr lang="zh-CN" altLang="pt-BR">
                <a:latin typeface="Times New Roman" pitchFamily="18" charset="0"/>
              </a:rPr>
              <a:t>请输入待查找数据</a:t>
            </a:r>
            <a:r>
              <a:rPr lang="pt-BR" altLang="zh-CN">
                <a:latin typeface="Times New Roman" pitchFamily="18" charset="0"/>
              </a:rPr>
              <a:t>\n</a:t>
            </a:r>
            <a:r>
              <a:rPr lang="pt-BR" altLang="zh-CN">
                <a:latin typeface="Arial"/>
              </a:rPr>
              <a:t>”</a:t>
            </a:r>
            <a:r>
              <a:rPr lang="pt-BR" altLang="zh-CN">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scanf(</a:t>
            </a:r>
            <a:r>
              <a:rPr lang="pt-BR" altLang="zh-CN">
                <a:latin typeface="Arial"/>
              </a:rPr>
              <a:t>“</a:t>
            </a:r>
            <a:r>
              <a:rPr lang="pt-BR" altLang="zh-CN">
                <a:latin typeface="Times New Roman" pitchFamily="18" charset="0"/>
              </a:rPr>
              <a:t>%d</a:t>
            </a:r>
            <a:r>
              <a:rPr lang="pt-BR" altLang="zh-CN">
                <a:latin typeface="Arial"/>
              </a:rPr>
              <a:t>”</a:t>
            </a:r>
            <a:r>
              <a:rPr lang="pt-BR" altLang="zh-CN">
                <a:latin typeface="Times New Roman" pitchFamily="18" charset="0"/>
              </a:rPr>
              <a:t>,&amp;j);    /*</a:t>
            </a:r>
            <a:r>
              <a:rPr lang="zh-CN" altLang="pt-BR">
                <a:latin typeface="Times New Roman" pitchFamily="18" charset="0"/>
              </a:rPr>
              <a:t>输入待查找的数据*</a:t>
            </a:r>
            <a:r>
              <a:rPr lang="pt-BR" altLang="zh-CN">
                <a:latin typeface="Times New Roman" pitchFamily="18" charset="0"/>
              </a:rPr>
              <a:t>/</a:t>
            </a:r>
          </a:p>
          <a:p>
            <a:pPr>
              <a:spcBef>
                <a:spcPct val="20000"/>
              </a:spcBef>
              <a:buClr>
                <a:schemeClr val="bg2"/>
              </a:buClr>
              <a:buFont typeface="Monotype Sorts" pitchFamily="2" charset="2"/>
              <a:buNone/>
            </a:pPr>
            <a:r>
              <a:rPr lang="pt-BR" altLang="zh-CN">
                <a:latin typeface="Times New Roman" pitchFamily="18" charset="0"/>
              </a:rPr>
              <a:t>p=linksearch(ht,j);</a:t>
            </a:r>
          </a:p>
          <a:p>
            <a:pPr>
              <a:spcBef>
                <a:spcPct val="20000"/>
              </a:spcBef>
              <a:buClr>
                <a:schemeClr val="bg2"/>
              </a:buClr>
              <a:buFont typeface="Monotype Sorts" pitchFamily="2" charset="2"/>
              <a:buNone/>
            </a:pPr>
            <a:r>
              <a:rPr lang="pt-BR" altLang="zh-CN">
                <a:latin typeface="Times New Roman" pitchFamily="18" charset="0"/>
              </a:rPr>
              <a:t>if(p) printf(</a:t>
            </a:r>
            <a:r>
              <a:rPr lang="pt-BR" altLang="zh-CN">
                <a:latin typeface="Arial"/>
              </a:rPr>
              <a:t>“</a:t>
            </a:r>
            <a:r>
              <a:rPr lang="pt-BR" altLang="zh-CN">
                <a:latin typeface="Times New Roman" pitchFamily="18" charset="0"/>
              </a:rPr>
              <a:t>%d</a:t>
            </a:r>
            <a:r>
              <a:rPr lang="pt-BR" altLang="zh-CN">
                <a:latin typeface="Arial"/>
              </a:rPr>
              <a:t>”</a:t>
            </a:r>
            <a:r>
              <a:rPr lang="pt-BR" altLang="zh-CN">
                <a:latin typeface="Times New Roman" pitchFamily="18" charset="0"/>
              </a:rPr>
              <a:t>,p-&gt;key);</a:t>
            </a:r>
          </a:p>
          <a:p>
            <a:pPr>
              <a:spcBef>
                <a:spcPct val="20000"/>
              </a:spcBef>
              <a:buClr>
                <a:schemeClr val="bg2"/>
              </a:buClr>
              <a:buFont typeface="Monotype Sorts" pitchFamily="2" charset="2"/>
              <a:buNone/>
            </a:pPr>
            <a:r>
              <a:rPr lang="pt-BR" altLang="zh-CN">
                <a:latin typeface="Times New Roman" pitchFamily="18" charset="0"/>
              </a:rPr>
              <a:t>}</a:t>
            </a:r>
          </a:p>
          <a:p>
            <a:pPr>
              <a:spcBef>
                <a:spcPct val="20000"/>
              </a:spcBef>
              <a:buClr>
                <a:schemeClr val="bg2"/>
              </a:buClr>
              <a:buFont typeface="Monotype Sorts" pitchFamily="2" charset="2"/>
              <a:buNone/>
            </a:pPr>
            <a:r>
              <a:rPr lang="zh-CN" altLang="pt-BR">
                <a:latin typeface="Times New Roman" pitchFamily="18" charset="0"/>
              </a:rPr>
              <a:t>运行结果为：</a:t>
            </a:r>
          </a:p>
          <a:p>
            <a:pPr>
              <a:spcBef>
                <a:spcPct val="20000"/>
              </a:spcBef>
              <a:buClr>
                <a:schemeClr val="bg2"/>
              </a:buClr>
              <a:buFont typeface="Monotype Sorts" pitchFamily="2" charset="2"/>
              <a:buNone/>
            </a:pPr>
            <a:r>
              <a:rPr lang="zh-CN" altLang="pt-BR">
                <a:latin typeface="Times New Roman" pitchFamily="18" charset="0"/>
              </a:rPr>
              <a:t>请输入</a:t>
            </a:r>
            <a:r>
              <a:rPr lang="en-US" altLang="zh-CN">
                <a:latin typeface="Times New Roman" pitchFamily="18" charset="0"/>
              </a:rPr>
              <a:t>6</a:t>
            </a:r>
            <a:r>
              <a:rPr lang="zh-CN" altLang="en-US">
                <a:latin typeface="Times New Roman" pitchFamily="18" charset="0"/>
              </a:rPr>
              <a:t>个待建立线性表的数据：</a:t>
            </a:r>
          </a:p>
          <a:p>
            <a:pPr>
              <a:spcBef>
                <a:spcPct val="20000"/>
              </a:spcBef>
              <a:buClr>
                <a:schemeClr val="bg2"/>
              </a:buClr>
              <a:buFont typeface="Monotype Sorts" pitchFamily="2" charset="2"/>
              <a:buNone/>
            </a:pPr>
            <a:r>
              <a:rPr lang="en-US" altLang="zh-CN">
                <a:latin typeface="Times New Roman" pitchFamily="18" charset="0"/>
              </a:rPr>
              <a:t>11 12  15 17 19 10</a:t>
            </a:r>
          </a:p>
          <a:p>
            <a:pPr>
              <a:spcBef>
                <a:spcPct val="20000"/>
              </a:spcBef>
              <a:buClr>
                <a:schemeClr val="bg2"/>
              </a:buClr>
              <a:buFont typeface="Monotype Sorts" pitchFamily="2" charset="2"/>
              <a:buNone/>
            </a:pPr>
            <a:r>
              <a:rPr lang="zh-CN" altLang="en-US">
                <a:latin typeface="Times New Roman" pitchFamily="18" charset="0"/>
              </a:rPr>
              <a:t>输入待查找的数据</a:t>
            </a:r>
            <a:r>
              <a:rPr lang="en-US" altLang="zh-CN">
                <a:latin typeface="Times New Roman" pitchFamily="18" charset="0"/>
              </a:rPr>
              <a:t>12</a:t>
            </a:r>
          </a:p>
          <a:p>
            <a:pPr>
              <a:spcBef>
                <a:spcPct val="20000"/>
              </a:spcBef>
              <a:buClr>
                <a:schemeClr val="bg2"/>
              </a:buClr>
              <a:buFont typeface="Monotype Sorts" pitchFamily="2" charset="2"/>
              <a:buNone/>
            </a:pPr>
            <a:r>
              <a:rPr lang="zh-CN" altLang="en-US">
                <a:latin typeface="Times New Roman" pitchFamily="18" charset="0"/>
              </a:rPr>
              <a:t>输出结果为：</a:t>
            </a:r>
            <a:r>
              <a:rPr lang="en-US" altLang="zh-CN">
                <a:latin typeface="Times New Roman" pitchFamily="18" charset="0"/>
              </a:rPr>
              <a:t>12</a:t>
            </a:r>
          </a:p>
        </p:txBody>
      </p:sp>
    </p:spTree>
  </p:cSld>
  <p:clrMapOvr>
    <a:masterClrMapping/>
  </p:clrMapOvr>
  <p:transition>
    <p:cover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Rot="1" noChangeArrowheads="1"/>
          </p:cNvSpPr>
          <p:nvPr/>
        </p:nvSpPr>
        <p:spPr bwMode="auto">
          <a:xfrm>
            <a:off x="468313" y="620713"/>
            <a:ext cx="8353425"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b="1">
                <a:latin typeface="Times New Roman" pitchFamily="18" charset="0"/>
              </a:rPr>
              <a:t>　　</a:t>
            </a:r>
            <a:r>
              <a:rPr lang="en-US" altLang="zh-CN" b="1">
                <a:latin typeface="Times New Roman" pitchFamily="18" charset="0"/>
              </a:rPr>
              <a:t>3</a:t>
            </a:r>
            <a:r>
              <a:rPr lang="zh-CN" altLang="en-US" b="1">
                <a:latin typeface="Times New Roman" pitchFamily="18" charset="0"/>
              </a:rPr>
              <a:t>．哈希查找效率的分析</a:t>
            </a: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　　哈希法是利用关键字值进行转换计算后直接求出存储地址的。所以当哈希函数能得到均匀的地址分布时，不需要进行比较就可以找到所查记录。但实际上，不可能完避免冲突，因此查找时还需要进行探测。查找的效率显然与解决冲突的方法有关。发生冲突的次数是和哈希表装填的程度有关。为此，引进装填因子</a:t>
            </a:r>
            <a:r>
              <a:rPr lang="en-US" altLang="zh-CN">
                <a:latin typeface="Times New Roman" pitchFamily="18" charset="0"/>
              </a:rPr>
              <a:t>α</a:t>
            </a:r>
            <a:r>
              <a:rPr lang="zh-CN" altLang="en-US">
                <a:latin typeface="Times New Roman" pitchFamily="18" charset="0"/>
              </a:rPr>
              <a:t>，所谓装填因子是指哈希表中已装入的记录数</a:t>
            </a:r>
            <a:r>
              <a:rPr lang="en-US" altLang="zh-CN">
                <a:latin typeface="Times New Roman" pitchFamily="18" charset="0"/>
              </a:rPr>
              <a:t>n</a:t>
            </a:r>
            <a:r>
              <a:rPr lang="zh-CN" altLang="en-US">
                <a:latin typeface="Times New Roman" pitchFamily="18" charset="0"/>
              </a:rPr>
              <a:t>和表的长度</a:t>
            </a:r>
            <a:r>
              <a:rPr lang="en-US" altLang="zh-CN">
                <a:latin typeface="Times New Roman" pitchFamily="18" charset="0"/>
              </a:rPr>
              <a:t>m</a:t>
            </a:r>
            <a:r>
              <a:rPr lang="zh-CN" altLang="en-US">
                <a:latin typeface="Times New Roman" pitchFamily="18" charset="0"/>
              </a:rPr>
              <a:t>之比，即</a:t>
            </a:r>
            <a:r>
              <a:rPr lang="en-US" altLang="zh-CN">
                <a:latin typeface="Times New Roman" pitchFamily="18" charset="0"/>
              </a:rPr>
              <a:t>α=n/m</a:t>
            </a:r>
            <a:r>
              <a:rPr lang="zh-CN" altLang="en-US">
                <a:latin typeface="Times New Roman" pitchFamily="18" charset="0"/>
              </a:rPr>
              <a:t>。</a:t>
            </a:r>
            <a:r>
              <a:rPr lang="en-US" altLang="zh-CN">
                <a:latin typeface="Times New Roman" pitchFamily="18" charset="0"/>
              </a:rPr>
              <a:t>α</a:t>
            </a:r>
            <a:r>
              <a:rPr lang="zh-CN" altLang="en-US">
                <a:latin typeface="Times New Roman" pitchFamily="18" charset="0"/>
              </a:rPr>
              <a:t>标志了哈希表装填的程序。直观地看，</a:t>
            </a:r>
            <a:r>
              <a:rPr lang="en-US" altLang="zh-CN">
                <a:latin typeface="Times New Roman" pitchFamily="18" charset="0"/>
              </a:rPr>
              <a:t>α</a:t>
            </a:r>
            <a:r>
              <a:rPr lang="zh-CN" altLang="en-US">
                <a:latin typeface="Times New Roman" pitchFamily="18" charset="0"/>
              </a:rPr>
              <a:t>越小，发生冲突的可能性就越小；</a:t>
            </a:r>
            <a:r>
              <a:rPr lang="en-US" altLang="zh-CN">
                <a:latin typeface="Times New Roman" pitchFamily="18" charset="0"/>
              </a:rPr>
              <a:t>α</a:t>
            </a:r>
            <a:r>
              <a:rPr lang="zh-CN" altLang="en-US">
                <a:latin typeface="Times New Roman" pitchFamily="18" charset="0"/>
              </a:rPr>
              <a:t>越大，即表中记录已很多，发生冲突的可能性越大。</a:t>
            </a:r>
          </a:p>
          <a:p>
            <a:pPr>
              <a:spcBef>
                <a:spcPct val="20000"/>
              </a:spcBef>
              <a:buClr>
                <a:schemeClr val="bg2"/>
              </a:buClr>
              <a:buFont typeface="Monotype Sorts" pitchFamily="2" charset="2"/>
              <a:buNone/>
            </a:pPr>
            <a:r>
              <a:rPr lang="zh-CN" altLang="en-US">
                <a:latin typeface="Times New Roman" pitchFamily="18" charset="0"/>
              </a:rPr>
              <a:t>对于线性探测法，查找成功的平均查找次数为：</a:t>
            </a:r>
          </a:p>
        </p:txBody>
      </p:sp>
      <p:pic>
        <p:nvPicPr>
          <p:cNvPr id="604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5013325"/>
            <a:ext cx="2376487" cy="89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p:cNvSpPr>
          <p:nvPr/>
        </p:nvSpPr>
        <p:spPr bwMode="auto">
          <a:xfrm>
            <a:off x="468313" y="620713"/>
            <a:ext cx="8353425"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查找不成功的平均查找次数为 </a:t>
            </a: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对于拉链法，查找成功的平均查找次数为： </a:t>
            </a: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endParaRPr lang="zh-CN" altLang="en-US">
              <a:latin typeface="Times New Roman" pitchFamily="18" charset="0"/>
            </a:endParaRPr>
          </a:p>
          <a:p>
            <a:pPr>
              <a:spcBef>
                <a:spcPct val="20000"/>
              </a:spcBef>
              <a:buClr>
                <a:schemeClr val="bg2"/>
              </a:buClr>
              <a:buFont typeface="Monotype Sorts" pitchFamily="2" charset="2"/>
              <a:buNone/>
            </a:pPr>
            <a:r>
              <a:rPr lang="zh-CN" altLang="en-US">
                <a:latin typeface="Times New Roman" pitchFamily="18" charset="0"/>
              </a:rPr>
              <a:t>查找不成功的平均查找次数为：</a:t>
            </a:r>
          </a:p>
        </p:txBody>
      </p:sp>
      <p:pic>
        <p:nvPicPr>
          <p:cNvPr id="6144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1268413"/>
            <a:ext cx="1873250" cy="96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8400" y="2924175"/>
            <a:ext cx="1079500"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4300" y="4652963"/>
            <a:ext cx="935038"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cover di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Rot="1" noChangeArrowheads="1"/>
          </p:cNvSpPr>
          <p:nvPr/>
        </p:nvSpPr>
        <p:spPr bwMode="auto">
          <a:xfrm>
            <a:off x="468313" y="1341438"/>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上述公式反映了哈希法的一个重要特性，即平均查找次数不是哈希表中记录个数的函数。这是和顺序查找，二分查找等方法不同。正是由于这个特性，使哈希法成为一种很受欢迎的组织表的方法。</a:t>
            </a:r>
          </a:p>
          <a:p>
            <a:pPr>
              <a:spcBef>
                <a:spcPct val="20000"/>
              </a:spcBef>
              <a:buClr>
                <a:schemeClr val="bg2"/>
              </a:buClr>
              <a:buFont typeface="Monotype Sorts" pitchFamily="2" charset="2"/>
              <a:buNone/>
            </a:pPr>
            <a:r>
              <a:rPr lang="zh-CN" altLang="en-US">
                <a:latin typeface="Times New Roman" pitchFamily="18" charset="0"/>
              </a:rPr>
              <a:t>　　如果发现解决某个问题经常需要高效的数据存储和查找，则使用哈希表是最理想的。</a:t>
            </a:r>
          </a:p>
        </p:txBody>
      </p:sp>
    </p:spTree>
  </p:cSld>
  <p:clrMapOvr>
    <a:masterClrMapping/>
  </p:clrMapOvr>
  <p:transition>
    <p:cover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p:cNvSpPr>
          <p:nvPr/>
        </p:nvSpPr>
        <p:spPr bwMode="auto">
          <a:xfrm>
            <a:off x="468313" y="1341438"/>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．查找是数据处理中经常使用的一种重要运算。在许多软件系统中最耗时间的部分是查找。因此，研究高效的查找方法是本章的重点。</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a:t>
            </a:r>
            <a:r>
              <a:rPr lang="zh-CN" altLang="en-US">
                <a:latin typeface="Times New Roman" pitchFamily="18" charset="0"/>
              </a:rPr>
              <a:t>．本章的基本内容是线性表的查找（顺序查找、二分法查找和分块查找），顺序查找比较慢，但适用面广；二分法查找速度快，但必须是有序表</a:t>
            </a:r>
            <a:r>
              <a:rPr lang="en-US" altLang="zh-CN">
                <a:latin typeface="Times New Roman" pitchFamily="18" charset="0"/>
              </a:rPr>
              <a:t>;</a:t>
            </a:r>
            <a:r>
              <a:rPr lang="zh-CN" altLang="en-US">
                <a:latin typeface="Times New Roman" pitchFamily="18" charset="0"/>
              </a:rPr>
              <a:t>分块查找是二者的折中方法。</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a:t>
            </a:r>
            <a:r>
              <a:rPr lang="zh-CN" altLang="en-US">
                <a:latin typeface="Times New Roman" pitchFamily="18" charset="0"/>
              </a:rPr>
              <a:t>．前面三种查找方法是基于比较的查找方法，而哈希法是希望不经过任何比较，一次存取便能得到所查的记录，但由于冲突是不可避免的，解决冲突也是哈希法的一个主要问题，可以通过开放地址法或拉链法解决冲突。</a:t>
            </a:r>
          </a:p>
        </p:txBody>
      </p:sp>
      <p:sp>
        <p:nvSpPr>
          <p:cNvPr id="63491" name="Rectangle 3"/>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7.6</a:t>
            </a:r>
            <a:r>
              <a:rPr lang="zh-CN" altLang="en-US" sz="4400">
                <a:solidFill>
                  <a:schemeClr val="tx2"/>
                </a:solidFill>
                <a:latin typeface="Times New Roman" pitchFamily="18" charset="0"/>
              </a:rPr>
              <a:t>　本章小结 </a:t>
            </a:r>
          </a:p>
        </p:txBody>
      </p:sp>
    </p:spTree>
  </p:cSld>
  <p:clrMapOvr>
    <a:masterClrMapping/>
  </p:clrMapOvr>
  <p:transition>
    <p:cover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Rot="1" noChangeArrowheads="1"/>
          </p:cNvSpPr>
          <p:nvPr/>
        </p:nvSpPr>
        <p:spPr bwMode="auto">
          <a:xfrm>
            <a:off x="468313" y="11969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bg2"/>
              </a:buClr>
              <a:buFont typeface="Monotype Sorts" pitchFamily="2" charset="2"/>
              <a:buNone/>
            </a:pPr>
            <a:r>
              <a:rPr lang="zh-CN" altLang="en-US">
                <a:latin typeface="Times New Roman" pitchFamily="18" charset="0"/>
              </a:rPr>
              <a:t>　　一、 选择题</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若查找每个记录的概率均等，则在具有</a:t>
            </a:r>
            <a:r>
              <a:rPr lang="en-US" altLang="zh-CN">
                <a:latin typeface="Times New Roman" pitchFamily="18" charset="0"/>
              </a:rPr>
              <a:t>n</a:t>
            </a:r>
            <a:r>
              <a:rPr lang="zh-CN" altLang="en-US">
                <a:latin typeface="Times New Roman" pitchFamily="18" charset="0"/>
              </a:rPr>
              <a:t>个记录的连续顺序文件中采用顺序查找法查找一个记录，其平均查找长度</a:t>
            </a:r>
            <a:r>
              <a:rPr lang="en-US" altLang="zh-CN">
                <a:latin typeface="Times New Roman" pitchFamily="18" charset="0"/>
              </a:rPr>
              <a:t>ASL</a:t>
            </a:r>
            <a:r>
              <a:rPr lang="zh-CN" altLang="en-US">
                <a:latin typeface="Times New Roman" pitchFamily="18" charset="0"/>
              </a:rPr>
              <a:t>为</a:t>
            </a:r>
            <a:r>
              <a:rPr lang="en-US" altLang="zh-CN">
                <a:latin typeface="Times New Roman" pitchFamily="18" charset="0"/>
              </a:rPr>
              <a:t>(    )</a:t>
            </a:r>
            <a:r>
              <a:rPr lang="zh-CN" altLang="en-US">
                <a:latin typeface="Times New Roman" pitchFamily="18" charset="0"/>
              </a:rPr>
              <a:t>。                      </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A</a:t>
            </a:r>
            <a:r>
              <a:rPr lang="zh-CN" altLang="en-US">
                <a:latin typeface="Times New Roman" pitchFamily="18" charset="0"/>
              </a:rPr>
              <a:t>． </a:t>
            </a:r>
            <a:r>
              <a:rPr lang="en-US" altLang="zh-CN">
                <a:latin typeface="Times New Roman" pitchFamily="18" charset="0"/>
              </a:rPr>
              <a:t>(n-1)/2       B. n/2        C. (n+1)/2        D. n</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 </a:t>
            </a:r>
            <a:r>
              <a:rPr lang="zh-CN" altLang="en-US">
                <a:latin typeface="Times New Roman" pitchFamily="18" charset="0"/>
              </a:rPr>
              <a:t>对</a:t>
            </a:r>
            <a:r>
              <a:rPr lang="en-US" altLang="zh-CN">
                <a:latin typeface="Times New Roman" pitchFamily="18" charset="0"/>
              </a:rPr>
              <a:t>N</a:t>
            </a:r>
            <a:r>
              <a:rPr lang="zh-CN" altLang="en-US">
                <a:latin typeface="Times New Roman" pitchFamily="18" charset="0"/>
              </a:rPr>
              <a:t>个元素的表做顺序查找时，若查找每个元素的概率相同，则平均查找长度为</a:t>
            </a:r>
            <a:r>
              <a:rPr lang="en-US" altLang="zh-CN">
                <a:latin typeface="Times New Roman" pitchFamily="18" charset="0"/>
              </a:rPr>
              <a:t>(   ) </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A</a:t>
            </a:r>
            <a:r>
              <a:rPr lang="zh-CN" altLang="en-US">
                <a:latin typeface="Times New Roman" pitchFamily="18" charset="0"/>
              </a:rPr>
              <a:t>．（</a:t>
            </a:r>
            <a:r>
              <a:rPr lang="en-US" altLang="zh-CN">
                <a:latin typeface="Times New Roman" pitchFamily="18" charset="0"/>
              </a:rPr>
              <a:t>N+1</a:t>
            </a:r>
            <a:r>
              <a:rPr lang="zh-CN" altLang="en-US">
                <a:latin typeface="Times New Roman" pitchFamily="18" charset="0"/>
              </a:rPr>
              <a:t>）</a:t>
            </a:r>
            <a:r>
              <a:rPr lang="en-US" altLang="zh-CN">
                <a:latin typeface="Times New Roman" pitchFamily="18" charset="0"/>
              </a:rPr>
              <a:t>/2      B. N/2      C. N      D. [</a:t>
            </a:r>
            <a:r>
              <a:rPr lang="zh-CN" altLang="en-US">
                <a:latin typeface="Times New Roman" pitchFamily="18" charset="0"/>
              </a:rPr>
              <a:t>（</a:t>
            </a:r>
            <a:r>
              <a:rPr lang="en-US" altLang="zh-CN">
                <a:latin typeface="Times New Roman" pitchFamily="18" charset="0"/>
              </a:rPr>
              <a:t>1+N</a:t>
            </a:r>
            <a:r>
              <a:rPr lang="zh-CN" altLang="en-US">
                <a:latin typeface="Times New Roman" pitchFamily="18" charset="0"/>
              </a:rPr>
              <a:t>）*</a:t>
            </a:r>
            <a:r>
              <a:rPr lang="en-US" altLang="zh-CN">
                <a:latin typeface="Times New Roman" pitchFamily="18" charset="0"/>
              </a:rPr>
              <a:t>N ]/2</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a:t>
            </a:r>
            <a:r>
              <a:rPr lang="zh-CN" altLang="en-US">
                <a:latin typeface="Times New Roman" pitchFamily="18" charset="0"/>
              </a:rPr>
              <a:t>．顺序查找法适用于查找顺序存储或链式存储的线性表，平均比较次数为（（</a:t>
            </a:r>
            <a:r>
              <a:rPr lang="en-US" altLang="zh-CN">
                <a:latin typeface="Times New Roman" pitchFamily="18" charset="0"/>
              </a:rPr>
              <a:t>1</a:t>
            </a:r>
            <a:r>
              <a:rPr lang="zh-CN" altLang="en-US">
                <a:latin typeface="Times New Roman" pitchFamily="18" charset="0"/>
              </a:rPr>
              <a:t>））</a:t>
            </a:r>
            <a:r>
              <a:rPr lang="en-US" altLang="zh-CN">
                <a:latin typeface="Times New Roman" pitchFamily="18" charset="0"/>
              </a:rPr>
              <a:t>,</a:t>
            </a:r>
            <a:r>
              <a:rPr lang="zh-CN" altLang="en-US">
                <a:latin typeface="Times New Roman" pitchFamily="18" charset="0"/>
              </a:rPr>
              <a:t>二分法查找只适用于查找顺序存储的有序表，平均比较次数为（（</a:t>
            </a:r>
            <a:r>
              <a:rPr lang="en-US" altLang="zh-CN">
                <a:latin typeface="Times New Roman" pitchFamily="18" charset="0"/>
              </a:rPr>
              <a:t>2</a:t>
            </a:r>
            <a:r>
              <a:rPr lang="zh-CN" altLang="en-US">
                <a:latin typeface="Times New Roman" pitchFamily="18" charset="0"/>
              </a:rPr>
              <a:t>））。 在此假定</a:t>
            </a:r>
            <a:r>
              <a:rPr lang="en-US" altLang="zh-CN">
                <a:latin typeface="Times New Roman" pitchFamily="18" charset="0"/>
              </a:rPr>
              <a:t>N</a:t>
            </a:r>
            <a:r>
              <a:rPr lang="zh-CN" altLang="en-US">
                <a:latin typeface="Times New Roman" pitchFamily="18" charset="0"/>
              </a:rPr>
              <a:t>为线性表中结点数，且每次查找都是成功的。</a:t>
            </a:r>
          </a:p>
          <a:p>
            <a:pPr>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A.N+1       B.2log2N       C.logN       D.N/2       E.Nlog2N    F.N2</a:t>
            </a:r>
          </a:p>
        </p:txBody>
      </p:sp>
      <p:sp>
        <p:nvSpPr>
          <p:cNvPr id="64515" name="Rectangle 3"/>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4400">
                <a:solidFill>
                  <a:schemeClr val="tx2"/>
                </a:solidFill>
                <a:latin typeface="Times New Roman" pitchFamily="18" charset="0"/>
              </a:rPr>
              <a:t> </a:t>
            </a:r>
            <a:r>
              <a:rPr lang="zh-CN" altLang="en-US" sz="4400">
                <a:solidFill>
                  <a:schemeClr val="tx2"/>
                </a:solidFill>
                <a:latin typeface="Times New Roman" pitchFamily="18" charset="0"/>
              </a:rPr>
              <a:t>习 题　</a:t>
            </a:r>
            <a:r>
              <a:rPr lang="en-US" altLang="zh-CN" sz="4400">
                <a:solidFill>
                  <a:schemeClr val="tx2"/>
                </a:solidFill>
                <a:latin typeface="Times New Roman" pitchFamily="18" charset="0"/>
              </a:rPr>
              <a:t>7 </a:t>
            </a:r>
          </a:p>
        </p:txBody>
      </p:sp>
    </p:spTree>
  </p:cSld>
  <p:clrMapOvr>
    <a:masterClrMapping/>
  </p:clrMapOvr>
  <p:transition>
    <p:cover dir="d"/>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4. </a:t>
            </a:r>
            <a:r>
              <a:rPr lang="zh-CN" altLang="en-US">
                <a:latin typeface="Times New Roman" pitchFamily="18" charset="0"/>
              </a:rPr>
              <a:t>下面关于二分查找的叙述正确的是  </a:t>
            </a:r>
            <a:r>
              <a:rPr lang="en-US" altLang="zh-CN">
                <a:latin typeface="Times New Roman" pitchFamily="18" charset="0"/>
              </a:rPr>
              <a:t>(    ) </a:t>
            </a:r>
          </a:p>
          <a:p>
            <a:pPr marL="609600" indent="-609600">
              <a:spcBef>
                <a:spcPct val="20000"/>
              </a:spcBef>
              <a:buClr>
                <a:schemeClr val="bg2"/>
              </a:buClr>
              <a:buFont typeface="Monotype Sorts" pitchFamily="2" charset="2"/>
              <a:buNone/>
            </a:pPr>
            <a:r>
              <a:rPr lang="en-US" altLang="zh-CN">
                <a:latin typeface="Times New Roman" pitchFamily="18" charset="0"/>
              </a:rPr>
              <a:t>A. </a:t>
            </a:r>
            <a:r>
              <a:rPr lang="zh-CN" altLang="en-US">
                <a:latin typeface="Times New Roman" pitchFamily="18" charset="0"/>
              </a:rPr>
              <a:t>表必须有序，表可以顺序方式存储，也可以链表方式存储  </a:t>
            </a:r>
            <a:r>
              <a:rPr lang="en-US" altLang="zh-CN">
                <a:latin typeface="Times New Roman" pitchFamily="18" charset="0"/>
              </a:rPr>
              <a:t>C. </a:t>
            </a:r>
            <a:r>
              <a:rPr lang="zh-CN" altLang="en-US">
                <a:latin typeface="Times New Roman" pitchFamily="18" charset="0"/>
              </a:rPr>
              <a:t>表必须有序，而且只能从小到大排列</a:t>
            </a:r>
          </a:p>
          <a:p>
            <a:pPr marL="609600" indent="-609600">
              <a:spcBef>
                <a:spcPct val="20000"/>
              </a:spcBef>
              <a:buClr>
                <a:schemeClr val="bg2"/>
              </a:buClr>
              <a:buFont typeface="Monotype Sorts" pitchFamily="2" charset="2"/>
              <a:buNone/>
            </a:pPr>
            <a:r>
              <a:rPr lang="en-US" altLang="zh-CN">
                <a:latin typeface="Times New Roman" pitchFamily="18" charset="0"/>
              </a:rPr>
              <a:t>B. </a:t>
            </a:r>
            <a:r>
              <a:rPr lang="zh-CN" altLang="en-US">
                <a:latin typeface="Times New Roman" pitchFamily="18" charset="0"/>
              </a:rPr>
              <a:t>表必须有序且表中数据必须是整型，实型或字符型        </a:t>
            </a:r>
            <a:r>
              <a:rPr lang="en-US" altLang="zh-CN">
                <a:latin typeface="Times New Roman" pitchFamily="18" charset="0"/>
              </a:rPr>
              <a:t>D. </a:t>
            </a:r>
            <a:r>
              <a:rPr lang="zh-CN" altLang="en-US">
                <a:latin typeface="Times New Roman" pitchFamily="18" charset="0"/>
              </a:rPr>
              <a:t>表必须有序，且表只能以顺序方式存储</a:t>
            </a:r>
          </a:p>
          <a:p>
            <a:pPr marL="609600" indent="-609600">
              <a:spcBef>
                <a:spcPct val="20000"/>
              </a:spcBef>
              <a:buClr>
                <a:schemeClr val="bg2"/>
              </a:buClr>
              <a:buFont typeface="Monotype Sorts" pitchFamily="2" charset="2"/>
              <a:buNone/>
            </a:pPr>
            <a:r>
              <a:rPr lang="en-US" altLang="zh-CN">
                <a:latin typeface="Times New Roman" pitchFamily="18" charset="0"/>
              </a:rPr>
              <a:t>5. </a:t>
            </a:r>
            <a:r>
              <a:rPr lang="zh-CN" altLang="en-US">
                <a:latin typeface="Times New Roman" pitchFamily="18" charset="0"/>
              </a:rPr>
              <a:t>用二分（对半）查找表的元素的速度比用顺序法</a:t>
            </a:r>
            <a:r>
              <a:rPr lang="en-US" altLang="zh-CN">
                <a:latin typeface="Times New Roman" pitchFamily="18" charset="0"/>
              </a:rPr>
              <a:t>(    ) </a:t>
            </a:r>
          </a:p>
          <a:p>
            <a:pPr marL="609600" indent="-609600">
              <a:spcBef>
                <a:spcPct val="20000"/>
              </a:spcBef>
              <a:buClr>
                <a:schemeClr val="bg2"/>
              </a:buClr>
              <a:buFont typeface="Monotype Sorts" pitchFamily="2" charset="2"/>
              <a:buNone/>
            </a:pPr>
            <a:r>
              <a:rPr lang="en-US" altLang="zh-CN">
                <a:latin typeface="Times New Roman" pitchFamily="18" charset="0"/>
              </a:rPr>
              <a:t>A</a:t>
            </a:r>
            <a:r>
              <a:rPr lang="zh-CN" altLang="en-US">
                <a:latin typeface="Times New Roman" pitchFamily="18" charset="0"/>
              </a:rPr>
              <a:t>．</a:t>
            </a:r>
            <a:r>
              <a:rPr lang="zh-CN" altLang="en-US">
                <a:latin typeface="Arial"/>
              </a:rPr>
              <a:t>  </a:t>
            </a:r>
            <a:r>
              <a:rPr lang="zh-CN" altLang="en-US">
                <a:latin typeface="Times New Roman" pitchFamily="18" charset="0"/>
              </a:rPr>
              <a:t> 必然快      </a:t>
            </a:r>
            <a:r>
              <a:rPr lang="en-US" altLang="zh-CN">
                <a:latin typeface="Times New Roman" pitchFamily="18" charset="0"/>
              </a:rPr>
              <a:t>B. </a:t>
            </a:r>
            <a:r>
              <a:rPr lang="zh-CN" altLang="en-US">
                <a:latin typeface="Times New Roman" pitchFamily="18" charset="0"/>
              </a:rPr>
              <a:t>必然慢      </a:t>
            </a:r>
            <a:r>
              <a:rPr lang="en-US" altLang="zh-CN">
                <a:latin typeface="Times New Roman" pitchFamily="18" charset="0"/>
              </a:rPr>
              <a:t>C. </a:t>
            </a:r>
            <a:r>
              <a:rPr lang="zh-CN" altLang="en-US">
                <a:latin typeface="Times New Roman" pitchFamily="18" charset="0"/>
              </a:rPr>
              <a:t>相等      </a:t>
            </a:r>
            <a:r>
              <a:rPr lang="en-US" altLang="zh-CN">
                <a:latin typeface="Times New Roman" pitchFamily="18" charset="0"/>
              </a:rPr>
              <a:t>D. </a:t>
            </a:r>
            <a:r>
              <a:rPr lang="zh-CN" altLang="en-US">
                <a:latin typeface="Times New Roman" pitchFamily="18" charset="0"/>
              </a:rPr>
              <a:t>不能确定</a:t>
            </a:r>
          </a:p>
          <a:p>
            <a:pPr marL="609600" indent="-609600">
              <a:spcBef>
                <a:spcPct val="20000"/>
              </a:spcBef>
              <a:buClr>
                <a:schemeClr val="bg2"/>
              </a:buClr>
              <a:buFont typeface="Monotype Sorts" pitchFamily="2" charset="2"/>
              <a:buNone/>
            </a:pPr>
            <a:r>
              <a:rPr lang="en-US" altLang="zh-CN">
                <a:latin typeface="Times New Roman" pitchFamily="18" charset="0"/>
              </a:rPr>
              <a:t>6. </a:t>
            </a:r>
            <a:r>
              <a:rPr lang="zh-CN" altLang="en-US">
                <a:latin typeface="Times New Roman" pitchFamily="18" charset="0"/>
              </a:rPr>
              <a:t>具有</a:t>
            </a:r>
            <a:r>
              <a:rPr lang="en-US" altLang="zh-CN">
                <a:latin typeface="Times New Roman" pitchFamily="18" charset="0"/>
              </a:rPr>
              <a:t>12</a:t>
            </a:r>
            <a:r>
              <a:rPr lang="zh-CN" altLang="en-US">
                <a:latin typeface="Times New Roman" pitchFamily="18" charset="0"/>
              </a:rPr>
              <a:t>个关键字的有序表，二分查找的平均查找长度（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A. 3.1            B. 4            C. 2.5            D. 5</a:t>
            </a:r>
          </a:p>
          <a:p>
            <a:pPr marL="609600" indent="-609600">
              <a:spcBef>
                <a:spcPct val="20000"/>
              </a:spcBef>
              <a:buClr>
                <a:schemeClr val="bg2"/>
              </a:buClr>
              <a:buFont typeface="Monotype Sorts" pitchFamily="2" charset="2"/>
              <a:buNone/>
            </a:pPr>
            <a:r>
              <a:rPr lang="en-US" altLang="zh-CN">
                <a:latin typeface="Times New Roman" pitchFamily="18" charset="0"/>
              </a:rPr>
              <a:t>7. </a:t>
            </a:r>
            <a:r>
              <a:rPr lang="zh-CN" altLang="en-US">
                <a:latin typeface="Times New Roman" pitchFamily="18" charset="0"/>
              </a:rPr>
              <a:t>二分法查找的时间复杂性为（   ）</a:t>
            </a:r>
          </a:p>
          <a:p>
            <a:pPr marL="609600" indent="-609600">
              <a:spcBef>
                <a:spcPct val="20000"/>
              </a:spcBef>
              <a:buClr>
                <a:schemeClr val="bg2"/>
              </a:buClr>
              <a:buFont typeface="Monotype Sorts" pitchFamily="2" charset="2"/>
              <a:buNone/>
            </a:pPr>
            <a:r>
              <a:rPr lang="en-US" altLang="zh-CN">
                <a:latin typeface="Times New Roman" pitchFamily="18" charset="0"/>
              </a:rPr>
              <a:t>A. O</a:t>
            </a:r>
            <a:r>
              <a:rPr lang="zh-CN" altLang="en-US">
                <a:latin typeface="Times New Roman" pitchFamily="18" charset="0"/>
              </a:rPr>
              <a:t>（</a:t>
            </a:r>
            <a:r>
              <a:rPr lang="en-US" altLang="zh-CN">
                <a:latin typeface="Times New Roman" pitchFamily="18" charset="0"/>
              </a:rPr>
              <a:t>n2</a:t>
            </a:r>
            <a:r>
              <a:rPr lang="zh-CN" altLang="en-US">
                <a:latin typeface="Times New Roman" pitchFamily="18" charset="0"/>
              </a:rPr>
              <a:t>）     </a:t>
            </a:r>
            <a:r>
              <a:rPr lang="en-US" altLang="zh-CN">
                <a:latin typeface="Times New Roman" pitchFamily="18" charset="0"/>
              </a:rPr>
              <a:t>B. O</a:t>
            </a:r>
            <a:r>
              <a:rPr lang="zh-CN" altLang="en-US">
                <a:latin typeface="Times New Roman" pitchFamily="18" charset="0"/>
              </a:rPr>
              <a:t>（</a:t>
            </a:r>
            <a:r>
              <a:rPr lang="en-US" altLang="zh-CN">
                <a:latin typeface="Times New Roman" pitchFamily="18" charset="0"/>
              </a:rPr>
              <a:t>n</a:t>
            </a:r>
            <a:r>
              <a:rPr lang="zh-CN" altLang="en-US">
                <a:latin typeface="Times New Roman" pitchFamily="18" charset="0"/>
              </a:rPr>
              <a:t>）     </a:t>
            </a:r>
            <a:r>
              <a:rPr lang="en-US" altLang="zh-CN">
                <a:latin typeface="Times New Roman" pitchFamily="18" charset="0"/>
              </a:rPr>
              <a:t>C. O</a:t>
            </a:r>
            <a:r>
              <a:rPr lang="zh-CN" altLang="en-US">
                <a:latin typeface="Times New Roman" pitchFamily="18" charset="0"/>
              </a:rPr>
              <a:t>（</a:t>
            </a:r>
            <a:r>
              <a:rPr lang="en-US" altLang="zh-CN">
                <a:latin typeface="Times New Roman" pitchFamily="18" charset="0"/>
              </a:rPr>
              <a:t>nlogn</a:t>
            </a:r>
            <a:r>
              <a:rPr lang="zh-CN" altLang="en-US">
                <a:latin typeface="Times New Roman" pitchFamily="18" charset="0"/>
              </a:rPr>
              <a:t>）     </a:t>
            </a:r>
            <a:r>
              <a:rPr lang="en-US" altLang="zh-CN">
                <a:latin typeface="Times New Roman" pitchFamily="18" charset="0"/>
              </a:rPr>
              <a:t>D.  O</a:t>
            </a:r>
            <a:r>
              <a:rPr lang="zh-CN" altLang="en-US">
                <a:latin typeface="Times New Roman" pitchFamily="18" charset="0"/>
              </a:rPr>
              <a:t>（</a:t>
            </a:r>
            <a:r>
              <a:rPr lang="en-US" altLang="zh-CN">
                <a:latin typeface="Times New Roman" pitchFamily="18" charset="0"/>
              </a:rPr>
              <a:t>logn</a:t>
            </a:r>
            <a:r>
              <a:rPr lang="zh-CN" altLang="en-US">
                <a:latin typeface="Times New Roman" pitchFamily="18" charset="0"/>
              </a:rPr>
              <a:t>）</a:t>
            </a:r>
          </a:p>
        </p:txBody>
      </p:sp>
    </p:spTree>
  </p:cSld>
  <p:clrMapOvr>
    <a:masterClrMapping/>
  </p:clrMapOvr>
  <p:transition>
    <p:cover dir="d"/>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Rot="1" noChangeArrowheads="1"/>
          </p:cNvSpPr>
          <p:nvPr/>
        </p:nvSpPr>
        <p:spPr bwMode="auto">
          <a:xfrm>
            <a:off x="468313" y="8366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8</a:t>
            </a:r>
            <a:r>
              <a:rPr lang="zh-CN" altLang="en-US">
                <a:latin typeface="Times New Roman" pitchFamily="18" charset="0"/>
              </a:rPr>
              <a:t>．当采用分快查找时，数据的组织方式为  </a:t>
            </a:r>
            <a:r>
              <a:rPr lang="en-US" altLang="zh-CN">
                <a:latin typeface="Times New Roman" pitchFamily="18" charset="0"/>
              </a:rPr>
              <a:t>(    )  </a:t>
            </a:r>
          </a:p>
          <a:p>
            <a:pPr marL="609600" indent="-609600">
              <a:spcBef>
                <a:spcPct val="20000"/>
              </a:spcBef>
              <a:buClr>
                <a:schemeClr val="bg2"/>
              </a:buClr>
              <a:buFont typeface="Monotype Sorts" pitchFamily="2" charset="2"/>
              <a:buNone/>
            </a:pPr>
            <a:r>
              <a:rPr lang="en-US" altLang="zh-CN">
                <a:latin typeface="Times New Roman" pitchFamily="18" charset="0"/>
              </a:rPr>
              <a:t>A</a:t>
            </a:r>
            <a:r>
              <a:rPr lang="zh-CN" altLang="en-US">
                <a:latin typeface="Times New Roman" pitchFamily="18" charset="0"/>
              </a:rPr>
              <a:t>．数据分成若干块，每块内数据有序</a:t>
            </a:r>
          </a:p>
          <a:p>
            <a:pPr marL="609600" indent="-609600">
              <a:spcBef>
                <a:spcPct val="20000"/>
              </a:spcBef>
              <a:buClr>
                <a:schemeClr val="bg2"/>
              </a:buClr>
              <a:buFont typeface="Monotype Sorts" pitchFamily="2" charset="2"/>
              <a:buNone/>
            </a:pPr>
            <a:r>
              <a:rPr lang="en-US" altLang="zh-CN">
                <a:latin typeface="Times New Roman" pitchFamily="18" charset="0"/>
              </a:rPr>
              <a:t>B</a:t>
            </a:r>
            <a:r>
              <a:rPr lang="zh-CN" altLang="en-US">
                <a:latin typeface="Times New Roman" pitchFamily="18" charset="0"/>
              </a:rPr>
              <a:t>．数据分成若干块，每块内数据不必有序，但块间必须有序，每块内最大（或最小）的数据组成索引块</a:t>
            </a:r>
          </a:p>
          <a:p>
            <a:pPr marL="609600" indent="-609600">
              <a:spcBef>
                <a:spcPct val="20000"/>
              </a:spcBef>
              <a:buClr>
                <a:schemeClr val="bg2"/>
              </a:buClr>
              <a:buFont typeface="Monotype Sorts" pitchFamily="2" charset="2"/>
              <a:buNone/>
            </a:pPr>
            <a:r>
              <a:rPr lang="en-US" altLang="zh-CN">
                <a:latin typeface="Times New Roman" pitchFamily="18" charset="0"/>
              </a:rPr>
              <a:t>C. </a:t>
            </a:r>
            <a:r>
              <a:rPr lang="zh-CN" altLang="en-US">
                <a:latin typeface="Times New Roman" pitchFamily="18" charset="0"/>
              </a:rPr>
              <a:t>数据分成若干块，每块内数据有序，每块内最大（或最小）的数据组成索引块</a:t>
            </a:r>
          </a:p>
          <a:p>
            <a:pPr marL="609600" indent="-609600">
              <a:spcBef>
                <a:spcPct val="20000"/>
              </a:spcBef>
              <a:buClr>
                <a:schemeClr val="bg2"/>
              </a:buClr>
              <a:buFont typeface="Monotype Sorts" pitchFamily="2" charset="2"/>
              <a:buNone/>
            </a:pPr>
            <a:r>
              <a:rPr lang="en-US" altLang="zh-CN">
                <a:latin typeface="Times New Roman" pitchFamily="18" charset="0"/>
              </a:rPr>
              <a:t>D. </a:t>
            </a:r>
            <a:r>
              <a:rPr lang="zh-CN" altLang="en-US">
                <a:latin typeface="Times New Roman" pitchFamily="18" charset="0"/>
              </a:rPr>
              <a:t>数据分成若干块，每块（除最后一块外）中数据个数需相同</a:t>
            </a:r>
          </a:p>
          <a:p>
            <a:pPr marL="609600" indent="-609600">
              <a:spcBef>
                <a:spcPct val="20000"/>
              </a:spcBef>
              <a:buClr>
                <a:schemeClr val="bg2"/>
              </a:buClr>
              <a:buFont typeface="Monotype Sorts" pitchFamily="2" charset="2"/>
              <a:buNone/>
            </a:pPr>
            <a:r>
              <a:rPr lang="en-US" altLang="zh-CN">
                <a:latin typeface="Times New Roman" pitchFamily="18" charset="0"/>
              </a:rPr>
              <a:t>9. </a:t>
            </a:r>
            <a:r>
              <a:rPr lang="zh-CN" altLang="en-US">
                <a:latin typeface="Times New Roman" pitchFamily="18" charset="0"/>
              </a:rPr>
              <a:t>设有一组记录的关键字为</a:t>
            </a:r>
            <a:r>
              <a:rPr lang="en-US" altLang="zh-CN">
                <a:latin typeface="Times New Roman" pitchFamily="18" charset="0"/>
              </a:rPr>
              <a:t>{19</a:t>
            </a:r>
            <a:r>
              <a:rPr lang="zh-CN" altLang="en-US">
                <a:latin typeface="Times New Roman" pitchFamily="18" charset="0"/>
              </a:rPr>
              <a:t>，</a:t>
            </a:r>
            <a:r>
              <a:rPr lang="en-US" altLang="zh-CN">
                <a:latin typeface="Times New Roman" pitchFamily="18" charset="0"/>
              </a:rPr>
              <a:t>14</a:t>
            </a:r>
            <a:r>
              <a:rPr lang="zh-CN" altLang="en-US">
                <a:latin typeface="Times New Roman" pitchFamily="18" charset="0"/>
              </a:rPr>
              <a:t>，</a:t>
            </a:r>
            <a:r>
              <a:rPr lang="en-US" altLang="zh-CN">
                <a:latin typeface="Times New Roman" pitchFamily="18" charset="0"/>
              </a:rPr>
              <a:t>23</a:t>
            </a:r>
            <a:r>
              <a:rPr lang="zh-CN" altLang="en-US">
                <a:latin typeface="Times New Roman" pitchFamily="18" charset="0"/>
              </a:rPr>
              <a:t>，</a:t>
            </a:r>
            <a:r>
              <a:rPr lang="en-US" altLang="zh-CN">
                <a:latin typeface="Times New Roman" pitchFamily="18" charset="0"/>
              </a:rPr>
              <a:t>1</a:t>
            </a:r>
            <a:r>
              <a:rPr lang="zh-CN" altLang="en-US">
                <a:latin typeface="Times New Roman" pitchFamily="18" charset="0"/>
              </a:rPr>
              <a:t>，</a:t>
            </a:r>
            <a:r>
              <a:rPr lang="en-US" altLang="zh-CN">
                <a:latin typeface="Times New Roman" pitchFamily="18" charset="0"/>
              </a:rPr>
              <a:t>68</a:t>
            </a:r>
            <a:r>
              <a:rPr lang="zh-CN" altLang="en-US">
                <a:latin typeface="Times New Roman" pitchFamily="18" charset="0"/>
              </a:rPr>
              <a:t>，</a:t>
            </a:r>
            <a:r>
              <a:rPr lang="en-US" altLang="zh-CN">
                <a:latin typeface="Times New Roman" pitchFamily="18" charset="0"/>
              </a:rPr>
              <a:t>20</a:t>
            </a:r>
            <a:r>
              <a:rPr lang="zh-CN" altLang="en-US">
                <a:latin typeface="Times New Roman" pitchFamily="18" charset="0"/>
              </a:rPr>
              <a:t>，</a:t>
            </a:r>
            <a:r>
              <a:rPr lang="en-US" altLang="zh-CN">
                <a:latin typeface="Times New Roman" pitchFamily="18" charset="0"/>
              </a:rPr>
              <a:t>84</a:t>
            </a:r>
            <a:r>
              <a:rPr lang="zh-CN" altLang="en-US">
                <a:latin typeface="Times New Roman" pitchFamily="18" charset="0"/>
              </a:rPr>
              <a:t>，</a:t>
            </a:r>
            <a:r>
              <a:rPr lang="en-US" altLang="zh-CN">
                <a:latin typeface="Times New Roman" pitchFamily="18" charset="0"/>
              </a:rPr>
              <a:t>27</a:t>
            </a:r>
            <a:r>
              <a:rPr lang="zh-CN" altLang="en-US">
                <a:latin typeface="Times New Roman" pitchFamily="18" charset="0"/>
              </a:rPr>
              <a:t>，</a:t>
            </a:r>
            <a:r>
              <a:rPr lang="en-US" altLang="zh-CN">
                <a:latin typeface="Times New Roman" pitchFamily="18" charset="0"/>
              </a:rPr>
              <a:t>55</a:t>
            </a:r>
            <a:r>
              <a:rPr lang="zh-CN" altLang="en-US">
                <a:latin typeface="Times New Roman" pitchFamily="18" charset="0"/>
              </a:rPr>
              <a:t>，</a:t>
            </a:r>
            <a:r>
              <a:rPr lang="en-US" altLang="zh-CN">
                <a:latin typeface="Times New Roman" pitchFamily="18" charset="0"/>
              </a:rPr>
              <a:t>11</a:t>
            </a:r>
            <a:r>
              <a:rPr lang="zh-CN" altLang="en-US">
                <a:latin typeface="Times New Roman" pitchFamily="18" charset="0"/>
              </a:rPr>
              <a:t>，</a:t>
            </a:r>
            <a:r>
              <a:rPr lang="en-US" altLang="zh-CN">
                <a:latin typeface="Times New Roman" pitchFamily="18" charset="0"/>
              </a:rPr>
              <a:t>10</a:t>
            </a:r>
            <a:r>
              <a:rPr lang="zh-CN" altLang="en-US">
                <a:latin typeface="Times New Roman" pitchFamily="18" charset="0"/>
              </a:rPr>
              <a:t>，</a:t>
            </a:r>
            <a:r>
              <a:rPr lang="en-US" altLang="zh-CN">
                <a:latin typeface="Times New Roman" pitchFamily="18" charset="0"/>
              </a:rPr>
              <a:t>79}</a:t>
            </a:r>
            <a:r>
              <a:rPr lang="zh-CN" altLang="en-US">
                <a:latin typeface="Times New Roman" pitchFamily="18" charset="0"/>
              </a:rPr>
              <a:t>，用链地址法构造散列表，散列函数为</a:t>
            </a:r>
            <a:r>
              <a:rPr lang="en-US" altLang="zh-CN">
                <a:latin typeface="Times New Roman" pitchFamily="18" charset="0"/>
              </a:rPr>
              <a:t>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=key MOD 13,</a:t>
            </a:r>
            <a:r>
              <a:rPr lang="zh-CN" altLang="en-US">
                <a:latin typeface="Times New Roman" pitchFamily="18" charset="0"/>
              </a:rPr>
              <a:t>散列地址为</a:t>
            </a:r>
            <a:r>
              <a:rPr lang="en-US" altLang="zh-CN">
                <a:latin typeface="Times New Roman" pitchFamily="18" charset="0"/>
              </a:rPr>
              <a:t>1</a:t>
            </a:r>
            <a:r>
              <a:rPr lang="zh-CN" altLang="en-US">
                <a:latin typeface="Times New Roman" pitchFamily="18" charset="0"/>
              </a:rPr>
              <a:t>的链中有（    ）个记录。</a:t>
            </a:r>
          </a:p>
          <a:p>
            <a:pPr marL="609600" indent="-609600">
              <a:spcBef>
                <a:spcPct val="20000"/>
              </a:spcBef>
              <a:buClr>
                <a:schemeClr val="bg2"/>
              </a:buClr>
              <a:buFont typeface="Monotype Sorts" pitchFamily="2" charset="2"/>
              <a:buNone/>
            </a:pPr>
            <a:r>
              <a:rPr lang="en-US" altLang="zh-CN">
                <a:latin typeface="Times New Roman" pitchFamily="18" charset="0"/>
              </a:rPr>
              <a:t>A</a:t>
            </a:r>
            <a:r>
              <a:rPr lang="zh-CN" altLang="en-US">
                <a:latin typeface="Times New Roman" pitchFamily="18" charset="0"/>
              </a:rPr>
              <a:t>．</a:t>
            </a:r>
            <a:r>
              <a:rPr lang="en-US" altLang="zh-CN">
                <a:latin typeface="Times New Roman" pitchFamily="18" charset="0"/>
              </a:rPr>
              <a:t>1           B. 2         C. 3         D. 4</a:t>
            </a:r>
          </a:p>
        </p:txBody>
      </p:sp>
    </p:spTree>
  </p:cSld>
  <p:clrMapOvr>
    <a:masterClrMapping/>
  </p:clrMapOvr>
  <p:transition>
    <p:cover dir="d"/>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Rot="1" noChangeArrowheads="1"/>
          </p:cNvSpPr>
          <p:nvPr/>
        </p:nvSpPr>
        <p:spPr bwMode="auto">
          <a:xfrm>
            <a:off x="468313" y="6207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10. </a:t>
            </a:r>
            <a:r>
              <a:rPr lang="zh-CN" altLang="en-US">
                <a:latin typeface="Times New Roman" pitchFamily="18" charset="0"/>
              </a:rPr>
              <a:t>下面关于哈希</a:t>
            </a:r>
            <a:r>
              <a:rPr lang="en-US" altLang="zh-CN">
                <a:latin typeface="Times New Roman" pitchFamily="18" charset="0"/>
              </a:rPr>
              <a:t>(Hash</a:t>
            </a:r>
            <a:r>
              <a:rPr lang="zh-CN" altLang="en-US">
                <a:latin typeface="Times New Roman" pitchFamily="18" charset="0"/>
              </a:rPr>
              <a:t>，杂凑</a:t>
            </a:r>
            <a:r>
              <a:rPr lang="en-US" altLang="zh-CN">
                <a:latin typeface="Times New Roman" pitchFamily="18" charset="0"/>
              </a:rPr>
              <a:t>)</a:t>
            </a:r>
            <a:r>
              <a:rPr lang="zh-CN" altLang="en-US">
                <a:latin typeface="Times New Roman" pitchFamily="18" charset="0"/>
              </a:rPr>
              <a:t>查找的说法正确的是</a:t>
            </a:r>
            <a:r>
              <a:rPr lang="en-US" altLang="zh-CN">
                <a:latin typeface="Times New Roman" pitchFamily="18" charset="0"/>
              </a:rPr>
              <a:t>(    )  </a:t>
            </a:r>
          </a:p>
          <a:p>
            <a:pPr marL="609600" indent="-609600">
              <a:spcBef>
                <a:spcPct val="20000"/>
              </a:spcBef>
              <a:buClr>
                <a:schemeClr val="bg2"/>
              </a:buClr>
              <a:buFont typeface="Monotype Sorts" pitchFamily="2" charset="2"/>
              <a:buNone/>
            </a:pPr>
            <a:r>
              <a:rPr lang="en-US" altLang="zh-CN">
                <a:latin typeface="Times New Roman" pitchFamily="18" charset="0"/>
              </a:rPr>
              <a:t>A</a:t>
            </a:r>
            <a:r>
              <a:rPr lang="zh-CN" altLang="en-US">
                <a:latin typeface="Times New Roman" pitchFamily="18" charset="0"/>
              </a:rPr>
              <a:t>．哈希函数构造的越复杂越好，因为这样随机性好，冲突小      </a:t>
            </a:r>
          </a:p>
          <a:p>
            <a:pPr marL="609600" indent="-609600">
              <a:spcBef>
                <a:spcPct val="20000"/>
              </a:spcBef>
              <a:buClr>
                <a:schemeClr val="bg2"/>
              </a:buClr>
              <a:buFont typeface="Monotype Sorts" pitchFamily="2" charset="2"/>
              <a:buNone/>
            </a:pPr>
            <a:r>
              <a:rPr lang="en-US" altLang="zh-CN">
                <a:latin typeface="Times New Roman" pitchFamily="18" charset="0"/>
              </a:rPr>
              <a:t>B</a:t>
            </a:r>
            <a:r>
              <a:rPr lang="zh-CN" altLang="en-US">
                <a:latin typeface="Times New Roman" pitchFamily="18" charset="0"/>
              </a:rPr>
              <a:t>．除留余数法是所有哈希函数中最好的   </a:t>
            </a:r>
          </a:p>
          <a:p>
            <a:pPr marL="609600" indent="-609600">
              <a:spcBef>
                <a:spcPct val="20000"/>
              </a:spcBef>
              <a:buClr>
                <a:schemeClr val="bg2"/>
              </a:buClr>
              <a:buFont typeface="Monotype Sorts" pitchFamily="2" charset="2"/>
              <a:buNone/>
            </a:pPr>
            <a:r>
              <a:rPr lang="en-US" altLang="zh-CN">
                <a:latin typeface="Times New Roman" pitchFamily="18" charset="0"/>
              </a:rPr>
              <a:t>C</a:t>
            </a:r>
            <a:r>
              <a:rPr lang="zh-CN" altLang="en-US">
                <a:latin typeface="Times New Roman" pitchFamily="18" charset="0"/>
              </a:rPr>
              <a:t>．不存在特别好与坏的哈希函数，要视情况而定</a:t>
            </a:r>
          </a:p>
          <a:p>
            <a:pPr marL="609600" indent="-609600">
              <a:spcBef>
                <a:spcPct val="20000"/>
              </a:spcBef>
              <a:buClr>
                <a:schemeClr val="bg2"/>
              </a:buClr>
              <a:buFont typeface="Monotype Sorts" pitchFamily="2" charset="2"/>
              <a:buNone/>
            </a:pPr>
            <a:r>
              <a:rPr lang="en-US" altLang="zh-CN">
                <a:latin typeface="Times New Roman" pitchFamily="18" charset="0"/>
              </a:rPr>
              <a:t>D</a:t>
            </a:r>
            <a:r>
              <a:rPr lang="zh-CN" altLang="en-US">
                <a:latin typeface="Times New Roman" pitchFamily="18" charset="0"/>
              </a:rPr>
              <a:t>．若需在哈希表中删去一个元素，不管用何种方法解决冲突都只要简单的将该元素删去即可</a:t>
            </a:r>
          </a:p>
          <a:p>
            <a:pPr marL="609600" indent="-609600">
              <a:spcBef>
                <a:spcPct val="20000"/>
              </a:spcBef>
              <a:buClr>
                <a:schemeClr val="bg2"/>
              </a:buClr>
              <a:buFont typeface="Monotype Sorts" pitchFamily="2" charset="2"/>
              <a:buNone/>
            </a:pPr>
            <a:r>
              <a:rPr lang="en-US" altLang="zh-CN">
                <a:latin typeface="Times New Roman" pitchFamily="18" charset="0"/>
              </a:rPr>
              <a:t>11. </a:t>
            </a:r>
            <a:r>
              <a:rPr lang="zh-CN" altLang="en-US">
                <a:latin typeface="Times New Roman" pitchFamily="18" charset="0"/>
              </a:rPr>
              <a:t>若采用链地址法构造散列表，散列函数为</a:t>
            </a:r>
            <a:r>
              <a:rPr lang="en-US" altLang="zh-CN">
                <a:latin typeface="Times New Roman" pitchFamily="18" charset="0"/>
              </a:rPr>
              <a:t>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=key MOD 17</a:t>
            </a:r>
            <a:r>
              <a:rPr lang="zh-CN" altLang="en-US">
                <a:latin typeface="Times New Roman" pitchFamily="18" charset="0"/>
              </a:rPr>
              <a:t>，则需 </a:t>
            </a:r>
            <a:r>
              <a:rPr lang="en-US" altLang="zh-CN">
                <a:latin typeface="Times New Roman" pitchFamily="18" charset="0"/>
              </a:rPr>
              <a:t>(</a:t>
            </a:r>
            <a:r>
              <a:rPr lang="zh-CN" altLang="en-US">
                <a:latin typeface="Times New Roman" pitchFamily="18" charset="0"/>
              </a:rPr>
              <a:t>（</a:t>
            </a:r>
            <a:r>
              <a:rPr lang="en-US" altLang="zh-CN">
                <a:latin typeface="Times New Roman" pitchFamily="18" charset="0"/>
              </a:rPr>
              <a:t>1</a:t>
            </a:r>
            <a:r>
              <a:rPr lang="zh-CN" altLang="en-US">
                <a:latin typeface="Times New Roman" pitchFamily="18" charset="0"/>
              </a:rPr>
              <a:t>）</a:t>
            </a:r>
            <a:r>
              <a:rPr lang="en-US" altLang="zh-CN">
                <a:latin typeface="Times New Roman" pitchFamily="18" charset="0"/>
              </a:rPr>
              <a:t>) </a:t>
            </a:r>
            <a:r>
              <a:rPr lang="zh-CN" altLang="en-US">
                <a:latin typeface="Times New Roman" pitchFamily="18" charset="0"/>
              </a:rPr>
              <a:t>个链表。这些链的链首指针构成一个指针数组，数组的下标范围为 </a:t>
            </a:r>
            <a:r>
              <a:rPr lang="en-US" altLang="zh-CN">
                <a:latin typeface="Times New Roman" pitchFamily="18" charset="0"/>
              </a:rPr>
              <a:t>(</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                   </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1</a:t>
            </a:r>
            <a:r>
              <a:rPr lang="zh-CN" altLang="en-US">
                <a:latin typeface="Times New Roman" pitchFamily="18" charset="0"/>
              </a:rPr>
              <a:t>） </a:t>
            </a:r>
            <a:r>
              <a:rPr lang="en-US" altLang="zh-CN">
                <a:latin typeface="Times New Roman" pitchFamily="18" charset="0"/>
              </a:rPr>
              <a:t>A</a:t>
            </a:r>
            <a:r>
              <a:rPr lang="zh-CN" altLang="en-US">
                <a:latin typeface="Times New Roman" pitchFamily="18" charset="0"/>
              </a:rPr>
              <a:t>．</a:t>
            </a:r>
            <a:r>
              <a:rPr lang="en-US" altLang="zh-CN">
                <a:latin typeface="Times New Roman" pitchFamily="18" charset="0"/>
              </a:rPr>
              <a:t>17            B. 13           C. 16           D. </a:t>
            </a:r>
            <a:r>
              <a:rPr lang="zh-CN" altLang="en-US">
                <a:latin typeface="Times New Roman" pitchFamily="18" charset="0"/>
              </a:rPr>
              <a:t>任意</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 </a:t>
            </a:r>
            <a:r>
              <a:rPr lang="en-US" altLang="zh-CN">
                <a:latin typeface="Times New Roman" pitchFamily="18" charset="0"/>
              </a:rPr>
              <a:t>A</a:t>
            </a:r>
            <a:r>
              <a:rPr lang="zh-CN" altLang="en-US">
                <a:latin typeface="Times New Roman" pitchFamily="18" charset="0"/>
              </a:rPr>
              <a:t>．</a:t>
            </a:r>
            <a:r>
              <a:rPr lang="en-US" altLang="zh-CN">
                <a:latin typeface="Times New Roman" pitchFamily="18" charset="0"/>
              </a:rPr>
              <a:t>0</a:t>
            </a:r>
            <a:r>
              <a:rPr lang="zh-CN" altLang="en-US">
                <a:latin typeface="Times New Roman" pitchFamily="18" charset="0"/>
              </a:rPr>
              <a:t>至</a:t>
            </a:r>
            <a:r>
              <a:rPr lang="en-US" altLang="zh-CN">
                <a:latin typeface="Times New Roman" pitchFamily="18" charset="0"/>
              </a:rPr>
              <a:t>17        B. 1</a:t>
            </a:r>
            <a:r>
              <a:rPr lang="zh-CN" altLang="en-US">
                <a:latin typeface="Times New Roman" pitchFamily="18" charset="0"/>
              </a:rPr>
              <a:t>至</a:t>
            </a:r>
            <a:r>
              <a:rPr lang="en-US" altLang="zh-CN">
                <a:latin typeface="Times New Roman" pitchFamily="18" charset="0"/>
              </a:rPr>
              <a:t>17       C. 0</a:t>
            </a:r>
            <a:r>
              <a:rPr lang="zh-CN" altLang="en-US">
                <a:latin typeface="Times New Roman" pitchFamily="18" charset="0"/>
              </a:rPr>
              <a:t>至</a:t>
            </a:r>
            <a:r>
              <a:rPr lang="en-US" altLang="zh-CN">
                <a:latin typeface="Times New Roman" pitchFamily="18" charset="0"/>
              </a:rPr>
              <a:t>16       D. 1</a:t>
            </a:r>
            <a:r>
              <a:rPr lang="zh-CN" altLang="en-US">
                <a:latin typeface="Times New Roman" pitchFamily="18" charset="0"/>
              </a:rPr>
              <a:t>至</a:t>
            </a:r>
            <a:r>
              <a:rPr lang="en-US" altLang="zh-CN">
                <a:latin typeface="Times New Roman" pitchFamily="18" charset="0"/>
              </a:rPr>
              <a:t>16 </a:t>
            </a:r>
          </a:p>
        </p:txBody>
      </p:sp>
    </p:spTree>
  </p:cSld>
  <p:clrMapOvr>
    <a:masterClrMapping/>
  </p:clrMapOvr>
  <p:transition>
    <p:cover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Rot="1" noChangeArrowheads="1"/>
          </p:cNvSpPr>
          <p:nvPr/>
        </p:nvSpPr>
        <p:spPr bwMode="auto">
          <a:xfrm>
            <a:off x="323850" y="188913"/>
            <a:ext cx="8353425" cy="648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二、 判断题</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．采用线性探测法处理散列时的冲突，当从哈希表删除一个记录时，不应将这个记录的所在位置置空，因为这会影响以后的查找。</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a:t>
            </a:r>
            <a:r>
              <a:rPr lang="zh-CN" altLang="en-US">
                <a:latin typeface="Times New Roman" pitchFamily="18" charset="0"/>
              </a:rPr>
              <a:t>．在散列</a:t>
            </a:r>
            <a:r>
              <a:rPr lang="en-US" altLang="zh-CN">
                <a:latin typeface="Times New Roman" pitchFamily="18" charset="0"/>
              </a:rPr>
              <a:t>(</a:t>
            </a:r>
            <a:r>
              <a:rPr lang="zh-CN" altLang="en-US">
                <a:latin typeface="Times New Roman" pitchFamily="18" charset="0"/>
              </a:rPr>
              <a:t>哈希</a:t>
            </a:r>
            <a:r>
              <a:rPr lang="en-US" altLang="zh-CN">
                <a:latin typeface="Times New Roman" pitchFamily="18" charset="0"/>
              </a:rPr>
              <a:t>)</a:t>
            </a:r>
            <a:r>
              <a:rPr lang="zh-CN" altLang="en-US">
                <a:latin typeface="Times New Roman" pitchFamily="18" charset="0"/>
              </a:rPr>
              <a:t>检索中，</a:t>
            </a:r>
            <a:r>
              <a:rPr lang="zh-CN" altLang="en-US">
                <a:latin typeface="Arial"/>
              </a:rPr>
              <a:t>“</a:t>
            </a:r>
            <a:r>
              <a:rPr lang="zh-CN" altLang="en-US">
                <a:latin typeface="Times New Roman" pitchFamily="18" charset="0"/>
              </a:rPr>
              <a:t>比较</a:t>
            </a:r>
            <a:r>
              <a:rPr lang="zh-CN" altLang="en-US">
                <a:latin typeface="Arial"/>
              </a:rPr>
              <a:t>”</a:t>
            </a:r>
            <a:r>
              <a:rPr lang="zh-CN" altLang="en-US">
                <a:latin typeface="Times New Roman" pitchFamily="18" charset="0"/>
              </a:rPr>
              <a:t>操作一般也是不可避免的。</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a:t>
            </a:r>
            <a:r>
              <a:rPr lang="zh-CN" altLang="en-US">
                <a:latin typeface="Times New Roman" pitchFamily="18" charset="0"/>
              </a:rPr>
              <a:t>．哈希函数越复杂越好，因为这样随机性好，冲突概率小</a:t>
            </a:r>
            <a:r>
              <a:rPr lang="en-US" altLang="zh-CN">
                <a:latin typeface="Times New Roman" pitchFamily="18" charset="0"/>
              </a:rPr>
              <a:t>.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4</a:t>
            </a:r>
            <a:r>
              <a:rPr lang="zh-CN" altLang="en-US">
                <a:latin typeface="Times New Roman" pitchFamily="18" charset="0"/>
              </a:rPr>
              <a:t>．哈希函数的选取平方取中法最好。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5</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表的平均查找长度与处理冲突的方法无关。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6</a:t>
            </a:r>
            <a:r>
              <a:rPr lang="zh-CN" altLang="en-US">
                <a:latin typeface="Times New Roman" pitchFamily="18" charset="0"/>
              </a:rPr>
              <a:t>．负载因子 </a:t>
            </a:r>
            <a:r>
              <a:rPr lang="en-US" altLang="zh-CN">
                <a:latin typeface="Times New Roman" pitchFamily="18" charset="0"/>
              </a:rPr>
              <a:t>(</a:t>
            </a:r>
            <a:r>
              <a:rPr lang="zh-CN" altLang="en-US">
                <a:latin typeface="Times New Roman" pitchFamily="18" charset="0"/>
              </a:rPr>
              <a:t>装填因子</a:t>
            </a:r>
            <a:r>
              <a:rPr lang="en-US" altLang="zh-CN">
                <a:latin typeface="Times New Roman" pitchFamily="18" charset="0"/>
              </a:rPr>
              <a:t>)</a:t>
            </a:r>
            <a:r>
              <a:rPr lang="zh-CN" altLang="en-US">
                <a:latin typeface="Times New Roman" pitchFamily="18" charset="0"/>
              </a:rPr>
              <a:t>是哈希表的一个重要参数，它反映哈希表的装满程度。</a:t>
            </a:r>
            <a:r>
              <a:rPr lang="en-US" altLang="zh-CN">
                <a:latin typeface="Times New Roman" pitchFamily="18" charset="0"/>
              </a:rPr>
              <a:t>【</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 </a:t>
            </a:r>
            <a:r>
              <a:rPr lang="zh-CN" altLang="en-US">
                <a:latin typeface="Times New Roman" pitchFamily="18" charset="0"/>
              </a:rPr>
              <a:t>哈希法的平均检索长度不随表中结点数目的增加而增加，而是随负载因子的增大而增大。</a:t>
            </a:r>
            <a:r>
              <a:rPr lang="en-US" altLang="zh-CN">
                <a:latin typeface="Times New Roman" pitchFamily="18" charset="0"/>
              </a:rPr>
              <a:t>8. </a:t>
            </a:r>
            <a:r>
              <a:rPr lang="zh-CN" altLang="en-US">
                <a:latin typeface="Times New Roman" pitchFamily="18" charset="0"/>
              </a:rPr>
              <a:t>哈希表的结点中只包含数据元素自身的信息，不包含任何指针。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9</a:t>
            </a:r>
            <a:r>
              <a:rPr lang="zh-CN" altLang="en-US">
                <a:latin typeface="Times New Roman" pitchFamily="18" charset="0"/>
              </a:rPr>
              <a:t>．查找相同结点的效率二分查找总比顺序查找高。 </a:t>
            </a:r>
          </a:p>
        </p:txBody>
      </p:sp>
    </p:spTree>
  </p:cSld>
  <p:clrMapOvr>
    <a:masterClrMapping/>
  </p:clrMapOvr>
  <p:transition>
    <p:cover dir="d"/>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p:cNvSpPr>
          <p:nvPr/>
        </p:nvSpPr>
        <p:spPr bwMode="auto">
          <a:xfrm>
            <a:off x="468313" y="476250"/>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10</a:t>
            </a:r>
            <a:r>
              <a:rPr lang="zh-CN" altLang="en-US">
                <a:latin typeface="Times New Roman" pitchFamily="18" charset="0"/>
              </a:rPr>
              <a:t>．用数组和单链表表示的有序表均可使用二分查找方法来提高查找速度。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11. </a:t>
            </a:r>
            <a:r>
              <a:rPr lang="zh-CN" altLang="en-US">
                <a:latin typeface="Times New Roman" pitchFamily="18" charset="0"/>
              </a:rPr>
              <a:t>在索引顺序表中，实现分块查找，在等概率查找情况下，其平均查找长度不仅与表中元素个数有关，而且与每块中元素个数有关。</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12. </a:t>
            </a:r>
            <a:r>
              <a:rPr lang="zh-CN" altLang="en-US">
                <a:latin typeface="Times New Roman" pitchFamily="18" charset="0"/>
              </a:rPr>
              <a:t>顺序查找法适用于存储结构为顺序或链接存储的线性表。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13. </a:t>
            </a:r>
            <a:r>
              <a:rPr lang="zh-CN" altLang="en-US">
                <a:latin typeface="Times New Roman" pitchFamily="18" charset="0"/>
              </a:rPr>
              <a:t>二分查找法的查找速度一定比顺序查找法快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14. </a:t>
            </a:r>
            <a:r>
              <a:rPr lang="zh-CN" altLang="en-US">
                <a:latin typeface="Times New Roman" pitchFamily="18" charset="0"/>
              </a:rPr>
              <a:t>就平均查找长度而言，分块查找最小，二分查找次之，顺序查找最大。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15</a:t>
            </a:r>
            <a:r>
              <a:rPr lang="zh-CN" altLang="en-US">
                <a:latin typeface="Times New Roman" pitchFamily="18" charset="0"/>
              </a:rPr>
              <a:t>．对无序表用二分法查找比顺序查找快。</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16</a:t>
            </a:r>
            <a:r>
              <a:rPr lang="zh-CN" altLang="en-US">
                <a:latin typeface="Times New Roman" pitchFamily="18" charset="0"/>
              </a:rPr>
              <a:t>．对大小均为</a:t>
            </a:r>
            <a:r>
              <a:rPr lang="en-US" altLang="zh-CN">
                <a:latin typeface="Times New Roman" pitchFamily="18" charset="0"/>
              </a:rPr>
              <a:t>n</a:t>
            </a:r>
            <a:r>
              <a:rPr lang="zh-CN" altLang="en-US">
                <a:latin typeface="Times New Roman" pitchFamily="18" charset="0"/>
              </a:rPr>
              <a:t>的有序表和无序表分别进行顺序查找，在等概率查找的情况下，对于查找成功，它们的平均查找长度是相同的，而对于查找失败，它们的平均查找长度是不同的。</a:t>
            </a:r>
          </a:p>
        </p:txBody>
      </p:sp>
    </p:spTree>
  </p:cSld>
  <p:clrMapOvr>
    <a:masterClrMapping/>
  </p:clrMapOvr>
  <p:transition>
    <p:cover dir="d"/>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Rot="1" noChangeArrowheads="1"/>
          </p:cNvSpPr>
          <p:nvPr/>
        </p:nvSpPr>
        <p:spPr bwMode="auto">
          <a:xfrm>
            <a:off x="468313" y="6207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17</a:t>
            </a:r>
            <a:r>
              <a:rPr lang="zh-CN" altLang="en-US">
                <a:latin typeface="Times New Roman" pitchFamily="18" charset="0"/>
              </a:rPr>
              <a:t>．在查找树（二叉树排序树）中插入一个新结点，总是插入到叶结点下面。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18</a:t>
            </a:r>
            <a:r>
              <a:rPr lang="zh-CN" altLang="en-US">
                <a:latin typeface="Times New Roman" pitchFamily="18" charset="0"/>
              </a:rPr>
              <a:t>．对一棵二叉排序树按前序方法遍历得出的结点序列是从小到大的序列。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19</a:t>
            </a:r>
            <a:r>
              <a:rPr lang="zh-CN" altLang="en-US">
                <a:latin typeface="Times New Roman" pitchFamily="18" charset="0"/>
              </a:rPr>
              <a:t>．二叉树中除叶结点外</a:t>
            </a:r>
            <a:r>
              <a:rPr lang="en-US" altLang="zh-CN">
                <a:latin typeface="Times New Roman" pitchFamily="18" charset="0"/>
              </a:rPr>
              <a:t>, </a:t>
            </a:r>
            <a:r>
              <a:rPr lang="zh-CN" altLang="en-US">
                <a:latin typeface="Times New Roman" pitchFamily="18" charset="0"/>
              </a:rPr>
              <a:t>任一结点</a:t>
            </a:r>
            <a:r>
              <a:rPr lang="en-US" altLang="zh-CN">
                <a:latin typeface="Times New Roman" pitchFamily="18" charset="0"/>
              </a:rPr>
              <a:t>X</a:t>
            </a:r>
            <a:r>
              <a:rPr lang="zh-CN" altLang="en-US">
                <a:latin typeface="Times New Roman" pitchFamily="18" charset="0"/>
              </a:rPr>
              <a:t>，其左子树根结点的值小于该结点（</a:t>
            </a:r>
            <a:r>
              <a:rPr lang="en-US" altLang="zh-CN">
                <a:latin typeface="Times New Roman" pitchFamily="18" charset="0"/>
              </a:rPr>
              <a:t>X</a:t>
            </a:r>
            <a:r>
              <a:rPr lang="zh-CN" altLang="en-US">
                <a:latin typeface="Times New Roman" pitchFamily="18" charset="0"/>
              </a:rPr>
              <a:t>）的值；其右子树根结点的值≥该结点（</a:t>
            </a:r>
            <a:r>
              <a:rPr lang="en-US" altLang="zh-CN">
                <a:latin typeface="Times New Roman" pitchFamily="18" charset="0"/>
              </a:rPr>
              <a:t>X</a:t>
            </a:r>
            <a:r>
              <a:rPr lang="zh-CN" altLang="en-US">
                <a:latin typeface="Times New Roman" pitchFamily="18" charset="0"/>
              </a:rPr>
              <a:t>）的值</a:t>
            </a:r>
            <a:r>
              <a:rPr lang="en-US" altLang="zh-CN">
                <a:latin typeface="Times New Roman" pitchFamily="18" charset="0"/>
              </a:rPr>
              <a:t>,</a:t>
            </a:r>
            <a:r>
              <a:rPr lang="zh-CN" altLang="en-US">
                <a:latin typeface="Times New Roman" pitchFamily="18" charset="0"/>
              </a:rPr>
              <a:t>则此二叉树一定是二叉排序树。</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20</a:t>
            </a:r>
            <a:r>
              <a:rPr lang="zh-CN" altLang="en-US">
                <a:latin typeface="Times New Roman" pitchFamily="18" charset="0"/>
              </a:rPr>
              <a:t>．有</a:t>
            </a:r>
            <a:r>
              <a:rPr lang="en-US" altLang="zh-CN">
                <a:latin typeface="Times New Roman" pitchFamily="18" charset="0"/>
              </a:rPr>
              <a:t>n</a:t>
            </a:r>
            <a:r>
              <a:rPr lang="zh-CN" altLang="en-US">
                <a:latin typeface="Times New Roman" pitchFamily="18" charset="0"/>
              </a:rPr>
              <a:t>个数存放在一维数组</a:t>
            </a:r>
            <a:r>
              <a:rPr lang="en-US" altLang="zh-CN">
                <a:latin typeface="Times New Roman" pitchFamily="18" charset="0"/>
              </a:rPr>
              <a:t>A[1..n]</a:t>
            </a:r>
            <a:r>
              <a:rPr lang="zh-CN" altLang="en-US">
                <a:latin typeface="Times New Roman" pitchFamily="18" charset="0"/>
              </a:rPr>
              <a:t>中，在进行顺序查找时，这</a:t>
            </a:r>
            <a:r>
              <a:rPr lang="en-US" altLang="zh-CN">
                <a:latin typeface="Times New Roman" pitchFamily="18" charset="0"/>
              </a:rPr>
              <a:t>n</a:t>
            </a:r>
            <a:r>
              <a:rPr lang="zh-CN" altLang="en-US">
                <a:latin typeface="Times New Roman" pitchFamily="18" charset="0"/>
              </a:rPr>
              <a:t>个数的排列有序或无序其平均查找长度不同。</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21. N</a:t>
            </a:r>
            <a:r>
              <a:rPr lang="zh-CN" altLang="en-US">
                <a:latin typeface="Times New Roman" pitchFamily="18" charset="0"/>
              </a:rPr>
              <a:t>个结点的二叉排序树有多种，其中树高最小的二叉排序树是最佳的。 </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22. </a:t>
            </a:r>
            <a:r>
              <a:rPr lang="zh-CN" altLang="en-US">
                <a:latin typeface="Times New Roman" pitchFamily="18" charset="0"/>
              </a:rPr>
              <a:t>在任意一棵非空二叉排序树中，删除某结点后又将其插入，则所得二排序叉树与原二排序叉树相同。</a:t>
            </a:r>
          </a:p>
        </p:txBody>
      </p:sp>
    </p:spTree>
  </p:cSld>
  <p:clrMapOvr>
    <a:masterClrMapping/>
  </p:clrMapOvr>
  <p:transition>
    <p:cover dir="d"/>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p:cNvSpPr>
          <p:nvPr/>
        </p:nvSpPr>
        <p:spPr bwMode="auto">
          <a:xfrm>
            <a:off x="468313" y="6207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三、填空题</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 </a:t>
            </a:r>
            <a:r>
              <a:rPr lang="zh-CN" altLang="en-US">
                <a:latin typeface="Times New Roman" pitchFamily="18" charset="0"/>
              </a:rPr>
              <a:t>顺序查找</a:t>
            </a:r>
            <a:r>
              <a:rPr lang="en-US" altLang="zh-CN">
                <a:latin typeface="Times New Roman" pitchFamily="18" charset="0"/>
              </a:rPr>
              <a:t>n</a:t>
            </a:r>
            <a:r>
              <a:rPr lang="zh-CN" altLang="en-US">
                <a:latin typeface="Times New Roman" pitchFamily="18" charset="0"/>
              </a:rPr>
              <a:t>个元素的顺序表，若查找成功，则比较关键字的次数最多为</a:t>
            </a:r>
            <a:r>
              <a:rPr lang="en-US" altLang="zh-CN" u="sng">
                <a:latin typeface="Times New Roman" pitchFamily="18" charset="0"/>
              </a:rPr>
              <a:t>__  __</a:t>
            </a:r>
            <a:r>
              <a:rPr lang="zh-CN" altLang="en-US">
                <a:latin typeface="Times New Roman" pitchFamily="18" charset="0"/>
              </a:rPr>
              <a:t>次；当使用监视哨时，若查找失败，则比较关键字的次数为</a:t>
            </a:r>
            <a:r>
              <a:rPr lang="en-US" altLang="zh-CN">
                <a:latin typeface="Times New Roman" pitchFamily="18" charset="0"/>
              </a:rPr>
              <a:t>_</a:t>
            </a:r>
            <a:r>
              <a:rPr lang="en-US" altLang="zh-CN" u="sng">
                <a:latin typeface="Times New Roman" pitchFamily="18" charset="0"/>
              </a:rPr>
              <a:t>_  __</a:t>
            </a:r>
            <a:r>
              <a:rPr lang="zh-CN" altLang="en-US">
                <a:latin typeface="Times New Roman" pitchFamily="18" charset="0"/>
              </a:rPr>
              <a:t>。</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 </a:t>
            </a:r>
            <a:r>
              <a:rPr lang="zh-CN" altLang="en-US">
                <a:latin typeface="Times New Roman" pitchFamily="18" charset="0"/>
              </a:rPr>
              <a:t>在顺序表（</a:t>
            </a:r>
            <a:r>
              <a:rPr lang="en-US" altLang="zh-CN">
                <a:latin typeface="Times New Roman" pitchFamily="18" charset="0"/>
              </a:rPr>
              <a:t>8,11,15,19,25,26,30,33,42,48,50</a:t>
            </a:r>
            <a:r>
              <a:rPr lang="zh-CN" altLang="en-US">
                <a:latin typeface="Times New Roman" pitchFamily="18" charset="0"/>
              </a:rPr>
              <a:t>）中，用二分（折半）法查找关键码值</a:t>
            </a:r>
            <a:r>
              <a:rPr lang="en-US" altLang="zh-CN">
                <a:latin typeface="Times New Roman" pitchFamily="18" charset="0"/>
              </a:rPr>
              <a:t>20</a:t>
            </a:r>
            <a:r>
              <a:rPr lang="zh-CN" altLang="en-US">
                <a:latin typeface="Times New Roman" pitchFamily="18" charset="0"/>
              </a:rPr>
              <a:t>，需做的关键码比较次数为</a:t>
            </a:r>
            <a:r>
              <a:rPr lang="en-US" altLang="zh-CN">
                <a:latin typeface="Times New Roman" pitchFamily="18" charset="0"/>
              </a:rPr>
              <a:t>____.</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a:t>
            </a:r>
            <a:r>
              <a:rPr lang="zh-CN" altLang="en-US">
                <a:latin typeface="Times New Roman" pitchFamily="18" charset="0"/>
              </a:rPr>
              <a:t>．在有序表</a:t>
            </a:r>
            <a:r>
              <a:rPr lang="en-US" altLang="zh-CN">
                <a:latin typeface="Times New Roman" pitchFamily="18" charset="0"/>
              </a:rPr>
              <a:t>A[1..12]</a:t>
            </a:r>
            <a:r>
              <a:rPr lang="zh-CN" altLang="en-US">
                <a:latin typeface="Times New Roman" pitchFamily="18" charset="0"/>
              </a:rPr>
              <a:t>中，采用二分查找算法查等于</a:t>
            </a:r>
            <a:r>
              <a:rPr lang="en-US" altLang="zh-CN">
                <a:latin typeface="Times New Roman" pitchFamily="18" charset="0"/>
              </a:rPr>
              <a:t>A[12]</a:t>
            </a:r>
            <a:r>
              <a:rPr lang="zh-CN" altLang="en-US">
                <a:latin typeface="Times New Roman" pitchFamily="18" charset="0"/>
              </a:rPr>
              <a:t>的元素，所比较的元素下标依次为</a:t>
            </a:r>
            <a:r>
              <a:rPr lang="en-US" altLang="zh-CN">
                <a:latin typeface="Times New Roman" pitchFamily="18" charset="0"/>
              </a:rPr>
              <a:t>__________</a:t>
            </a:r>
            <a:r>
              <a:rPr lang="zh-CN" altLang="en-US">
                <a:latin typeface="Times New Roman" pitchFamily="18" charset="0"/>
              </a:rPr>
              <a:t>。</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4. </a:t>
            </a:r>
            <a:r>
              <a:rPr lang="zh-CN" altLang="en-US">
                <a:latin typeface="Times New Roman" pitchFamily="18" charset="0"/>
              </a:rPr>
              <a:t>在有序表</a:t>
            </a:r>
            <a:r>
              <a:rPr lang="en-US" altLang="zh-CN">
                <a:latin typeface="Times New Roman" pitchFamily="18" charset="0"/>
              </a:rPr>
              <a:t>A[1..20]</a:t>
            </a:r>
            <a:r>
              <a:rPr lang="zh-CN" altLang="en-US">
                <a:latin typeface="Times New Roman" pitchFamily="18" charset="0"/>
              </a:rPr>
              <a:t>中，按二分查找方法进行查找，查找长度为</a:t>
            </a:r>
            <a:r>
              <a:rPr lang="en-US" altLang="zh-CN">
                <a:latin typeface="Times New Roman" pitchFamily="18" charset="0"/>
              </a:rPr>
              <a:t>5</a:t>
            </a:r>
            <a:r>
              <a:rPr lang="zh-CN" altLang="en-US">
                <a:latin typeface="Times New Roman" pitchFamily="18" charset="0"/>
              </a:rPr>
              <a:t>的元素个数是</a:t>
            </a:r>
            <a:r>
              <a:rPr lang="en-US" altLang="zh-CN">
                <a:latin typeface="Times New Roman" pitchFamily="18" charset="0"/>
              </a:rPr>
              <a:t>__________</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5. </a:t>
            </a:r>
            <a:r>
              <a:rPr lang="zh-CN" altLang="en-US">
                <a:latin typeface="Times New Roman" pitchFamily="18" charset="0"/>
              </a:rPr>
              <a:t>高度为</a:t>
            </a:r>
            <a:r>
              <a:rPr lang="en-US" altLang="zh-CN">
                <a:latin typeface="Times New Roman" pitchFamily="18" charset="0"/>
              </a:rPr>
              <a:t>4</a:t>
            </a:r>
            <a:r>
              <a:rPr lang="zh-CN" altLang="en-US">
                <a:latin typeface="Times New Roman" pitchFamily="18" charset="0"/>
              </a:rPr>
              <a:t>的</a:t>
            </a:r>
            <a:r>
              <a:rPr lang="en-US" altLang="zh-CN">
                <a:latin typeface="Times New Roman" pitchFamily="18" charset="0"/>
              </a:rPr>
              <a:t>3</a:t>
            </a:r>
            <a:r>
              <a:rPr lang="zh-CN" altLang="en-US">
                <a:latin typeface="Times New Roman" pitchFamily="18" charset="0"/>
              </a:rPr>
              <a:t>阶</a:t>
            </a:r>
            <a:r>
              <a:rPr lang="en-US" altLang="zh-CN">
                <a:latin typeface="Times New Roman" pitchFamily="18" charset="0"/>
              </a:rPr>
              <a:t>b-</a:t>
            </a:r>
            <a:r>
              <a:rPr lang="zh-CN" altLang="en-US">
                <a:latin typeface="Times New Roman" pitchFamily="18" charset="0"/>
              </a:rPr>
              <a:t>树中，最多有</a:t>
            </a:r>
            <a:r>
              <a:rPr lang="en-US" altLang="zh-CN">
                <a:latin typeface="Times New Roman" pitchFamily="18" charset="0"/>
              </a:rPr>
              <a:t>__________</a:t>
            </a:r>
            <a:r>
              <a:rPr lang="zh-CN" altLang="en-US">
                <a:latin typeface="Times New Roman" pitchFamily="18" charset="0"/>
              </a:rPr>
              <a:t>个关键字。</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6. </a:t>
            </a:r>
            <a:r>
              <a:rPr lang="zh-CN" altLang="en-US">
                <a:latin typeface="Times New Roman" pitchFamily="18" charset="0"/>
              </a:rPr>
              <a:t>在有序表</a:t>
            </a:r>
            <a:r>
              <a:rPr lang="en-US" altLang="zh-CN">
                <a:latin typeface="Times New Roman" pitchFamily="18" charset="0"/>
              </a:rPr>
              <a:t>A[1</a:t>
            </a:r>
            <a:r>
              <a:rPr lang="en-US" altLang="zh-CN">
                <a:latin typeface="Arial"/>
              </a:rPr>
              <a:t>…</a:t>
            </a:r>
            <a:r>
              <a:rPr lang="en-US" altLang="zh-CN">
                <a:latin typeface="Times New Roman" pitchFamily="18" charset="0"/>
              </a:rPr>
              <a:t>20]</a:t>
            </a:r>
            <a:r>
              <a:rPr lang="zh-CN" altLang="en-US">
                <a:latin typeface="Times New Roman" pitchFamily="18" charset="0"/>
              </a:rPr>
              <a:t>中，按二分查找方法进行查找，查找长度为</a:t>
            </a:r>
            <a:r>
              <a:rPr lang="en-US" altLang="zh-CN">
                <a:latin typeface="Times New Roman" pitchFamily="18" charset="0"/>
              </a:rPr>
              <a:t>4</a:t>
            </a:r>
            <a:r>
              <a:rPr lang="zh-CN" altLang="en-US">
                <a:latin typeface="Times New Roman" pitchFamily="18" charset="0"/>
              </a:rPr>
              <a:t>的元素的下标从小到大依次是</a:t>
            </a:r>
            <a:r>
              <a:rPr lang="en-US" altLang="zh-CN">
                <a:latin typeface="Times New Roman" pitchFamily="18" charset="0"/>
              </a:rPr>
              <a:t>__________</a:t>
            </a:r>
          </a:p>
        </p:txBody>
      </p:sp>
    </p:spTree>
  </p:cSld>
  <p:clrMapOvr>
    <a:masterClrMapping/>
  </p:clrMapOvr>
  <p:transition>
    <p:cover di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Rot="1" noChangeArrowheads="1"/>
          </p:cNvSpPr>
          <p:nvPr/>
        </p:nvSpPr>
        <p:spPr bwMode="auto">
          <a:xfrm>
            <a:off x="468313" y="6207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 </a:t>
            </a:r>
            <a:r>
              <a:rPr lang="zh-CN" altLang="en-US">
                <a:latin typeface="Times New Roman" pitchFamily="18" charset="0"/>
              </a:rPr>
              <a:t>给定一组数据</a:t>
            </a:r>
            <a:r>
              <a:rPr lang="en-US" altLang="zh-CN">
                <a:latin typeface="Times New Roman" pitchFamily="18" charset="0"/>
              </a:rPr>
              <a:t>{6</a:t>
            </a: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a:t>
            </a:r>
            <a:r>
              <a:rPr lang="en-US" altLang="zh-CN">
                <a:latin typeface="Times New Roman" pitchFamily="18" charset="0"/>
              </a:rPr>
              <a:t>7</a:t>
            </a:r>
            <a:r>
              <a:rPr lang="zh-CN" altLang="en-US">
                <a:latin typeface="Times New Roman" pitchFamily="18" charset="0"/>
              </a:rPr>
              <a:t>，</a:t>
            </a:r>
            <a:r>
              <a:rPr lang="en-US" altLang="zh-CN">
                <a:latin typeface="Times New Roman" pitchFamily="18" charset="0"/>
              </a:rPr>
              <a:t>10</a:t>
            </a:r>
            <a:r>
              <a:rPr lang="zh-CN" altLang="en-US">
                <a:latin typeface="Times New Roman" pitchFamily="18" charset="0"/>
              </a:rPr>
              <a:t>，</a:t>
            </a:r>
            <a:r>
              <a:rPr lang="en-US" altLang="zh-CN">
                <a:latin typeface="Times New Roman" pitchFamily="18" charset="0"/>
              </a:rPr>
              <a:t>3</a:t>
            </a:r>
            <a:r>
              <a:rPr lang="zh-CN" altLang="en-US">
                <a:latin typeface="Times New Roman" pitchFamily="18" charset="0"/>
              </a:rPr>
              <a:t>，</a:t>
            </a:r>
            <a:r>
              <a:rPr lang="en-US" altLang="zh-CN">
                <a:latin typeface="Times New Roman" pitchFamily="18" charset="0"/>
              </a:rPr>
              <a:t>12}</a:t>
            </a:r>
            <a:r>
              <a:rPr lang="zh-CN" altLang="en-US">
                <a:latin typeface="Times New Roman" pitchFamily="18" charset="0"/>
              </a:rPr>
              <a:t>以它构造一棵哈夫曼树，则树高为</a:t>
            </a:r>
            <a:r>
              <a:rPr lang="en-US" altLang="zh-CN">
                <a:latin typeface="Times New Roman" pitchFamily="18" charset="0"/>
              </a:rPr>
              <a:t>__________</a:t>
            </a:r>
            <a:r>
              <a:rPr lang="zh-CN" altLang="en-US">
                <a:latin typeface="Times New Roman" pitchFamily="18" charset="0"/>
              </a:rPr>
              <a:t>，带权路径长度</a:t>
            </a:r>
            <a:r>
              <a:rPr lang="en-US" altLang="zh-CN">
                <a:latin typeface="Times New Roman" pitchFamily="18" charset="0"/>
              </a:rPr>
              <a:t>WPL</a:t>
            </a:r>
            <a:r>
              <a:rPr lang="zh-CN" altLang="en-US">
                <a:latin typeface="Times New Roman" pitchFamily="18" charset="0"/>
              </a:rPr>
              <a:t>的值为</a:t>
            </a:r>
            <a:r>
              <a:rPr lang="en-US" altLang="zh-CN">
                <a:latin typeface="Times New Roman" pitchFamily="18" charset="0"/>
              </a:rPr>
              <a:t>__________</a:t>
            </a:r>
            <a:r>
              <a:rPr lang="zh-CN" altLang="en-US">
                <a:latin typeface="Times New Roman" pitchFamily="18" charset="0"/>
              </a:rPr>
              <a:t>。</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8. </a:t>
            </a:r>
            <a:r>
              <a:rPr lang="zh-CN" altLang="en-US">
                <a:latin typeface="Times New Roman" pitchFamily="18" charset="0"/>
              </a:rPr>
              <a:t>己知有序表为</a:t>
            </a:r>
            <a:r>
              <a:rPr lang="en-US" altLang="zh-CN">
                <a:latin typeface="Times New Roman" pitchFamily="18" charset="0"/>
              </a:rPr>
              <a:t>(12,18,24,35,47,50,62,83,90,115</a:t>
            </a:r>
            <a:r>
              <a:rPr lang="zh-CN" altLang="en-US">
                <a:latin typeface="Times New Roman" pitchFamily="18" charset="0"/>
              </a:rPr>
              <a:t>，</a:t>
            </a:r>
            <a:r>
              <a:rPr lang="en-US" altLang="zh-CN">
                <a:latin typeface="Times New Roman" pitchFamily="18" charset="0"/>
              </a:rPr>
              <a:t>134)</a:t>
            </a:r>
            <a:r>
              <a:rPr lang="zh-CN" altLang="en-US">
                <a:latin typeface="Times New Roman" pitchFamily="18" charset="0"/>
              </a:rPr>
              <a:t>当用二分法查找</a:t>
            </a:r>
            <a:r>
              <a:rPr lang="en-US" altLang="zh-CN">
                <a:latin typeface="Times New Roman" pitchFamily="18" charset="0"/>
              </a:rPr>
              <a:t>90</a:t>
            </a:r>
            <a:r>
              <a:rPr lang="zh-CN" altLang="en-US">
                <a:latin typeface="Times New Roman" pitchFamily="18" charset="0"/>
              </a:rPr>
              <a:t>时，需</a:t>
            </a:r>
            <a:r>
              <a:rPr lang="en-US" altLang="zh-CN">
                <a:latin typeface="Times New Roman" pitchFamily="18" charset="0"/>
              </a:rPr>
              <a:t>__________</a:t>
            </a:r>
            <a:r>
              <a:rPr lang="zh-CN" altLang="en-US">
                <a:latin typeface="Times New Roman" pitchFamily="18" charset="0"/>
              </a:rPr>
              <a:t>次查找成功，</a:t>
            </a:r>
            <a:r>
              <a:rPr lang="en-US" altLang="zh-CN">
                <a:latin typeface="Times New Roman" pitchFamily="18" charset="0"/>
              </a:rPr>
              <a:t>47</a:t>
            </a:r>
            <a:r>
              <a:rPr lang="zh-CN" altLang="en-US">
                <a:latin typeface="Times New Roman" pitchFamily="18" charset="0"/>
              </a:rPr>
              <a:t>时</a:t>
            </a:r>
            <a:r>
              <a:rPr lang="en-US" altLang="zh-CN">
                <a:latin typeface="Times New Roman" pitchFamily="18" charset="0"/>
              </a:rPr>
              <a:t>__________</a:t>
            </a:r>
            <a:r>
              <a:rPr lang="zh-CN" altLang="en-US">
                <a:latin typeface="Times New Roman" pitchFamily="18" charset="0"/>
              </a:rPr>
              <a:t>成功，查</a:t>
            </a:r>
            <a:r>
              <a:rPr lang="en-US" altLang="zh-CN">
                <a:latin typeface="Times New Roman" pitchFamily="18" charset="0"/>
              </a:rPr>
              <a:t>100</a:t>
            </a:r>
            <a:r>
              <a:rPr lang="zh-CN" altLang="en-US">
                <a:latin typeface="Times New Roman" pitchFamily="18" charset="0"/>
              </a:rPr>
              <a:t>时，需</a:t>
            </a:r>
            <a:r>
              <a:rPr lang="en-US" altLang="zh-CN">
                <a:latin typeface="Times New Roman" pitchFamily="18" charset="0"/>
              </a:rPr>
              <a:t>__________</a:t>
            </a:r>
            <a:r>
              <a:rPr lang="zh-CN" altLang="en-US">
                <a:latin typeface="Times New Roman" pitchFamily="18" charset="0"/>
              </a:rPr>
              <a:t>次才能确定不成功。</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9</a:t>
            </a:r>
            <a:r>
              <a:rPr lang="zh-CN" altLang="en-US">
                <a:latin typeface="Times New Roman" pitchFamily="18" charset="0"/>
              </a:rPr>
              <a:t>．哈希表是通过将查找码按选定的</a:t>
            </a:r>
            <a:r>
              <a:rPr lang="en-US" altLang="zh-CN">
                <a:latin typeface="Times New Roman" pitchFamily="18" charset="0"/>
              </a:rPr>
              <a:t>_</a:t>
            </a:r>
            <a:r>
              <a:rPr lang="en-US" altLang="zh-CN" u="sng">
                <a:latin typeface="Times New Roman" pitchFamily="18" charset="0"/>
              </a:rPr>
              <a:t>_(1)</a:t>
            </a:r>
            <a:r>
              <a:rPr lang="en-US" altLang="zh-CN">
                <a:latin typeface="Times New Roman" pitchFamily="18" charset="0"/>
              </a:rPr>
              <a:t>__</a:t>
            </a:r>
            <a:r>
              <a:rPr lang="zh-CN" altLang="en-US">
                <a:latin typeface="Times New Roman" pitchFamily="18" charset="0"/>
              </a:rPr>
              <a:t>和 </a:t>
            </a:r>
            <a:r>
              <a:rPr lang="en-US" altLang="zh-CN">
                <a:latin typeface="Times New Roman" pitchFamily="18" charset="0"/>
              </a:rPr>
              <a:t>_</a:t>
            </a:r>
            <a:r>
              <a:rPr lang="en-US" altLang="zh-CN" u="sng">
                <a:latin typeface="Times New Roman" pitchFamily="18" charset="0"/>
              </a:rPr>
              <a:t>_(2)__</a:t>
            </a:r>
            <a:r>
              <a:rPr lang="zh-CN" altLang="en-US">
                <a:latin typeface="Times New Roman" pitchFamily="18" charset="0"/>
              </a:rPr>
              <a:t>，把结点按查找码转换为地址进行存储的线性表。哈希方法的关键是</a:t>
            </a:r>
            <a:r>
              <a:rPr lang="en-US" altLang="zh-CN" u="sng">
                <a:latin typeface="Times New Roman" pitchFamily="18" charset="0"/>
              </a:rPr>
              <a:t>_(3)_</a:t>
            </a:r>
            <a:r>
              <a:rPr lang="en-US" altLang="zh-CN">
                <a:latin typeface="Times New Roman" pitchFamily="18" charset="0"/>
              </a:rPr>
              <a:t>_</a:t>
            </a:r>
            <a:r>
              <a:rPr lang="zh-CN" altLang="en-US">
                <a:latin typeface="Times New Roman" pitchFamily="18" charset="0"/>
              </a:rPr>
              <a:t>和 </a:t>
            </a:r>
            <a:r>
              <a:rPr lang="en-US" altLang="zh-CN">
                <a:latin typeface="Times New Roman" pitchFamily="18" charset="0"/>
              </a:rPr>
              <a:t>_</a:t>
            </a:r>
            <a:r>
              <a:rPr lang="en-US" altLang="zh-CN" u="sng">
                <a:latin typeface="Times New Roman" pitchFamily="18" charset="0"/>
              </a:rPr>
              <a:t>_(4)_</a:t>
            </a:r>
            <a:r>
              <a:rPr lang="en-US" altLang="zh-CN">
                <a:latin typeface="Times New Roman" pitchFamily="18" charset="0"/>
              </a:rPr>
              <a:t>_</a:t>
            </a:r>
            <a:r>
              <a:rPr lang="zh-CN" altLang="en-US">
                <a:latin typeface="Times New Roman" pitchFamily="18" charset="0"/>
              </a:rPr>
              <a:t>。一个好的哈希函数其转换地址应尽可能</a:t>
            </a:r>
            <a:r>
              <a:rPr lang="en-US" altLang="zh-CN">
                <a:latin typeface="Times New Roman" pitchFamily="18" charset="0"/>
              </a:rPr>
              <a:t>_</a:t>
            </a:r>
            <a:r>
              <a:rPr lang="en-US" altLang="zh-CN" u="sng">
                <a:latin typeface="Times New Roman" pitchFamily="18" charset="0"/>
              </a:rPr>
              <a:t>_(5)_</a:t>
            </a:r>
            <a:r>
              <a:rPr lang="en-US" altLang="zh-CN">
                <a:latin typeface="Times New Roman" pitchFamily="18" charset="0"/>
              </a:rPr>
              <a:t>_</a:t>
            </a:r>
            <a:r>
              <a:rPr lang="zh-CN" altLang="en-US">
                <a:latin typeface="Times New Roman" pitchFamily="18" charset="0"/>
              </a:rPr>
              <a:t>，而且函数运算应尽可能</a:t>
            </a:r>
            <a:r>
              <a:rPr lang="en-US" altLang="zh-CN">
                <a:latin typeface="Times New Roman" pitchFamily="18" charset="0"/>
              </a:rPr>
              <a:t>__</a:t>
            </a:r>
            <a:r>
              <a:rPr lang="en-US" altLang="zh-CN" u="sng">
                <a:latin typeface="Times New Roman" pitchFamily="18" charset="0"/>
              </a:rPr>
              <a:t>(6)_</a:t>
            </a:r>
            <a:r>
              <a:rPr lang="en-US" altLang="zh-CN">
                <a:latin typeface="Times New Roman" pitchFamily="18" charset="0"/>
              </a:rPr>
              <a:t>_</a:t>
            </a:r>
            <a:r>
              <a:rPr lang="zh-CN" altLang="en-US">
                <a:latin typeface="Times New Roman" pitchFamily="18" charset="0"/>
              </a:rPr>
              <a:t>。</a:t>
            </a:r>
          </a:p>
        </p:txBody>
      </p:sp>
    </p:spTree>
  </p:cSld>
  <p:clrMapOvr>
    <a:masterClrMapping/>
  </p:clrMapOvr>
  <p:transition>
    <p:cover dir="d"/>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Rot="1" noChangeArrowheads="1"/>
          </p:cNvSpPr>
          <p:nvPr/>
        </p:nvSpPr>
        <p:spPr bwMode="auto">
          <a:xfrm>
            <a:off x="468313" y="909638"/>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四、应用题</a:t>
            </a:r>
          </a:p>
          <a:p>
            <a:pPr marL="609600" indent="-609600">
              <a:spcBef>
                <a:spcPct val="20000"/>
              </a:spcBef>
              <a:buClr>
                <a:schemeClr val="bg2"/>
              </a:buClr>
              <a:buFont typeface="Monotype Sorts" pitchFamily="2" charset="2"/>
              <a:buNone/>
            </a:pPr>
            <a:r>
              <a:rPr lang="zh-CN" altLang="en-US">
                <a:latin typeface="Times New Roman" pitchFamily="18" charset="0"/>
              </a:rPr>
              <a:t>名词解释：</a:t>
            </a:r>
          </a:p>
          <a:p>
            <a:pPr marL="609600" indent="-609600">
              <a:spcBef>
                <a:spcPct val="20000"/>
              </a:spcBef>
              <a:buClr>
                <a:schemeClr val="bg2"/>
              </a:buClr>
              <a:buFont typeface="Monotype Sorts" pitchFamily="2" charset="2"/>
              <a:buNone/>
            </a:pPr>
            <a:r>
              <a:rPr lang="zh-CN" altLang="en-US">
                <a:latin typeface="Times New Roman" pitchFamily="18" charset="0"/>
              </a:rPr>
              <a:t>哈希表</a:t>
            </a:r>
          </a:p>
          <a:p>
            <a:pPr marL="609600" indent="-609600">
              <a:spcBef>
                <a:spcPct val="20000"/>
              </a:spcBef>
              <a:buClr>
                <a:schemeClr val="bg2"/>
              </a:buClr>
              <a:buFont typeface="Monotype Sorts" pitchFamily="2" charset="2"/>
              <a:buNone/>
            </a:pPr>
            <a:r>
              <a:rPr lang="zh-CN" altLang="en-US">
                <a:latin typeface="Times New Roman" pitchFamily="18" charset="0"/>
              </a:rPr>
              <a:t>同义词： </a:t>
            </a:r>
          </a:p>
          <a:p>
            <a:pPr marL="609600" indent="-609600">
              <a:spcBef>
                <a:spcPct val="20000"/>
              </a:spcBef>
              <a:buClr>
                <a:schemeClr val="bg2"/>
              </a:buClr>
              <a:buFont typeface="Monotype Sorts" pitchFamily="2" charset="2"/>
              <a:buNone/>
            </a:pPr>
            <a:r>
              <a:rPr lang="en-US" altLang="zh-CN">
                <a:latin typeface="Times New Roman" pitchFamily="18" charset="0"/>
              </a:rPr>
              <a:t>2. </a:t>
            </a:r>
            <a:r>
              <a:rPr lang="zh-CN" altLang="en-US">
                <a:latin typeface="Times New Roman" pitchFamily="18" charset="0"/>
              </a:rPr>
              <a:t>回答问题并填空</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1</a:t>
            </a:r>
            <a:r>
              <a:rPr lang="zh-CN" altLang="en-US">
                <a:latin typeface="Times New Roman" pitchFamily="18" charset="0"/>
              </a:rPr>
              <a:t>）哈希表存储的基本思想是什么？</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2</a:t>
            </a:r>
            <a:r>
              <a:rPr lang="zh-CN" altLang="en-US">
                <a:latin typeface="Times New Roman" pitchFamily="18" charset="0"/>
              </a:rPr>
              <a:t>）哈希表存储中解决冲突的基本方法有哪些？其基本思想是什么？</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4</a:t>
            </a:r>
            <a:r>
              <a:rPr lang="zh-CN" altLang="en-US">
                <a:latin typeface="Times New Roman" pitchFamily="18" charset="0"/>
              </a:rPr>
              <a:t>）用线性探查法解决冲突时，如何处理被删除的结点？为什么？</a:t>
            </a:r>
          </a:p>
          <a:p>
            <a:pPr marL="609600" indent="-609600">
              <a:spcBef>
                <a:spcPct val="20000"/>
              </a:spcBef>
              <a:buClr>
                <a:schemeClr val="bg2"/>
              </a:buClr>
              <a:buFont typeface="Monotype Sorts" pitchFamily="2" charset="2"/>
              <a:buNone/>
            </a:pPr>
            <a:r>
              <a:rPr lang="zh-CN" altLang="en-US">
                <a:latin typeface="Times New Roman" pitchFamily="18" charset="0"/>
              </a:rPr>
              <a:t>（</a:t>
            </a:r>
            <a:r>
              <a:rPr lang="en-US" altLang="zh-CN">
                <a:latin typeface="Times New Roman" pitchFamily="18" charset="0"/>
              </a:rPr>
              <a:t>5</a:t>
            </a:r>
            <a:r>
              <a:rPr lang="zh-CN" altLang="en-US">
                <a:latin typeface="Times New Roman" pitchFamily="18" charset="0"/>
              </a:rPr>
              <a:t>）哈希法的平均检索长度不随</a:t>
            </a:r>
            <a:r>
              <a:rPr lang="en-US" altLang="zh-CN">
                <a:latin typeface="Times New Roman" pitchFamily="18" charset="0"/>
              </a:rPr>
              <a:t>(    )</a:t>
            </a:r>
            <a:r>
              <a:rPr lang="zh-CN" altLang="en-US">
                <a:latin typeface="Times New Roman" pitchFamily="18" charset="0"/>
              </a:rPr>
              <a:t>的增加而增加，而是随</a:t>
            </a:r>
            <a:r>
              <a:rPr lang="en-US" altLang="zh-CN">
                <a:latin typeface="Times New Roman" pitchFamily="18" charset="0"/>
              </a:rPr>
              <a:t>(    )</a:t>
            </a:r>
            <a:r>
              <a:rPr lang="zh-CN" altLang="en-US">
                <a:latin typeface="Times New Roman" pitchFamily="18" charset="0"/>
              </a:rPr>
              <a:t>的增大而增加。</a:t>
            </a:r>
          </a:p>
        </p:txBody>
      </p:sp>
    </p:spTree>
  </p:cSld>
  <p:clrMapOvr>
    <a:masterClrMapping/>
  </p:clrMapOvr>
  <p:transition>
    <p:cover dir="d"/>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 </a:t>
            </a:r>
            <a:r>
              <a:rPr lang="zh-CN" altLang="en-US">
                <a:latin typeface="Times New Roman" pitchFamily="18" charset="0"/>
              </a:rPr>
              <a:t>如何衡量</a:t>
            </a:r>
            <a:r>
              <a:rPr lang="en-US" altLang="zh-CN">
                <a:latin typeface="Times New Roman" pitchFamily="18" charset="0"/>
              </a:rPr>
              <a:t>hash</a:t>
            </a:r>
            <a:r>
              <a:rPr lang="zh-CN" altLang="en-US">
                <a:latin typeface="Times New Roman" pitchFamily="18" charset="0"/>
              </a:rPr>
              <a:t>函数的优劣？简要叙述</a:t>
            </a:r>
            <a:r>
              <a:rPr lang="en-US" altLang="zh-CN">
                <a:latin typeface="Times New Roman" pitchFamily="18" charset="0"/>
              </a:rPr>
              <a:t>hash</a:t>
            </a:r>
            <a:r>
              <a:rPr lang="zh-CN" altLang="en-US">
                <a:latin typeface="Times New Roman" pitchFamily="18" charset="0"/>
              </a:rPr>
              <a:t>表技术中的冲突概念，并指出三种解决冲突的方法。</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4</a:t>
            </a:r>
            <a:r>
              <a:rPr lang="zh-CN" altLang="en-US">
                <a:latin typeface="Times New Roman" pitchFamily="18" charset="0"/>
              </a:rPr>
              <a:t>．</a:t>
            </a:r>
            <a:r>
              <a:rPr lang="en-US" altLang="zh-CN">
                <a:latin typeface="Times New Roman" pitchFamily="18" charset="0"/>
              </a:rPr>
              <a:t>HASH</a:t>
            </a:r>
            <a:r>
              <a:rPr lang="zh-CN" altLang="en-US">
                <a:latin typeface="Times New Roman" pitchFamily="18" charset="0"/>
              </a:rPr>
              <a:t>方法的平均查找路长决定于什么？ 是否与结点个数</a:t>
            </a:r>
            <a:r>
              <a:rPr lang="en-US" altLang="zh-CN">
                <a:latin typeface="Times New Roman" pitchFamily="18" charset="0"/>
              </a:rPr>
              <a:t>N</a:t>
            </a:r>
            <a:r>
              <a:rPr lang="zh-CN" altLang="en-US">
                <a:latin typeface="Times New Roman" pitchFamily="18" charset="0"/>
              </a:rPr>
              <a:t>有关？ 处理冲突的方法主要有哪些？</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5</a:t>
            </a:r>
            <a:r>
              <a:rPr lang="zh-CN" altLang="en-US">
                <a:latin typeface="Times New Roman" pitchFamily="18" charset="0"/>
              </a:rPr>
              <a:t>．在采用线性探测法处理冲突的哈希表中，所有同义词在表中是否一定相邻？</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6. </a:t>
            </a:r>
            <a:r>
              <a:rPr lang="zh-CN" altLang="en-US">
                <a:latin typeface="Times New Roman" pitchFamily="18" charset="0"/>
              </a:rPr>
              <a:t>设有一组关键字</a:t>
            </a:r>
            <a:r>
              <a:rPr lang="en-US" altLang="zh-CN">
                <a:latin typeface="Times New Roman" pitchFamily="18" charset="0"/>
              </a:rPr>
              <a:t>{9,01,23,14,55,20,84,27}</a:t>
            </a:r>
            <a:r>
              <a:rPr lang="zh-CN" altLang="en-US">
                <a:latin typeface="Times New Roman" pitchFamily="18" charset="0"/>
              </a:rPr>
              <a:t>，采用哈希函数：</a:t>
            </a:r>
            <a:r>
              <a:rPr lang="en-US" altLang="zh-CN">
                <a:latin typeface="Times New Roman" pitchFamily="18" charset="0"/>
              </a:rPr>
              <a:t>H</a:t>
            </a:r>
            <a:r>
              <a:rPr lang="zh-CN" altLang="en-US">
                <a:latin typeface="Times New Roman" pitchFamily="18" charset="0"/>
              </a:rPr>
              <a:t>（</a:t>
            </a:r>
            <a:r>
              <a:rPr lang="en-US" altLang="zh-CN">
                <a:latin typeface="Times New Roman" pitchFamily="18" charset="0"/>
              </a:rPr>
              <a:t>key</a:t>
            </a:r>
            <a:r>
              <a:rPr lang="zh-CN" altLang="en-US">
                <a:latin typeface="Times New Roman" pitchFamily="18" charset="0"/>
              </a:rPr>
              <a:t>）</a:t>
            </a:r>
            <a:r>
              <a:rPr lang="en-US" altLang="zh-CN">
                <a:latin typeface="Times New Roman" pitchFamily="18" charset="0"/>
              </a:rPr>
              <a:t>=key mod 7 </a:t>
            </a:r>
            <a:r>
              <a:rPr lang="zh-CN" altLang="en-US">
                <a:latin typeface="Times New Roman" pitchFamily="18" charset="0"/>
              </a:rPr>
              <a:t>，表长为</a:t>
            </a:r>
            <a:r>
              <a:rPr lang="en-US" altLang="zh-CN">
                <a:latin typeface="Times New Roman" pitchFamily="18" charset="0"/>
              </a:rPr>
              <a:t>10</a:t>
            </a:r>
            <a:r>
              <a:rPr lang="zh-CN" altLang="en-US">
                <a:latin typeface="Times New Roman" pitchFamily="18" charset="0"/>
              </a:rPr>
              <a:t>，用开放地址法的二次探测再散列方法</a:t>
            </a:r>
            <a:r>
              <a:rPr lang="en-US" altLang="zh-CN">
                <a:latin typeface="Times New Roman" pitchFamily="18" charset="0"/>
              </a:rPr>
              <a:t>Hi=(H(key)+di) mod 10(di=12,22,32,</a:t>
            </a:r>
            <a:r>
              <a:rPr lang="en-US" altLang="zh-CN">
                <a:latin typeface="Arial"/>
              </a:rPr>
              <a:t>…</a:t>
            </a:r>
            <a:r>
              <a:rPr lang="en-US" altLang="zh-CN">
                <a:latin typeface="Times New Roman" pitchFamily="18" charset="0"/>
              </a:rPr>
              <a:t>,)</a:t>
            </a:r>
            <a:r>
              <a:rPr lang="zh-CN" altLang="en-US">
                <a:latin typeface="Times New Roman" pitchFamily="18" charset="0"/>
              </a:rPr>
              <a:t>解决冲突。要求：对该关键字序列构造哈希表，并计算查找成功的平均查找长度。</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7. </a:t>
            </a:r>
            <a:r>
              <a:rPr lang="zh-CN" altLang="en-US">
                <a:latin typeface="Times New Roman" pitchFamily="18" charset="0"/>
              </a:rPr>
              <a:t>对下面的关键字集</a:t>
            </a:r>
            <a:r>
              <a:rPr lang="en-US" altLang="zh-CN">
                <a:latin typeface="Times New Roman" pitchFamily="18" charset="0"/>
              </a:rPr>
              <a:t>{30,15,21,40,25,26,36,37}</a:t>
            </a:r>
            <a:r>
              <a:rPr lang="zh-CN" altLang="en-US">
                <a:latin typeface="Times New Roman" pitchFamily="18" charset="0"/>
              </a:rPr>
              <a:t>若查找表的装填因子为</a:t>
            </a:r>
            <a:r>
              <a:rPr lang="en-US" altLang="zh-CN">
                <a:latin typeface="Times New Roman" pitchFamily="18" charset="0"/>
              </a:rPr>
              <a:t>0.8</a:t>
            </a:r>
            <a:r>
              <a:rPr lang="zh-CN" altLang="en-US">
                <a:latin typeface="Times New Roman" pitchFamily="18" charset="0"/>
              </a:rPr>
              <a:t>，采用线性探测再散列方法解决冲突，做：</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）设计哈希函数；  （</a:t>
            </a:r>
            <a:r>
              <a:rPr lang="en-US" altLang="zh-CN">
                <a:latin typeface="Times New Roman" pitchFamily="18" charset="0"/>
              </a:rPr>
              <a:t>2</a:t>
            </a:r>
            <a:r>
              <a:rPr lang="zh-CN" altLang="en-US">
                <a:latin typeface="Times New Roman" pitchFamily="18" charset="0"/>
              </a:rPr>
              <a:t>）画出哈希表；</a:t>
            </a:r>
          </a:p>
        </p:txBody>
      </p:sp>
    </p:spTree>
  </p:cSld>
  <p:clrMapOvr>
    <a:masterClrMapping/>
  </p:clrMapOvr>
  <p:transition>
    <p:cover dir="d"/>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3</a:t>
            </a:r>
            <a:r>
              <a:rPr lang="zh-CN" altLang="en-US">
                <a:latin typeface="Times New Roman" pitchFamily="18" charset="0"/>
              </a:rPr>
              <a:t>）计算查找成功和查找失败的平均查找长度；（</a:t>
            </a:r>
            <a:r>
              <a:rPr lang="en-US" altLang="zh-CN">
                <a:latin typeface="Times New Roman" pitchFamily="18" charset="0"/>
              </a:rPr>
              <a:t>4</a:t>
            </a:r>
            <a:r>
              <a:rPr lang="zh-CN" altLang="en-US">
                <a:latin typeface="Times New Roman" pitchFamily="18" charset="0"/>
              </a:rPr>
              <a:t>）写出将哈希表中某个数据元素删除的算法； </a:t>
            </a:r>
          </a:p>
          <a:p>
            <a:pPr marL="609600" indent="-609600">
              <a:spcBef>
                <a:spcPct val="20000"/>
              </a:spcBef>
              <a:buClr>
                <a:schemeClr val="bg2"/>
              </a:buClr>
              <a:buFont typeface="Monotype Sorts" pitchFamily="2" charset="2"/>
              <a:buNone/>
            </a:pPr>
            <a:r>
              <a:rPr lang="zh-CN" altLang="en-US">
                <a:latin typeface="Times New Roman" pitchFamily="18" charset="0"/>
              </a:rPr>
              <a:t>　　五、算法设计题</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．在用除余法作为散列函数、线性探测解决冲突的散列表中，写一删除关键字的算法，要求将所有可以前移的元素前移去填充被删除的空位，以保证探测序列不致于断裂。</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a:t>
            </a:r>
            <a:r>
              <a:rPr lang="zh-CN" altLang="en-US">
                <a:latin typeface="Times New Roman" pitchFamily="18" charset="0"/>
              </a:rPr>
              <a:t>．设排序二叉树中结点的结构为下述三个域构成</a:t>
            </a:r>
            <a:r>
              <a:rPr lang="en-US" altLang="zh-CN">
                <a:latin typeface="Times New Roman" pitchFamily="18" charset="0"/>
              </a:rPr>
              <a:t>: </a:t>
            </a:r>
          </a:p>
          <a:p>
            <a:pPr marL="609600" indent="-609600">
              <a:spcBef>
                <a:spcPct val="20000"/>
              </a:spcBef>
              <a:buClr>
                <a:schemeClr val="bg2"/>
              </a:buClr>
              <a:buFont typeface="Monotype Sorts" pitchFamily="2" charset="2"/>
              <a:buNone/>
            </a:pPr>
            <a:r>
              <a:rPr lang="en-US" altLang="zh-CN">
                <a:latin typeface="Times New Roman" pitchFamily="18" charset="0"/>
              </a:rPr>
              <a:t>data: </a:t>
            </a:r>
            <a:r>
              <a:rPr lang="zh-CN" altLang="en-US">
                <a:latin typeface="Times New Roman" pitchFamily="18" charset="0"/>
              </a:rPr>
              <a:t>给出结点数据的值；</a:t>
            </a:r>
            <a:r>
              <a:rPr lang="en-US" altLang="zh-CN">
                <a:latin typeface="Times New Roman" pitchFamily="18" charset="0"/>
              </a:rPr>
              <a:t>left: </a:t>
            </a:r>
            <a:r>
              <a:rPr lang="zh-CN" altLang="en-US">
                <a:latin typeface="Times New Roman" pitchFamily="18" charset="0"/>
              </a:rPr>
              <a:t>给出本结点的左儿子结点的地址；</a:t>
            </a:r>
            <a:r>
              <a:rPr lang="en-US" altLang="zh-CN">
                <a:latin typeface="Times New Roman" pitchFamily="18" charset="0"/>
              </a:rPr>
              <a:t>right: </a:t>
            </a:r>
            <a:r>
              <a:rPr lang="zh-CN" altLang="en-US">
                <a:latin typeface="Times New Roman" pitchFamily="18" charset="0"/>
              </a:rPr>
              <a:t>给出本结点的右儿子结点的地址 </a:t>
            </a:r>
          </a:p>
          <a:p>
            <a:pPr marL="609600" indent="-609600">
              <a:spcBef>
                <a:spcPct val="20000"/>
              </a:spcBef>
              <a:buClr>
                <a:schemeClr val="bg2"/>
              </a:buClr>
              <a:buFont typeface="Monotype Sorts" pitchFamily="2" charset="2"/>
              <a:buNone/>
            </a:pPr>
            <a:r>
              <a:rPr lang="zh-CN" altLang="en-US">
                <a:latin typeface="Times New Roman" pitchFamily="18" charset="0"/>
              </a:rPr>
              <a:t>　　设</a:t>
            </a:r>
            <a:r>
              <a:rPr lang="en-US" altLang="zh-CN">
                <a:latin typeface="Times New Roman" pitchFamily="18" charset="0"/>
              </a:rPr>
              <a:t>data </a:t>
            </a:r>
            <a:r>
              <a:rPr lang="zh-CN" altLang="en-US">
                <a:latin typeface="Times New Roman" pitchFamily="18" charset="0"/>
              </a:rPr>
              <a:t>域为正整数，该二叉树树根结点地址为</a:t>
            </a:r>
            <a:r>
              <a:rPr lang="en-US" altLang="zh-CN">
                <a:latin typeface="Times New Roman" pitchFamily="18" charset="0"/>
              </a:rPr>
              <a:t>T</a:t>
            </a:r>
            <a:r>
              <a:rPr lang="zh-CN" altLang="en-US">
                <a:latin typeface="Times New Roman" pitchFamily="18" charset="0"/>
              </a:rPr>
              <a:t>。 现给出一个正整数</a:t>
            </a:r>
            <a:r>
              <a:rPr lang="en-US" altLang="zh-CN">
                <a:latin typeface="Times New Roman" pitchFamily="18" charset="0"/>
              </a:rPr>
              <a:t>x</a:t>
            </a:r>
            <a:r>
              <a:rPr lang="zh-CN" altLang="en-US">
                <a:latin typeface="Times New Roman" pitchFamily="18" charset="0"/>
              </a:rPr>
              <a:t>。请编写非递归程序，实现将</a:t>
            </a:r>
            <a:r>
              <a:rPr lang="en-US" altLang="zh-CN">
                <a:latin typeface="Times New Roman" pitchFamily="18" charset="0"/>
              </a:rPr>
              <a:t>data</a:t>
            </a:r>
            <a:r>
              <a:rPr lang="zh-CN" altLang="en-US">
                <a:latin typeface="Times New Roman" pitchFamily="18" charset="0"/>
              </a:rPr>
              <a:t>域的值小于等于</a:t>
            </a:r>
            <a:r>
              <a:rPr lang="en-US" altLang="zh-CN">
                <a:latin typeface="Times New Roman" pitchFamily="18" charset="0"/>
              </a:rPr>
              <a:t>x</a:t>
            </a:r>
            <a:r>
              <a:rPr lang="zh-CN" altLang="en-US">
                <a:latin typeface="Times New Roman" pitchFamily="18" charset="0"/>
              </a:rPr>
              <a:t>的结点全部删除掉。</a:t>
            </a:r>
          </a:p>
        </p:txBody>
      </p:sp>
    </p:spTree>
  </p:cSld>
  <p:clrMapOvr>
    <a:masterClrMapping/>
  </p:clrMapOvr>
  <p:transition>
    <p:cover dir="d"/>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p:cNvSpPr>
          <p:nvPr/>
        </p:nvSpPr>
        <p:spPr bwMode="auto">
          <a:xfrm>
            <a:off x="468313" y="1268413"/>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zh-CN" altLang="en-US">
                <a:latin typeface="Times New Roman" pitchFamily="18" charset="0"/>
              </a:rPr>
              <a:t>　　实训目的要求：</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1</a:t>
            </a:r>
            <a:r>
              <a:rPr lang="zh-CN" altLang="en-US">
                <a:latin typeface="Times New Roman" pitchFamily="18" charset="0"/>
              </a:rPr>
              <a:t>．进一步理解哈希函数的构造原理。</a:t>
            </a:r>
          </a:p>
          <a:p>
            <a:pPr marL="609600" indent="-609600">
              <a:spcBef>
                <a:spcPct val="20000"/>
              </a:spcBef>
              <a:buClr>
                <a:schemeClr val="bg2"/>
              </a:buClr>
              <a:buFont typeface="Monotype Sorts" pitchFamily="2" charset="2"/>
              <a:buNone/>
            </a:pPr>
            <a:r>
              <a:rPr lang="zh-CN" altLang="en-US">
                <a:latin typeface="Times New Roman" pitchFamily="18" charset="0"/>
              </a:rPr>
              <a:t>　　</a:t>
            </a:r>
            <a:r>
              <a:rPr lang="en-US" altLang="zh-CN">
                <a:latin typeface="Times New Roman" pitchFamily="18" charset="0"/>
              </a:rPr>
              <a:t>2</a:t>
            </a:r>
            <a:r>
              <a:rPr lang="zh-CN" altLang="en-US">
                <a:latin typeface="Times New Roman" pitchFamily="18" charset="0"/>
              </a:rPr>
              <a:t>．学会解决冲突的方法。</a:t>
            </a:r>
          </a:p>
          <a:p>
            <a:pPr marL="609600" indent="-609600">
              <a:spcBef>
                <a:spcPct val="20000"/>
              </a:spcBef>
              <a:buClr>
                <a:schemeClr val="bg2"/>
              </a:buClr>
              <a:buFont typeface="Monotype Sorts" pitchFamily="2" charset="2"/>
              <a:buNone/>
            </a:pPr>
            <a:r>
              <a:rPr lang="zh-CN" altLang="en-US">
                <a:latin typeface="Times New Roman" pitchFamily="18" charset="0"/>
              </a:rPr>
              <a:t>　　实训内容：</a:t>
            </a:r>
          </a:p>
          <a:p>
            <a:pPr marL="609600" indent="-609600">
              <a:spcBef>
                <a:spcPct val="20000"/>
              </a:spcBef>
              <a:buClr>
                <a:schemeClr val="bg2"/>
              </a:buClr>
              <a:buFont typeface="Monotype Sorts" pitchFamily="2" charset="2"/>
              <a:buNone/>
            </a:pPr>
            <a:r>
              <a:rPr lang="zh-CN" altLang="en-US">
                <a:latin typeface="Times New Roman" pitchFamily="18" charset="0"/>
              </a:rPr>
              <a:t>　　在编译程序中，需要频繁地查询语言的关键字，为提高查找速度，通常给语言的全部关键字建立一个哈希表。设各关键字的查找是等概率的，采用双散列函数法解决冲突，取负载因子</a:t>
            </a:r>
            <a:r>
              <a:rPr lang="en-US" altLang="zh-CN">
                <a:latin typeface="Times New Roman" pitchFamily="18" charset="0"/>
              </a:rPr>
              <a:t>a&lt;0.7</a:t>
            </a:r>
            <a:r>
              <a:rPr lang="zh-CN" altLang="en-US">
                <a:latin typeface="Times New Roman" pitchFamily="18" charset="0"/>
              </a:rPr>
              <a:t>。因</a:t>
            </a:r>
            <a:r>
              <a:rPr lang="en-US" altLang="zh-CN">
                <a:latin typeface="Times New Roman" pitchFamily="18" charset="0"/>
              </a:rPr>
              <a:t>c</a:t>
            </a:r>
            <a:r>
              <a:rPr lang="zh-CN" altLang="en-US">
                <a:latin typeface="Times New Roman" pitchFamily="18" charset="0"/>
              </a:rPr>
              <a:t>语言的关键字有</a:t>
            </a:r>
            <a:r>
              <a:rPr lang="en-US" altLang="zh-CN">
                <a:latin typeface="Times New Roman" pitchFamily="18" charset="0"/>
              </a:rPr>
              <a:t>32</a:t>
            </a:r>
            <a:r>
              <a:rPr lang="zh-CN" altLang="en-US">
                <a:latin typeface="Times New Roman" pitchFamily="18" charset="0"/>
              </a:rPr>
              <a:t>个，另仅为了说明哈希表应用的原理，取哈希表大小为</a:t>
            </a:r>
            <a:r>
              <a:rPr lang="en-US" altLang="zh-CN">
                <a:latin typeface="Times New Roman" pitchFamily="18" charset="0"/>
              </a:rPr>
              <a:t>47</a:t>
            </a:r>
            <a:r>
              <a:rPr lang="zh-CN" altLang="en-US">
                <a:latin typeface="Times New Roman" pitchFamily="18" charset="0"/>
              </a:rPr>
              <a:t>。</a:t>
            </a:r>
          </a:p>
          <a:p>
            <a:pPr marL="609600" indent="-609600">
              <a:spcBef>
                <a:spcPct val="20000"/>
              </a:spcBef>
              <a:buClr>
                <a:schemeClr val="bg2"/>
              </a:buClr>
              <a:buFont typeface="Monotype Sorts" pitchFamily="2" charset="2"/>
              <a:buNone/>
            </a:pPr>
            <a:r>
              <a:rPr lang="zh-CN" altLang="en-US">
                <a:latin typeface="Times New Roman" pitchFamily="18" charset="0"/>
              </a:rPr>
              <a:t>　　实训参考程序　</a:t>
            </a:r>
          </a:p>
        </p:txBody>
      </p:sp>
      <p:sp>
        <p:nvSpPr>
          <p:cNvPr id="76803" name="Rectangle 3"/>
          <p:cNvSpPr>
            <a:spLocks noRot="1" noChangeArrowheads="1"/>
          </p:cNvSpPr>
          <p:nvPr/>
        </p:nvSpPr>
        <p:spPr bwMode="auto">
          <a:xfrm>
            <a:off x="685800" y="333375"/>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4400">
                <a:solidFill>
                  <a:schemeClr val="tx2"/>
                </a:solidFill>
                <a:latin typeface="Times New Roman" pitchFamily="18" charset="0"/>
              </a:rPr>
              <a:t>实 训　</a:t>
            </a:r>
            <a:r>
              <a:rPr lang="en-US" altLang="zh-CN" sz="4400">
                <a:solidFill>
                  <a:schemeClr val="tx2"/>
                </a:solidFill>
                <a:latin typeface="Times New Roman" pitchFamily="18" charset="0"/>
              </a:rPr>
              <a:t>6</a:t>
            </a:r>
          </a:p>
        </p:txBody>
      </p:sp>
    </p:spTree>
  </p:cSld>
  <p:clrMapOvr>
    <a:masterClrMapping/>
  </p:clrMapOvr>
  <p:transition>
    <p:cover dir="d"/>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#include &lt;stdio.h&gt;</a:t>
            </a:r>
          </a:p>
          <a:p>
            <a:pPr marL="609600" indent="-609600">
              <a:spcBef>
                <a:spcPct val="20000"/>
              </a:spcBef>
              <a:buClr>
                <a:schemeClr val="bg2"/>
              </a:buClr>
              <a:buFont typeface="Monotype Sorts" pitchFamily="2" charset="2"/>
              <a:buNone/>
            </a:pPr>
            <a:r>
              <a:rPr lang="en-US" altLang="zh-CN">
                <a:latin typeface="Times New Roman" pitchFamily="18" charset="0"/>
              </a:rPr>
              <a:t>#define N  47</a:t>
            </a:r>
          </a:p>
          <a:p>
            <a:pPr marL="609600" indent="-609600">
              <a:spcBef>
                <a:spcPct val="20000"/>
              </a:spcBef>
              <a:buClr>
                <a:schemeClr val="bg2"/>
              </a:buClr>
              <a:buFont typeface="Monotype Sorts" pitchFamily="2" charset="2"/>
              <a:buNone/>
            </a:pPr>
            <a:r>
              <a:rPr lang="en-US" altLang="zh-CN">
                <a:latin typeface="Times New Roman" pitchFamily="18" charset="0"/>
              </a:rPr>
              <a:t>#define P1 47</a:t>
            </a:r>
          </a:p>
          <a:p>
            <a:pPr marL="609600" indent="-609600">
              <a:spcBef>
                <a:spcPct val="20000"/>
              </a:spcBef>
              <a:buClr>
                <a:schemeClr val="bg2"/>
              </a:buClr>
              <a:buFont typeface="Monotype Sorts" pitchFamily="2" charset="2"/>
              <a:buNone/>
            </a:pPr>
            <a:r>
              <a:rPr lang="en-US" altLang="zh-CN">
                <a:latin typeface="Times New Roman" pitchFamily="18" charset="0"/>
              </a:rPr>
              <a:t>#define P2 43</a:t>
            </a:r>
          </a:p>
          <a:p>
            <a:pPr marL="609600" indent="-609600">
              <a:spcBef>
                <a:spcPct val="20000"/>
              </a:spcBef>
              <a:buClr>
                <a:schemeClr val="bg2"/>
              </a:buClr>
              <a:buFont typeface="Monotype Sorts" pitchFamily="2" charset="2"/>
              <a:buNone/>
            </a:pPr>
            <a:r>
              <a:rPr lang="en-US" altLang="zh-CN">
                <a:latin typeface="Times New Roman" pitchFamily="18" charset="0"/>
              </a:rPr>
              <a:t>#define LEN 10</a:t>
            </a:r>
          </a:p>
          <a:p>
            <a:pPr marL="609600" indent="-609600">
              <a:spcBef>
                <a:spcPct val="20000"/>
              </a:spcBef>
              <a:buClr>
                <a:schemeClr val="bg2"/>
              </a:buClr>
              <a:buFont typeface="Monotype Sorts" pitchFamily="2" charset="2"/>
              <a:buNone/>
            </a:pPr>
            <a:r>
              <a:rPr lang="en-US" altLang="zh-CN">
                <a:latin typeface="Times New Roman" pitchFamily="18" charset="0"/>
              </a:rPr>
              <a:t>char tbl[N][LEN];</a:t>
            </a:r>
          </a:p>
          <a:p>
            <a:pPr marL="609600" indent="-609600">
              <a:spcBef>
                <a:spcPct val="20000"/>
              </a:spcBef>
              <a:buClr>
                <a:schemeClr val="bg2"/>
              </a:buClr>
              <a:buFont typeface="Monotype Sorts" pitchFamily="2" charset="2"/>
              <a:buNone/>
            </a:pPr>
            <a:r>
              <a:rPr lang="en-US" altLang="zh-CN">
                <a:latin typeface="Times New Roman" pitchFamily="18" charset="0"/>
              </a:rPr>
              <a:t>int H1(char *key)</a:t>
            </a:r>
          </a:p>
          <a:p>
            <a:pPr marL="609600" indent="-609600">
              <a:spcBef>
                <a:spcPct val="20000"/>
              </a:spcBef>
              <a:buClr>
                <a:schemeClr val="bg2"/>
              </a:buClr>
              <a:buFont typeface="Monotype Sorts" pitchFamily="2" charset="2"/>
              <a:buNone/>
            </a:pPr>
            <a:r>
              <a:rPr lang="en-US" altLang="zh-CN">
                <a:latin typeface="Times New Roman" pitchFamily="18" charset="0"/>
              </a:rPr>
              <a:t>{ long k=0,d;</a:t>
            </a:r>
          </a:p>
          <a:p>
            <a:pPr marL="609600" indent="-609600">
              <a:spcBef>
                <a:spcPct val="20000"/>
              </a:spcBef>
              <a:buClr>
                <a:schemeClr val="bg2"/>
              </a:buClr>
              <a:buFont typeface="Monotype Sorts" pitchFamily="2" charset="2"/>
              <a:buNone/>
            </a:pPr>
            <a:r>
              <a:rPr lang="en-US" altLang="zh-CN">
                <a:latin typeface="Times New Roman" pitchFamily="18" charset="0"/>
              </a:rPr>
              <a:t>  int c;</a:t>
            </a:r>
          </a:p>
          <a:p>
            <a:pPr marL="609600" indent="-609600">
              <a:spcBef>
                <a:spcPct val="20000"/>
              </a:spcBef>
              <a:buClr>
                <a:schemeClr val="bg2"/>
              </a:buClr>
              <a:buFont typeface="Monotype Sorts" pitchFamily="2" charset="2"/>
              <a:buNone/>
            </a:pPr>
            <a:r>
              <a:rPr lang="en-US" altLang="zh-CN">
                <a:latin typeface="Times New Roman" pitchFamily="18" charset="0"/>
              </a:rPr>
              <a:t>  while(*key){</a:t>
            </a:r>
            <a:r>
              <a:rPr lang="en-US" altLang="zh-CN" i="1">
                <a:latin typeface="Times New Roman" pitchFamily="18" charset="0"/>
              </a:rPr>
              <a:t>/*  */</a:t>
            </a:r>
          </a:p>
          <a:p>
            <a:pPr marL="609600" indent="-609600">
              <a:spcBef>
                <a:spcPct val="20000"/>
              </a:spcBef>
              <a:buClr>
                <a:schemeClr val="bg2"/>
              </a:buClr>
              <a:buFont typeface="Monotype Sorts" pitchFamily="2" charset="2"/>
              <a:buNone/>
            </a:pPr>
            <a:r>
              <a:rPr lang="en-US" altLang="zh-CN" i="1">
                <a:latin typeface="Times New Roman" pitchFamily="18" charset="0"/>
              </a:rPr>
              <a:t>       </a:t>
            </a:r>
            <a:r>
              <a:rPr lang="en-US" altLang="zh-CN">
                <a:latin typeface="Times New Roman" pitchFamily="18" charset="0"/>
              </a:rPr>
              <a:t>for(d=c=0;*key!='\0'&amp;&amp;c&lt;3;c++)/*</a:t>
            </a:r>
            <a:r>
              <a:rPr lang="zh-CN" altLang="en-US">
                <a:latin typeface="Times New Roman" pitchFamily="18" charset="0"/>
              </a:rPr>
              <a:t>折叠后累计，三个字符一段*</a:t>
            </a:r>
            <a:r>
              <a:rPr lang="en-US" altLang="zh-CN">
                <a:latin typeface="Times New Roman" pitchFamily="18" charset="0"/>
              </a:rPr>
              <a:t>/</a:t>
            </a:r>
          </a:p>
          <a:p>
            <a:pPr marL="609600" indent="-609600">
              <a:spcBef>
                <a:spcPct val="20000"/>
              </a:spcBef>
              <a:buClr>
                <a:schemeClr val="bg2"/>
              </a:buClr>
              <a:buFont typeface="Monotype Sorts" pitchFamily="2" charset="2"/>
              <a:buNone/>
            </a:pPr>
            <a:r>
              <a:rPr lang="en-US" altLang="zh-CN">
                <a:latin typeface="Times New Roman" pitchFamily="18" charset="0"/>
              </a:rPr>
              <a:t>	  d=(d&lt;&lt;8)+*key++; </a:t>
            </a:r>
            <a:r>
              <a:rPr lang="en-US" altLang="zh-CN" i="1">
                <a:latin typeface="Times New Roman" pitchFamily="18" charset="0"/>
              </a:rPr>
              <a:t>/*d*2^8*/</a:t>
            </a:r>
            <a:endParaRPr lang="en-US" altLang="zh-CN">
              <a:latin typeface="Times New Roman" pitchFamily="18" charset="0"/>
            </a:endParaRPr>
          </a:p>
        </p:txBody>
      </p:sp>
    </p:spTree>
  </p:cSld>
  <p:clrMapOvr>
    <a:masterClrMapping/>
  </p:clrMapOvr>
  <p:transition>
    <p:cover dir="d"/>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k+=d;</a:t>
            </a:r>
          </a:p>
          <a:p>
            <a:pPr marL="609600" indent="-609600">
              <a:spcBef>
                <a:spcPct val="20000"/>
              </a:spcBef>
              <a:buClr>
                <a:schemeClr val="bg2"/>
              </a:buClr>
              <a:buFont typeface="Monotype Sorts" pitchFamily="2" charset="2"/>
              <a:buNone/>
            </a:pPr>
            <a:r>
              <a:rPr lang="en-US" altLang="zh-CN">
                <a:latin typeface="Times New Roman" pitchFamily="18" charset="0"/>
              </a:rPr>
              <a:t>       }</a:t>
            </a:r>
          </a:p>
          <a:p>
            <a:pPr marL="609600" indent="-609600">
              <a:spcBef>
                <a:spcPct val="20000"/>
              </a:spcBef>
              <a:buClr>
                <a:schemeClr val="bg2"/>
              </a:buClr>
              <a:buFont typeface="Monotype Sorts" pitchFamily="2" charset="2"/>
              <a:buNone/>
            </a:pPr>
            <a:r>
              <a:rPr lang="en-US" altLang="zh-CN">
                <a:latin typeface="Times New Roman" pitchFamily="18" charset="0"/>
              </a:rPr>
              <a:t> return k%P1;  /*</a:t>
            </a:r>
            <a:r>
              <a:rPr lang="zh-CN" altLang="en-US">
                <a:latin typeface="Times New Roman" pitchFamily="18" charset="0"/>
              </a:rPr>
              <a:t>质数取余法，质数取</a:t>
            </a:r>
            <a:r>
              <a:rPr lang="en-US" altLang="zh-CN">
                <a:latin typeface="Times New Roman" pitchFamily="18" charset="0"/>
              </a:rPr>
              <a:t>47*/</a:t>
            </a:r>
          </a:p>
          <a:p>
            <a:pPr marL="609600" indent="-609600">
              <a:spcBef>
                <a:spcPct val="20000"/>
              </a:spcBef>
              <a:buClr>
                <a:schemeClr val="bg2"/>
              </a:buClr>
              <a:buFont typeface="Monotype Sorts" pitchFamily="2" charset="2"/>
              <a:buNone/>
            </a:pPr>
            <a:r>
              <a:rPr lang="en-US" altLang="zh-CN">
                <a:latin typeface="Times New Roman" pitchFamily="18" charset="0"/>
              </a:rPr>
              <a:t>}</a:t>
            </a:r>
          </a:p>
          <a:p>
            <a:pPr marL="609600" indent="-609600">
              <a:spcBef>
                <a:spcPct val="20000"/>
              </a:spcBef>
              <a:buClr>
                <a:schemeClr val="bg2"/>
              </a:buClr>
              <a:buFont typeface="Monotype Sorts" pitchFamily="2" charset="2"/>
              <a:buNone/>
            </a:pPr>
            <a:r>
              <a:rPr lang="en-US" altLang="zh-CN">
                <a:latin typeface="Times New Roman" pitchFamily="18" charset="0"/>
              </a:rPr>
              <a:t>int H2(char *key)</a:t>
            </a:r>
          </a:p>
          <a:p>
            <a:pPr marL="609600" indent="-609600">
              <a:spcBef>
                <a:spcPct val="20000"/>
              </a:spcBef>
              <a:buClr>
                <a:schemeClr val="bg2"/>
              </a:buClr>
              <a:buFont typeface="Monotype Sorts" pitchFamily="2" charset="2"/>
              <a:buNone/>
            </a:pPr>
            <a:r>
              <a:rPr lang="en-US" altLang="zh-CN">
                <a:latin typeface="Times New Roman" pitchFamily="18" charset="0"/>
              </a:rPr>
              <a:t>{ long k=0,d;</a:t>
            </a:r>
          </a:p>
          <a:p>
            <a:pPr marL="609600" indent="-609600">
              <a:spcBef>
                <a:spcPct val="20000"/>
              </a:spcBef>
              <a:buClr>
                <a:schemeClr val="bg2"/>
              </a:buClr>
              <a:buFont typeface="Monotype Sorts" pitchFamily="2" charset="2"/>
              <a:buNone/>
            </a:pPr>
            <a:r>
              <a:rPr lang="en-US" altLang="zh-CN">
                <a:latin typeface="Times New Roman" pitchFamily="18" charset="0"/>
              </a:rPr>
              <a:t>  int c;</a:t>
            </a:r>
          </a:p>
          <a:p>
            <a:pPr marL="609600" indent="-609600">
              <a:spcBef>
                <a:spcPct val="20000"/>
              </a:spcBef>
              <a:buClr>
                <a:schemeClr val="bg2"/>
              </a:buClr>
              <a:buFont typeface="Monotype Sorts" pitchFamily="2" charset="2"/>
              <a:buNone/>
            </a:pPr>
            <a:r>
              <a:rPr lang="en-US" altLang="zh-CN">
                <a:latin typeface="Times New Roman" pitchFamily="18" charset="0"/>
              </a:rPr>
              <a:t>  while(*key){</a:t>
            </a:r>
            <a:r>
              <a:rPr lang="en-US" altLang="zh-CN" i="1">
                <a:latin typeface="Times New Roman" pitchFamily="18" charset="0"/>
              </a:rPr>
              <a:t>/*  */</a:t>
            </a:r>
          </a:p>
          <a:p>
            <a:pPr marL="609600" indent="-609600">
              <a:spcBef>
                <a:spcPct val="20000"/>
              </a:spcBef>
              <a:buClr>
                <a:schemeClr val="bg2"/>
              </a:buClr>
              <a:buFont typeface="Monotype Sorts" pitchFamily="2" charset="2"/>
              <a:buNone/>
            </a:pPr>
            <a:r>
              <a:rPr lang="en-US" altLang="zh-CN" i="1">
                <a:latin typeface="Times New Roman" pitchFamily="18" charset="0"/>
              </a:rPr>
              <a:t>     </a:t>
            </a:r>
            <a:r>
              <a:rPr lang="en-US" altLang="zh-CN">
                <a:latin typeface="Times New Roman" pitchFamily="18" charset="0"/>
              </a:rPr>
              <a:t>for(d=c=0;*key!='\0'&amp;&amp;c&lt;2;c++)/*</a:t>
            </a:r>
            <a:r>
              <a:rPr lang="zh-CN" altLang="en-US">
                <a:latin typeface="Times New Roman" pitchFamily="18" charset="0"/>
              </a:rPr>
              <a:t>折叠后累计，两个字符一段*</a:t>
            </a:r>
            <a:r>
              <a:rPr lang="en-US" altLang="zh-CN">
                <a:latin typeface="Times New Roman" pitchFamily="18" charset="0"/>
              </a:rPr>
              <a:t>/</a:t>
            </a:r>
          </a:p>
          <a:p>
            <a:pPr marL="609600" indent="-609600">
              <a:spcBef>
                <a:spcPct val="20000"/>
              </a:spcBef>
              <a:buClr>
                <a:schemeClr val="bg2"/>
              </a:buClr>
              <a:buFont typeface="Monotype Sorts" pitchFamily="2" charset="2"/>
              <a:buNone/>
            </a:pPr>
            <a:r>
              <a:rPr lang="en-US" altLang="zh-CN">
                <a:latin typeface="Times New Roman" pitchFamily="18" charset="0"/>
              </a:rPr>
              <a:t>	d=(d&lt;&lt;8)+*key++;</a:t>
            </a:r>
          </a:p>
          <a:p>
            <a:pPr marL="609600" indent="-609600">
              <a:spcBef>
                <a:spcPct val="20000"/>
              </a:spcBef>
              <a:buClr>
                <a:schemeClr val="bg2"/>
              </a:buClr>
              <a:buFont typeface="Monotype Sorts" pitchFamily="2" charset="2"/>
              <a:buNone/>
            </a:pPr>
            <a:r>
              <a:rPr lang="en-US" altLang="zh-CN">
                <a:latin typeface="Times New Roman" pitchFamily="18" charset="0"/>
              </a:rPr>
              <a:t>     k+=d;</a:t>
            </a:r>
          </a:p>
          <a:p>
            <a:pPr marL="609600" indent="-609600">
              <a:spcBef>
                <a:spcPct val="20000"/>
              </a:spcBef>
              <a:buClr>
                <a:schemeClr val="bg2"/>
              </a:buClr>
              <a:buFont typeface="Monotype Sorts" pitchFamily="2" charset="2"/>
              <a:buNone/>
            </a:pPr>
            <a:r>
              <a:rPr lang="en-US" altLang="zh-CN">
                <a:latin typeface="Times New Roman" pitchFamily="18" charset="0"/>
              </a:rPr>
              <a:t>     }</a:t>
            </a:r>
          </a:p>
        </p:txBody>
      </p:sp>
    </p:spTree>
  </p:cSld>
  <p:clrMapOvr>
    <a:masterClrMapping/>
  </p:clrMapOvr>
  <p:transition>
    <p:cover dir="d"/>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return k%P2+1;/* </a:t>
            </a:r>
            <a:r>
              <a:rPr lang="zh-CN" altLang="en-US">
                <a:latin typeface="Times New Roman" pitchFamily="18" charset="0"/>
              </a:rPr>
              <a:t>质数取余法，质数取</a:t>
            </a:r>
            <a:r>
              <a:rPr lang="en-US" altLang="zh-CN">
                <a:latin typeface="Times New Roman" pitchFamily="18" charset="0"/>
              </a:rPr>
              <a:t>43*/</a:t>
            </a:r>
          </a:p>
          <a:p>
            <a:pPr marL="609600" indent="-609600">
              <a:spcBef>
                <a:spcPct val="20000"/>
              </a:spcBef>
              <a:buClr>
                <a:schemeClr val="bg2"/>
              </a:buClr>
              <a:buFont typeface="Monotype Sorts" pitchFamily="2" charset="2"/>
              <a:buNone/>
            </a:pPr>
            <a:r>
              <a:rPr lang="en-US" altLang="zh-CN">
                <a:latin typeface="Times New Roman" pitchFamily="18" charset="0"/>
              </a:rPr>
              <a:t>}</a:t>
            </a:r>
          </a:p>
          <a:p>
            <a:pPr marL="609600" indent="-609600">
              <a:spcBef>
                <a:spcPct val="20000"/>
              </a:spcBef>
              <a:buClr>
                <a:schemeClr val="bg2"/>
              </a:buClr>
              <a:buFont typeface="Monotype Sorts" pitchFamily="2" charset="2"/>
              <a:buNone/>
            </a:pPr>
            <a:r>
              <a:rPr lang="en-US" altLang="zh-CN">
                <a:latin typeface="Times New Roman" pitchFamily="18" charset="0"/>
              </a:rPr>
              <a:t>char *k_word[]={"auto","break","case","char","const",</a:t>
            </a:r>
          </a:p>
          <a:p>
            <a:pPr marL="609600" indent="-609600">
              <a:spcBef>
                <a:spcPct val="20000"/>
              </a:spcBef>
              <a:buClr>
                <a:schemeClr val="bg2"/>
              </a:buClr>
              <a:buFont typeface="Monotype Sorts" pitchFamily="2" charset="2"/>
              <a:buNone/>
            </a:pPr>
            <a:r>
              <a:rPr lang="en-US" altLang="zh-CN">
                <a:latin typeface="Times New Roman" pitchFamily="18" charset="0"/>
              </a:rPr>
              <a:t>		"continue","default","do","double","else",</a:t>
            </a:r>
          </a:p>
          <a:p>
            <a:pPr marL="609600" indent="-609600">
              <a:spcBef>
                <a:spcPct val="20000"/>
              </a:spcBef>
              <a:buClr>
                <a:schemeClr val="bg2"/>
              </a:buClr>
              <a:buFont typeface="Monotype Sorts" pitchFamily="2" charset="2"/>
              <a:buNone/>
            </a:pPr>
            <a:r>
              <a:rPr lang="en-US" altLang="zh-CN">
                <a:latin typeface="Times New Roman" pitchFamily="18" charset="0"/>
              </a:rPr>
              <a:t>		"enum","extern","float","for","goto",</a:t>
            </a:r>
          </a:p>
          <a:p>
            <a:pPr marL="609600" indent="-609600">
              <a:spcBef>
                <a:spcPct val="20000"/>
              </a:spcBef>
              <a:buClr>
                <a:schemeClr val="bg2"/>
              </a:buClr>
              <a:buFont typeface="Monotype Sorts" pitchFamily="2" charset="2"/>
              <a:buNone/>
            </a:pPr>
            <a:r>
              <a:rPr lang="en-US" altLang="zh-CN">
                <a:latin typeface="Times New Roman" pitchFamily="18" charset="0"/>
              </a:rPr>
              <a:t>		"if","int","long","register","return",</a:t>
            </a:r>
          </a:p>
          <a:p>
            <a:pPr marL="609600" indent="-609600">
              <a:spcBef>
                <a:spcPct val="20000"/>
              </a:spcBef>
              <a:buClr>
                <a:schemeClr val="bg2"/>
              </a:buClr>
              <a:buFont typeface="Monotype Sorts" pitchFamily="2" charset="2"/>
              <a:buNone/>
            </a:pPr>
            <a:r>
              <a:rPr lang="en-US" altLang="zh-CN">
                <a:latin typeface="Times New Roman" pitchFamily="18" charset="0"/>
              </a:rPr>
              <a:t>		"short","signed","sizeof","static","struct",</a:t>
            </a:r>
          </a:p>
          <a:p>
            <a:pPr marL="609600" indent="-609600">
              <a:spcBef>
                <a:spcPct val="20000"/>
              </a:spcBef>
              <a:buClr>
                <a:schemeClr val="bg2"/>
              </a:buClr>
              <a:buFont typeface="Monotype Sorts" pitchFamily="2" charset="2"/>
              <a:buNone/>
            </a:pPr>
            <a:r>
              <a:rPr lang="en-US" altLang="zh-CN">
                <a:latin typeface="Times New Roman" pitchFamily="18" charset="0"/>
              </a:rPr>
              <a:t>		"switch","typedef","union","unsigned","void",</a:t>
            </a:r>
          </a:p>
          <a:p>
            <a:pPr marL="609600" indent="-609600">
              <a:spcBef>
                <a:spcPct val="20000"/>
              </a:spcBef>
              <a:buClr>
                <a:schemeClr val="bg2"/>
              </a:buClr>
              <a:buFont typeface="Monotype Sorts" pitchFamily="2" charset="2"/>
              <a:buNone/>
            </a:pPr>
            <a:r>
              <a:rPr lang="en-US" altLang="zh-CN">
                <a:latin typeface="Times New Roman" pitchFamily="18" charset="0"/>
              </a:rPr>
              <a:t>		"volatile","while"};/*</a:t>
            </a:r>
            <a:r>
              <a:rPr lang="zh-CN" altLang="en-US">
                <a:latin typeface="Times New Roman" pitchFamily="18" charset="0"/>
              </a:rPr>
              <a:t>关键字表*</a:t>
            </a:r>
            <a:r>
              <a:rPr lang="en-US" altLang="zh-CN">
                <a:latin typeface="Times New Roman" pitchFamily="18" charset="0"/>
              </a:rPr>
              <a:t>/</a:t>
            </a:r>
          </a:p>
        </p:txBody>
      </p:sp>
    </p:spTree>
  </p:cSld>
  <p:clrMapOvr>
    <a:masterClrMapping/>
  </p:clrMapOvr>
  <p:transition>
    <p:cover dir="d"/>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main()</a:t>
            </a:r>
          </a:p>
          <a:p>
            <a:pPr marL="609600" indent="-609600">
              <a:spcBef>
                <a:spcPct val="20000"/>
              </a:spcBef>
              <a:buClr>
                <a:schemeClr val="bg2"/>
              </a:buClr>
              <a:buFont typeface="Monotype Sorts" pitchFamily="2" charset="2"/>
              <a:buNone/>
            </a:pPr>
            <a:r>
              <a:rPr lang="en-US" altLang="zh-CN">
                <a:latin typeface="Times New Roman" pitchFamily="18" charset="0"/>
              </a:rPr>
              <a:t>{ int count[N],i,pos,c;</a:t>
            </a:r>
          </a:p>
          <a:p>
            <a:pPr marL="609600" indent="-609600">
              <a:spcBef>
                <a:spcPct val="20000"/>
              </a:spcBef>
              <a:buClr>
                <a:schemeClr val="bg2"/>
              </a:buClr>
              <a:buFont typeface="Monotype Sorts" pitchFamily="2" charset="2"/>
              <a:buNone/>
            </a:pPr>
            <a:r>
              <a:rPr lang="en-US" altLang="zh-CN">
                <a:latin typeface="Times New Roman" pitchFamily="18" charset="0"/>
              </a:rPr>
              <a:t>  for(i=0;i&lt;N;i++){</a:t>
            </a:r>
            <a:r>
              <a:rPr lang="en-US" altLang="zh-CN" i="1">
                <a:latin typeface="Times New Roman" pitchFamily="18" charset="0"/>
              </a:rPr>
              <a:t>/*  */</a:t>
            </a:r>
          </a:p>
          <a:p>
            <a:pPr marL="609600" indent="-609600">
              <a:spcBef>
                <a:spcPct val="20000"/>
              </a:spcBef>
              <a:buClr>
                <a:schemeClr val="bg2"/>
              </a:buClr>
              <a:buFont typeface="Monotype Sorts" pitchFamily="2" charset="2"/>
              <a:buNone/>
            </a:pPr>
            <a:r>
              <a:rPr lang="en-US" altLang="zh-CN" i="1">
                <a:latin typeface="Times New Roman" pitchFamily="18" charset="0"/>
              </a:rPr>
              <a:t>     </a:t>
            </a:r>
            <a:r>
              <a:rPr lang="en-US" altLang="zh-CN">
                <a:latin typeface="Times New Roman" pitchFamily="18" charset="0"/>
              </a:rPr>
              <a:t>count[i]=0;</a:t>
            </a:r>
          </a:p>
          <a:p>
            <a:pPr marL="609600" indent="-609600">
              <a:spcBef>
                <a:spcPct val="20000"/>
              </a:spcBef>
              <a:buClr>
                <a:schemeClr val="bg2"/>
              </a:buClr>
              <a:buFont typeface="Monotype Sorts" pitchFamily="2" charset="2"/>
              <a:buNone/>
            </a:pPr>
            <a:r>
              <a:rPr lang="en-US" altLang="zh-CN">
                <a:latin typeface="Times New Roman" pitchFamily="18" charset="0"/>
              </a:rPr>
              <a:t>     tbl[i][0]='\0';</a:t>
            </a:r>
          </a:p>
          <a:p>
            <a:pPr marL="609600" indent="-609600">
              <a:spcBef>
                <a:spcPct val="20000"/>
              </a:spcBef>
              <a:buClr>
                <a:schemeClr val="bg2"/>
              </a:buClr>
              <a:buFont typeface="Monotype Sorts" pitchFamily="2" charset="2"/>
              <a:buNone/>
            </a:pPr>
            <a:r>
              <a:rPr lang="en-US" altLang="zh-CN">
                <a:latin typeface="Times New Roman" pitchFamily="18" charset="0"/>
              </a:rPr>
              <a:t>  }</a:t>
            </a:r>
          </a:p>
          <a:p>
            <a:pPr marL="609600" indent="-609600">
              <a:spcBef>
                <a:spcPct val="20000"/>
              </a:spcBef>
              <a:buClr>
                <a:schemeClr val="bg2"/>
              </a:buClr>
              <a:buFont typeface="Monotype Sorts" pitchFamily="2" charset="2"/>
              <a:buNone/>
            </a:pPr>
            <a:r>
              <a:rPr lang="en-US" altLang="zh-CN">
                <a:latin typeface="Times New Roman" pitchFamily="18" charset="0"/>
              </a:rPr>
              <a:t>  for(i=0;i&lt;sizeof k_word/sizeof k_word[0];i++){</a:t>
            </a:r>
            <a:r>
              <a:rPr lang="en-US" altLang="zh-CN" i="1">
                <a:latin typeface="Times New Roman" pitchFamily="18" charset="0"/>
              </a:rPr>
              <a:t>/*  */</a:t>
            </a:r>
          </a:p>
          <a:p>
            <a:pPr marL="609600" indent="-609600">
              <a:spcBef>
                <a:spcPct val="20000"/>
              </a:spcBef>
              <a:buClr>
                <a:schemeClr val="bg2"/>
              </a:buClr>
              <a:buFont typeface="Monotype Sorts" pitchFamily="2" charset="2"/>
              <a:buNone/>
            </a:pPr>
            <a:r>
              <a:rPr lang="en-US" altLang="zh-CN" i="1">
                <a:latin typeface="Times New Roman" pitchFamily="18" charset="0"/>
              </a:rPr>
              <a:t>     </a:t>
            </a:r>
            <a:r>
              <a:rPr lang="en-US" altLang="zh-CN">
                <a:latin typeface="Times New Roman" pitchFamily="18" charset="0"/>
              </a:rPr>
              <a:t>pos=H1(k_word[i]);</a:t>
            </a:r>
          </a:p>
          <a:p>
            <a:pPr marL="609600" indent="-609600">
              <a:spcBef>
                <a:spcPct val="20000"/>
              </a:spcBef>
              <a:buClr>
                <a:schemeClr val="bg2"/>
              </a:buClr>
              <a:buFont typeface="Monotype Sorts" pitchFamily="2" charset="2"/>
              <a:buNone/>
            </a:pPr>
            <a:r>
              <a:rPr lang="en-US" altLang="zh-CN">
                <a:latin typeface="Times New Roman" pitchFamily="18" charset="0"/>
              </a:rPr>
              <a:t>     c  =H2(k_word[i]);</a:t>
            </a:r>
          </a:p>
          <a:p>
            <a:pPr marL="609600" indent="-609600">
              <a:spcBef>
                <a:spcPct val="20000"/>
              </a:spcBef>
              <a:buClr>
                <a:schemeClr val="bg2"/>
              </a:buClr>
              <a:buFont typeface="Monotype Sorts" pitchFamily="2" charset="2"/>
              <a:buNone/>
            </a:pPr>
            <a:r>
              <a:rPr lang="en-US" altLang="zh-CN">
                <a:latin typeface="Times New Roman" pitchFamily="18" charset="0"/>
              </a:rPr>
              <a:t>     while(tbl[pos][0]!='\0'&amp;&amp;strcmp(tbl[pos],k_word[i])){</a:t>
            </a:r>
            <a:r>
              <a:rPr lang="en-US" altLang="zh-CN" i="1">
                <a:latin typeface="Times New Roman" pitchFamily="18" charset="0"/>
              </a:rPr>
              <a:t>/*  */</a:t>
            </a:r>
            <a:endParaRPr lang="en-US" altLang="zh-CN">
              <a:latin typeface="Times New Roman" pitchFamily="18" charset="0"/>
            </a:endParaRPr>
          </a:p>
          <a:p>
            <a:pPr marL="609600" indent="-609600">
              <a:spcBef>
                <a:spcPct val="20000"/>
              </a:spcBef>
              <a:buClr>
                <a:schemeClr val="bg2"/>
              </a:buClr>
              <a:buFont typeface="Monotype Sorts" pitchFamily="2" charset="2"/>
              <a:buNone/>
            </a:pPr>
            <a:r>
              <a:rPr lang="en-US" altLang="zh-CN">
                <a:latin typeface="Times New Roman" pitchFamily="18" charset="0"/>
              </a:rPr>
              <a:t>	 count[pos]++;pos=(pos+c)%N;/*</a:t>
            </a:r>
            <a:r>
              <a:rPr lang="zh-CN" altLang="en-US">
                <a:latin typeface="Times New Roman" pitchFamily="18" charset="0"/>
              </a:rPr>
              <a:t>处理冲突*</a:t>
            </a:r>
            <a:r>
              <a:rPr lang="en-US" altLang="zh-CN">
                <a:latin typeface="Times New Roman" pitchFamily="18" charset="0"/>
              </a:rPr>
              <a:t>/</a:t>
            </a:r>
          </a:p>
        </p:txBody>
      </p:sp>
    </p:spTree>
  </p:cSld>
  <p:clrMapOvr>
    <a:masterClrMapping/>
  </p:clrMapOvr>
  <p:transition>
    <p:cover dir="d"/>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p:cNvSpPr>
          <p:nvPr/>
        </p:nvSpPr>
        <p:spPr bwMode="auto">
          <a:xfrm>
            <a:off x="468313" y="549275"/>
            <a:ext cx="8353425" cy="446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609600" indent="-609600">
              <a:spcBef>
                <a:spcPct val="20000"/>
              </a:spcBef>
              <a:buClr>
                <a:schemeClr val="bg2"/>
              </a:buClr>
              <a:buFont typeface="Monotype Sorts" pitchFamily="2" charset="2"/>
              <a:buNone/>
            </a:pPr>
            <a:r>
              <a:rPr lang="en-US" altLang="zh-CN">
                <a:latin typeface="Times New Roman" pitchFamily="18" charset="0"/>
              </a:rPr>
              <a:t>}</a:t>
            </a:r>
          </a:p>
          <a:p>
            <a:pPr marL="609600" indent="-609600">
              <a:spcBef>
                <a:spcPct val="20000"/>
              </a:spcBef>
              <a:buClr>
                <a:schemeClr val="bg2"/>
              </a:buClr>
              <a:buFont typeface="Monotype Sorts" pitchFamily="2" charset="2"/>
              <a:buNone/>
            </a:pPr>
            <a:r>
              <a:rPr lang="en-US" altLang="zh-CN">
                <a:latin typeface="Times New Roman" pitchFamily="18" charset="0"/>
              </a:rPr>
              <a:t>     strcpy(tbl[pos],k_word[i]);</a:t>
            </a:r>
          </a:p>
          <a:p>
            <a:pPr marL="609600" indent="-609600">
              <a:spcBef>
                <a:spcPct val="20000"/>
              </a:spcBef>
              <a:buClr>
                <a:schemeClr val="bg2"/>
              </a:buClr>
              <a:buFont typeface="Monotype Sorts" pitchFamily="2" charset="2"/>
              <a:buNone/>
            </a:pPr>
            <a:r>
              <a:rPr lang="en-US" altLang="zh-CN">
                <a:latin typeface="Times New Roman" pitchFamily="18" charset="0"/>
              </a:rPr>
              <a:t>  }</a:t>
            </a:r>
          </a:p>
          <a:p>
            <a:pPr marL="609600" indent="-609600">
              <a:spcBef>
                <a:spcPct val="20000"/>
              </a:spcBef>
              <a:buClr>
                <a:schemeClr val="bg2"/>
              </a:buClr>
              <a:buFont typeface="Monotype Sorts" pitchFamily="2" charset="2"/>
              <a:buNone/>
            </a:pPr>
            <a:r>
              <a:rPr lang="en-US" altLang="zh-CN">
                <a:latin typeface="Times New Roman" pitchFamily="18" charset="0"/>
              </a:rPr>
              <a:t>  for(i=c=0;i&lt;N;i++)</a:t>
            </a:r>
          </a:p>
          <a:p>
            <a:pPr marL="609600" indent="-609600">
              <a:spcBef>
                <a:spcPct val="20000"/>
              </a:spcBef>
              <a:buClr>
                <a:schemeClr val="bg2"/>
              </a:buClr>
              <a:buFont typeface="Monotype Sorts" pitchFamily="2" charset="2"/>
              <a:buNone/>
            </a:pPr>
            <a:r>
              <a:rPr lang="en-US" altLang="zh-CN">
                <a:latin typeface="Times New Roman" pitchFamily="18" charset="0"/>
              </a:rPr>
              <a:t>     if(tbl[i][0]!='\0')</a:t>
            </a:r>
          </a:p>
          <a:p>
            <a:pPr marL="609600" indent="-609600">
              <a:spcBef>
                <a:spcPct val="20000"/>
              </a:spcBef>
              <a:buClr>
                <a:schemeClr val="bg2"/>
              </a:buClr>
              <a:buFont typeface="Monotype Sorts" pitchFamily="2" charset="2"/>
              <a:buNone/>
            </a:pPr>
            <a:r>
              <a:rPr lang="en-US" altLang="zh-CN">
                <a:latin typeface="Times New Roman" pitchFamily="18" charset="0"/>
              </a:rPr>
              <a:t>	printf("%10s%c",tbl[i],++c%5==0?'n'</a:t>
            </a:r>
            <a:r>
              <a:rPr lang="zh-CN" altLang="en-US">
                <a:latin typeface="Times New Roman" pitchFamily="18" charset="0"/>
              </a:rPr>
              <a:t>：</a:t>
            </a:r>
            <a:r>
              <a:rPr lang="en-US" altLang="zh-CN">
                <a:latin typeface="Times New Roman" pitchFamily="18" charset="0"/>
              </a:rPr>
              <a:t>'  ');</a:t>
            </a:r>
          </a:p>
          <a:p>
            <a:pPr marL="609600" indent="-609600">
              <a:spcBef>
                <a:spcPct val="20000"/>
              </a:spcBef>
              <a:buClr>
                <a:schemeClr val="bg2"/>
              </a:buClr>
              <a:buFont typeface="Monotype Sorts" pitchFamily="2" charset="2"/>
              <a:buNone/>
            </a:pPr>
            <a:r>
              <a:rPr lang="en-US" altLang="zh-CN">
                <a:latin typeface="Times New Roman" pitchFamily="18" charset="0"/>
              </a:rPr>
              <a:t>     printf("\n\n");</a:t>
            </a:r>
          </a:p>
          <a:p>
            <a:pPr marL="609600" indent="-609600">
              <a:spcBef>
                <a:spcPct val="20000"/>
              </a:spcBef>
              <a:buClr>
                <a:schemeClr val="bg2"/>
              </a:buClr>
              <a:buFont typeface="Monotype Sorts" pitchFamily="2" charset="2"/>
              <a:buNone/>
            </a:pPr>
            <a:r>
              <a:rPr lang="en-US" altLang="zh-CN">
                <a:latin typeface="Times New Roman" pitchFamily="18" charset="0"/>
              </a:rPr>
              <a:t>     for(i=c=0;i&lt;N;i++)</a:t>
            </a:r>
          </a:p>
          <a:p>
            <a:pPr marL="609600" indent="-609600">
              <a:spcBef>
                <a:spcPct val="20000"/>
              </a:spcBef>
              <a:buClr>
                <a:schemeClr val="bg2"/>
              </a:buClr>
              <a:buFont typeface="Monotype Sorts" pitchFamily="2" charset="2"/>
              <a:buNone/>
            </a:pPr>
            <a:r>
              <a:rPr lang="en-US" altLang="zh-CN">
                <a:latin typeface="Times New Roman" pitchFamily="18" charset="0"/>
              </a:rPr>
              <a:t>	printf("%4d%c",count[i],++c%5==0?'\n'</a:t>
            </a:r>
            <a:r>
              <a:rPr lang="zh-CN" altLang="en-US">
                <a:latin typeface="Times New Roman" pitchFamily="18" charset="0"/>
              </a:rPr>
              <a:t>：</a:t>
            </a:r>
            <a:r>
              <a:rPr lang="en-US" altLang="zh-CN">
                <a:latin typeface="Times New Roman" pitchFamily="18" charset="0"/>
              </a:rPr>
              <a:t>'\t');</a:t>
            </a:r>
          </a:p>
          <a:p>
            <a:pPr marL="609600" indent="-609600">
              <a:spcBef>
                <a:spcPct val="20000"/>
              </a:spcBef>
              <a:buClr>
                <a:schemeClr val="bg2"/>
              </a:buClr>
              <a:buFont typeface="Monotype Sorts" pitchFamily="2" charset="2"/>
              <a:buNone/>
            </a:pPr>
            <a:r>
              <a:rPr lang="en-US" altLang="zh-CN">
                <a:latin typeface="Times New Roman" pitchFamily="18" charset="0"/>
              </a:rPr>
              <a:t>     printf("\n\n");</a:t>
            </a:r>
          </a:p>
          <a:p>
            <a:pPr marL="609600" indent="-609600">
              <a:spcBef>
                <a:spcPct val="20000"/>
              </a:spcBef>
              <a:buClr>
                <a:schemeClr val="bg2"/>
              </a:buClr>
              <a:buFont typeface="Monotype Sorts" pitchFamily="2" charset="2"/>
              <a:buNone/>
            </a:pPr>
            <a:r>
              <a:rPr lang="en-US" altLang="zh-CN">
                <a:latin typeface="Times New Roman" pitchFamily="18" charset="0"/>
              </a:rPr>
              <a:t>  }</a:t>
            </a:r>
          </a:p>
          <a:p>
            <a:pPr marL="609600" indent="-609600">
              <a:spcBef>
                <a:spcPct val="20000"/>
              </a:spcBef>
              <a:buClr>
                <a:schemeClr val="bg2"/>
              </a:buClr>
              <a:buFont typeface="Monotype Sorts" pitchFamily="2" charset="2"/>
              <a:buNone/>
            </a:pPr>
            <a:r>
              <a:rPr lang="zh-CN" altLang="en-US">
                <a:latin typeface="Times New Roman" pitchFamily="18" charset="0"/>
              </a:rPr>
              <a:t>程序运行结果用户自行运行观察。 </a:t>
            </a:r>
          </a:p>
        </p:txBody>
      </p:sp>
    </p:spTree>
  </p:cSld>
  <p:clrMapOvr>
    <a:masterClrMapping/>
  </p:clrMapOvr>
  <p:transition>
    <p:cover dir="d"/>
  </p:transition>
</p:sld>
</file>

<file path=ppt/theme/theme1.xml><?xml version="1.0" encoding="utf-8"?>
<a:theme xmlns:a="http://schemas.openxmlformats.org/drawingml/2006/main" name="场景型模板">
  <a:themeElements>
    <a:clrScheme name="">
      <a:dk1>
        <a:srgbClr val="333333"/>
      </a:dk1>
      <a:lt1>
        <a:srgbClr val="D9F7E9"/>
      </a:lt1>
      <a:dk2>
        <a:srgbClr val="004C2B"/>
      </a:dk2>
      <a:lt2>
        <a:srgbClr val="578963"/>
      </a:lt2>
      <a:accent1>
        <a:srgbClr val="E1B7B7"/>
      </a:accent1>
      <a:accent2>
        <a:srgbClr val="B3E1B3"/>
      </a:accent2>
      <a:accent3>
        <a:srgbClr val="E9FAF2"/>
      </a:accent3>
      <a:accent4>
        <a:srgbClr val="2A2A2A"/>
      </a:accent4>
      <a:accent5>
        <a:srgbClr val="EED8D8"/>
      </a:accent5>
      <a:accent6>
        <a:srgbClr val="A2CCA2"/>
      </a:accent6>
      <a:hlink>
        <a:srgbClr val="BDD7E5"/>
      </a:hlink>
      <a:folHlink>
        <a:srgbClr val="D2AAD2"/>
      </a:folHlink>
    </a:clrScheme>
    <a:fontScheme name="场景型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场景型模板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场景型模板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180</TotalTime>
  <Words>2560</Words>
  <Application>Microsoft Office PowerPoint</Application>
  <PresentationFormat>全屏显示(4:3)</PresentationFormat>
  <Paragraphs>511</Paragraphs>
  <Slides>71</Slides>
  <Notes>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71</vt:i4>
      </vt:variant>
    </vt:vector>
  </HeadingPairs>
  <TitlesOfParts>
    <vt:vector size="77" baseType="lpstr">
      <vt:lpstr>Arial</vt:lpstr>
      <vt:lpstr>宋体</vt:lpstr>
      <vt:lpstr>Times New Roman</vt:lpstr>
      <vt:lpstr>Monotype Sorts</vt:lpstr>
      <vt:lpstr>隶书</vt:lpstr>
      <vt:lpstr>场景型模板</vt:lpstr>
      <vt:lpstr>七、查  找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7.4　分块查找</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7.5　哈希表查找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第7章  查  找 </dc:title>
  <dc:creator>微软用户</dc:creator>
  <cp:lastModifiedBy>Administrator</cp:lastModifiedBy>
  <cp:revision>333</cp:revision>
  <dcterms:created xsi:type="dcterms:W3CDTF">2007-01-07T06:23:47Z</dcterms:created>
  <dcterms:modified xsi:type="dcterms:W3CDTF">2022-08-31T05:25:59Z</dcterms:modified>
</cp:coreProperties>
</file>